
<file path=[Content_Types].xml><?xml version="1.0" encoding="utf-8"?>
<Types xmlns="http://schemas.openxmlformats.org/package/2006/content-types">
  <Default Extension="xml" ContentType="application/xml"/>
  <Default Extension="WAV" ContentType="audio/wav"/>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1.bin" ContentType="application/vnd.openxmlformats-officedocument.oleObject"/>
  <Override PartName="/ppt/notesSlides/notesSlide14.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1" r:id="rId1"/>
  </p:sldMasterIdLst>
  <p:notesMasterIdLst>
    <p:notesMasterId r:id="rId240"/>
  </p:notesMasterIdLst>
  <p:sldIdLst>
    <p:sldId id="256" r:id="rId2"/>
    <p:sldId id="258" r:id="rId3"/>
    <p:sldId id="257"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60"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529"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465" r:id="rId121"/>
    <p:sldId id="500" r:id="rId122"/>
    <p:sldId id="501" r:id="rId123"/>
    <p:sldId id="502" r:id="rId124"/>
    <p:sldId id="503" r:id="rId125"/>
    <p:sldId id="504" r:id="rId126"/>
    <p:sldId id="505" r:id="rId127"/>
    <p:sldId id="506" r:id="rId128"/>
    <p:sldId id="507" r:id="rId129"/>
    <p:sldId id="508" r:id="rId130"/>
    <p:sldId id="509" r:id="rId131"/>
    <p:sldId id="510" r:id="rId132"/>
    <p:sldId id="511" r:id="rId133"/>
    <p:sldId id="512" r:id="rId134"/>
    <p:sldId id="513" r:id="rId135"/>
    <p:sldId id="514" r:id="rId136"/>
    <p:sldId id="515" r:id="rId137"/>
    <p:sldId id="516" r:id="rId138"/>
    <p:sldId id="517" r:id="rId139"/>
    <p:sldId id="518" r:id="rId140"/>
    <p:sldId id="519" r:id="rId141"/>
    <p:sldId id="520" r:id="rId142"/>
    <p:sldId id="521" r:id="rId143"/>
    <p:sldId id="522" r:id="rId144"/>
    <p:sldId id="523" r:id="rId145"/>
    <p:sldId id="524" r:id="rId146"/>
    <p:sldId id="377" r:id="rId147"/>
    <p:sldId id="378" r:id="rId148"/>
    <p:sldId id="379" r:id="rId149"/>
    <p:sldId id="380" r:id="rId150"/>
    <p:sldId id="381" r:id="rId151"/>
    <p:sldId id="382" r:id="rId152"/>
    <p:sldId id="383" r:id="rId153"/>
    <p:sldId id="384" r:id="rId154"/>
    <p:sldId id="385" r:id="rId155"/>
    <p:sldId id="386" r:id="rId156"/>
    <p:sldId id="387" r:id="rId157"/>
    <p:sldId id="388" r:id="rId158"/>
    <p:sldId id="389" r:id="rId159"/>
    <p:sldId id="390" r:id="rId160"/>
    <p:sldId id="391" r:id="rId161"/>
    <p:sldId id="392" r:id="rId162"/>
    <p:sldId id="393" r:id="rId163"/>
    <p:sldId id="394" r:id="rId164"/>
    <p:sldId id="395" r:id="rId165"/>
    <p:sldId id="396" r:id="rId166"/>
    <p:sldId id="397" r:id="rId167"/>
    <p:sldId id="398" r:id="rId168"/>
    <p:sldId id="399" r:id="rId169"/>
    <p:sldId id="400" r:id="rId170"/>
    <p:sldId id="401" r:id="rId171"/>
    <p:sldId id="402" r:id="rId172"/>
    <p:sldId id="403" r:id="rId173"/>
    <p:sldId id="404" r:id="rId174"/>
    <p:sldId id="530" r:id="rId175"/>
    <p:sldId id="406" r:id="rId176"/>
    <p:sldId id="531" r:id="rId177"/>
    <p:sldId id="408" r:id="rId178"/>
    <p:sldId id="409" r:id="rId179"/>
    <p:sldId id="532" r:id="rId180"/>
    <p:sldId id="411" r:id="rId181"/>
    <p:sldId id="412" r:id="rId182"/>
    <p:sldId id="413" r:id="rId183"/>
    <p:sldId id="414" r:id="rId184"/>
    <p:sldId id="415" r:id="rId185"/>
    <p:sldId id="416" r:id="rId186"/>
    <p:sldId id="417" r:id="rId187"/>
    <p:sldId id="418" r:id="rId188"/>
    <p:sldId id="419" r:id="rId189"/>
    <p:sldId id="533" r:id="rId190"/>
    <p:sldId id="420" r:id="rId191"/>
    <p:sldId id="421" r:id="rId192"/>
    <p:sldId id="422" r:id="rId193"/>
    <p:sldId id="423" r:id="rId194"/>
    <p:sldId id="425" r:id="rId195"/>
    <p:sldId id="426" r:id="rId196"/>
    <p:sldId id="427" r:id="rId197"/>
    <p:sldId id="428" r:id="rId198"/>
    <p:sldId id="429" r:id="rId199"/>
    <p:sldId id="430" r:id="rId200"/>
    <p:sldId id="431" r:id="rId201"/>
    <p:sldId id="432" r:id="rId202"/>
    <p:sldId id="433" r:id="rId203"/>
    <p:sldId id="434" r:id="rId204"/>
    <p:sldId id="435" r:id="rId205"/>
    <p:sldId id="436" r:id="rId206"/>
    <p:sldId id="525" r:id="rId207"/>
    <p:sldId id="526" r:id="rId208"/>
    <p:sldId id="527" r:id="rId209"/>
    <p:sldId id="528" r:id="rId210"/>
    <p:sldId id="437" r:id="rId211"/>
    <p:sldId id="438" r:id="rId212"/>
    <p:sldId id="439" r:id="rId213"/>
    <p:sldId id="440" r:id="rId214"/>
    <p:sldId id="441" r:id="rId215"/>
    <p:sldId id="442" r:id="rId216"/>
    <p:sldId id="443" r:id="rId217"/>
    <p:sldId id="444" r:id="rId218"/>
    <p:sldId id="445" r:id="rId219"/>
    <p:sldId id="446" r:id="rId220"/>
    <p:sldId id="447" r:id="rId221"/>
    <p:sldId id="448" r:id="rId222"/>
    <p:sldId id="452" r:id="rId223"/>
    <p:sldId id="453" r:id="rId224"/>
    <p:sldId id="454" r:id="rId225"/>
    <p:sldId id="455" r:id="rId226"/>
    <p:sldId id="456" r:id="rId227"/>
    <p:sldId id="458" r:id="rId228"/>
    <p:sldId id="460" r:id="rId229"/>
    <p:sldId id="461" r:id="rId230"/>
    <p:sldId id="462" r:id="rId231"/>
    <p:sldId id="463" r:id="rId232"/>
    <p:sldId id="464" r:id="rId233"/>
    <p:sldId id="473" r:id="rId234"/>
    <p:sldId id="466" r:id="rId235"/>
    <p:sldId id="467" r:id="rId236"/>
    <p:sldId id="469" r:id="rId237"/>
    <p:sldId id="470" r:id="rId238"/>
    <p:sldId id="471" r:id="rId239"/>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extLst>
    <p:ext uri="{521415D9-36F7-43E2-AB2F-B90AF26B5E84}">
      <p14:sectionLst xmlns:p14="http://schemas.microsoft.com/office/powerpoint/2010/main">
        <p14:section name="Introduction" id="{F9E3E678-649F-014A-90C8-F1A4AEAC6E3F}">
          <p14:sldIdLst>
            <p14:sldId id="256"/>
            <p14:sldId id="258"/>
            <p14:sldId id="257"/>
            <p14:sldId id="259"/>
            <p14:sldId id="261"/>
            <p14:sldId id="262"/>
            <p14:sldId id="263"/>
          </p14:sldIdLst>
        </p14:section>
        <p14:section name="Origins" id="{40A29EB8-C97C-AC49-8BA0-CD8126751EF5}">
          <p14:sldIdLst>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60"/>
            <p14:sldId id="293"/>
            <p14:sldId id="294"/>
            <p14:sldId id="295"/>
            <p14:sldId id="296"/>
            <p14:sldId id="297"/>
            <p14:sldId id="298"/>
            <p14:sldId id="299"/>
            <p14:sldId id="300"/>
            <p14:sldId id="301"/>
            <p14:sldId id="302"/>
            <p14:sldId id="303"/>
            <p14:sldId id="304"/>
            <p14:sldId id="305"/>
            <p14:sldId id="306"/>
            <p14:sldId id="307"/>
            <p14:sldId id="308"/>
            <p14:sldId id="309"/>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529"/>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465"/>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530"/>
            <p14:sldId id="406"/>
            <p14:sldId id="531"/>
            <p14:sldId id="408"/>
            <p14:sldId id="409"/>
            <p14:sldId id="532"/>
            <p14:sldId id="411"/>
            <p14:sldId id="412"/>
            <p14:sldId id="413"/>
            <p14:sldId id="414"/>
            <p14:sldId id="415"/>
            <p14:sldId id="416"/>
            <p14:sldId id="417"/>
            <p14:sldId id="418"/>
            <p14:sldId id="419"/>
            <p14:sldId id="533"/>
            <p14:sldId id="420"/>
            <p14:sldId id="421"/>
            <p14:sldId id="422"/>
            <p14:sldId id="423"/>
            <p14:sldId id="425"/>
            <p14:sldId id="426"/>
            <p14:sldId id="427"/>
            <p14:sldId id="428"/>
            <p14:sldId id="429"/>
            <p14:sldId id="430"/>
            <p14:sldId id="431"/>
            <p14:sldId id="432"/>
            <p14:sldId id="433"/>
            <p14:sldId id="434"/>
            <p14:sldId id="435"/>
            <p14:sldId id="436"/>
            <p14:sldId id="525"/>
            <p14:sldId id="526"/>
            <p14:sldId id="527"/>
            <p14:sldId id="528"/>
            <p14:sldId id="437"/>
            <p14:sldId id="438"/>
            <p14:sldId id="439"/>
            <p14:sldId id="440"/>
            <p14:sldId id="441"/>
            <p14:sldId id="442"/>
            <p14:sldId id="443"/>
            <p14:sldId id="444"/>
            <p14:sldId id="445"/>
            <p14:sldId id="446"/>
            <p14:sldId id="447"/>
            <p14:sldId id="448"/>
            <p14:sldId id="452"/>
            <p14:sldId id="453"/>
            <p14:sldId id="454"/>
            <p14:sldId id="455"/>
            <p14:sldId id="456"/>
            <p14:sldId id="458"/>
            <p14:sldId id="460"/>
            <p14:sldId id="461"/>
            <p14:sldId id="462"/>
            <p14:sldId id="463"/>
            <p14:sldId id="464"/>
            <p14:sldId id="473"/>
            <p14:sldId id="466"/>
            <p14:sldId id="467"/>
            <p14:sldId id="469"/>
            <p14:sldId id="470"/>
            <p14:sldId id="4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90F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20" autoAdjust="0"/>
  </p:normalViewPr>
  <p:slideViewPr>
    <p:cSldViewPr>
      <p:cViewPr varScale="1">
        <p:scale>
          <a:sx n="100" d="100"/>
          <a:sy n="100" d="100"/>
        </p:scale>
        <p:origin x="-31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notesMaster" Target="notesMasters/notesMaster1.xml"/><Relationship Id="rId241" Type="http://schemas.openxmlformats.org/officeDocument/2006/relationships/printerSettings" Target="printerSettings/printerSettings1.bin"/><Relationship Id="rId242" Type="http://schemas.openxmlformats.org/officeDocument/2006/relationships/presProps" Target="presProps.xml"/><Relationship Id="rId243" Type="http://schemas.openxmlformats.org/officeDocument/2006/relationships/viewProps" Target="viewProps.xml"/><Relationship Id="rId244" Type="http://schemas.openxmlformats.org/officeDocument/2006/relationships/theme" Target="theme/theme1.xml"/><Relationship Id="rId24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Project Success</c:v>
                </c:pt>
              </c:strCache>
            </c:strRef>
          </c:tx>
          <c:explosion val="25"/>
          <c:dLbls>
            <c:showLegendKey val="0"/>
            <c:showVal val="0"/>
            <c:showCatName val="1"/>
            <c:showSerName val="0"/>
            <c:showPercent val="1"/>
            <c:showBubbleSize val="0"/>
            <c:showLeaderLines val="1"/>
          </c:dLbls>
          <c:cat>
            <c:strRef>
              <c:f>Sheet1!$A$2:$A$4</c:f>
              <c:strCache>
                <c:ptCount val="3"/>
                <c:pt idx="0">
                  <c:v>Marginal</c:v>
                </c:pt>
                <c:pt idx="1">
                  <c:v>Successful</c:v>
                </c:pt>
                <c:pt idx="2">
                  <c:v>Failure</c:v>
                </c:pt>
              </c:strCache>
            </c:strRef>
          </c:cat>
          <c:val>
            <c:numRef>
              <c:f>Sheet1!$B$2:$B$4</c:f>
              <c:numCache>
                <c:formatCode>0%</c:formatCode>
                <c:ptCount val="3"/>
                <c:pt idx="0">
                  <c:v>0.51</c:v>
                </c:pt>
                <c:pt idx="1">
                  <c:v>0.34</c:v>
                </c:pt>
                <c:pt idx="2">
                  <c:v>0.15</c:v>
                </c:pt>
              </c:numCache>
            </c:numRef>
          </c:val>
        </c:ser>
        <c:dLbls>
          <c:showLegendKey val="0"/>
          <c:showVal val="0"/>
          <c:showCatName val="1"/>
          <c:showSerName val="0"/>
          <c:showPercent val="1"/>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8434"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739051"/>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 Id="rId3" Type="http://schemas.openxmlformats.org/officeDocument/2006/relationships/hyperlink" Target="http://en.wikipedia.org/wiki/Code_smell"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 Id="rId3" Type="http://schemas.openxmlformats.org/officeDocument/2006/relationships/hyperlink" Target="http://en.wikipedia.org/wiki/Software_documentation"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 Id="rId3" Type="http://schemas.openxmlformats.org/officeDocument/2006/relationships/hyperlink" Target="http://www.martinfowler.com/articles/continuousIntegration.html"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 Id="rId3" Type="http://schemas.openxmlformats.org/officeDocument/2006/relationships/hyperlink" Target="http://www.martinfowler.com/articles/continuousIntegration.html"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 Id="rId3" Type="http://schemas.openxmlformats.org/officeDocument/2006/relationships/hyperlink" Target="http://www.martinfowler.com/articles/continuousIntegration.html"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 Id="rId3" Type="http://schemas.openxmlformats.org/officeDocument/2006/relationships/hyperlink" Target="http://www.martinfowler.com/articles/continuousIntegration.html"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 Id="rId3" Type="http://schemas.openxmlformats.org/officeDocument/2006/relationships/hyperlink" Target="http://www.martinfowler.com/articles/continuousIntegration.html"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 Id="rId3" Type="http://schemas.openxmlformats.org/officeDocument/2006/relationships/hyperlink" Target="http://www.martinfowler.com/articles/continuousIntegration.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 Id="rId3" Type="http://schemas.openxmlformats.org/officeDocument/2006/relationships/hyperlink" Target="http://www.martinfowler.com/articles/continuousIntegration.html"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 Id="rId3" Type="http://schemas.openxmlformats.org/officeDocument/2006/relationships/hyperlink" Target="http://www.martinfowler.com/articles/continuousIntegration.html"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 Id="rId3" Type="http://schemas.openxmlformats.org/officeDocument/2006/relationships/hyperlink" Target="http://www.martinfowler.com/articles/continuousIntegration.html"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 Id="rId3" Type="http://schemas.openxmlformats.org/officeDocument/2006/relationships/hyperlink" Target="http://www.martinfowler.com/articles/continuousIntegration.html"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 Id="rId3" Type="http://schemas.openxmlformats.org/officeDocument/2006/relationships/hyperlink" Target="http://www.martinfowler.com/articles/continuousIntegration.html"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 Id="rId3" Type="http://schemas.openxmlformats.org/officeDocument/2006/relationships/hyperlink" Target="http://www.martinfowler.com/articles/continuousIntegration.html" TargetMode="Externa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 Id="rId3" Type="http://schemas.openxmlformats.org/officeDocument/2006/relationships/hyperlink" Target="http://www.martinfowler.com/articles/continuousIntegration.html"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xprogramming.com/articles/expcardconversationconfirmation/" TargetMode="External"/><Relationship Id="rId4" Type="http://schemas.openxmlformats.org/officeDocument/2006/relationships/hyperlink" Target="http://xp123.com/xplor/xp0308/" TargetMode="External"/><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xprogramming.com/articles/expcardconversationconfirmation/" TargetMode="External"/><Relationship Id="rId4" Type="http://schemas.openxmlformats.org/officeDocument/2006/relationships/hyperlink" Target="http://xp123.com/xplor/xp0308/" TargetMode="External"/><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www.agilemodeling.com/artifacts/systemUseCase.htm%2523Figure1" TargetMode="External"/><Relationship Id="rId4" Type="http://schemas.openxmlformats.org/officeDocument/2006/relationships/hyperlink" Target="http://www.agilemodeling.com/artifacts/uiFlowDiagram.htm%2523Figure1" TargetMode="External"/><Relationship Id="rId5" Type="http://schemas.openxmlformats.org/officeDocument/2006/relationships/hyperlink" Target="http://www.amazon.com/exec/obidos/ASIN/0201924781/ambysoftinc" TargetMode="External"/><Relationship Id="rId6" Type="http://schemas.openxmlformats.org/officeDocument/2006/relationships/hyperlink" Target="http://www.agilemodeling.com/essays/initialArchitectureModeling.htm" TargetMode="External"/><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 Id="rId3" Type="http://schemas.openxmlformats.org/officeDocument/2006/relationships/hyperlink" Target="http://en.wikipedia.org/wiki/International_Spy_Museum"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29.xml.rels><?xml version="1.0" encoding="UTF-8" standalone="yes"?>
<Relationships xmlns="http://schemas.openxmlformats.org/package/2006/relationships"><Relationship Id="rId9" Type="http://schemas.openxmlformats.org/officeDocument/2006/relationships/hyperlink" Target="http://en.wikipedia.org/wiki/Value_(mathematics)" TargetMode="External"/><Relationship Id="rId20" Type="http://schemas.openxmlformats.org/officeDocument/2006/relationships/hyperlink" Target="http://en.wikipedia.org/wiki/Circular_error_probable" TargetMode="External"/><Relationship Id="rId21" Type="http://schemas.openxmlformats.org/officeDocument/2006/relationships/hyperlink" Target="http://en.wikipedia.org/wiki/Ballistics" TargetMode="External"/><Relationship Id="rId22" Type="http://schemas.openxmlformats.org/officeDocument/2006/relationships/hyperlink" Target="http://en.wikipedia.org/wiki/Accuracy_and_precision" TargetMode="External"/><Relationship Id="rId23" Type="http://schemas.openxmlformats.org/officeDocument/2006/relationships/hyperlink" Target="http://www.c2.com/cgi/wiki?IdealProgrammingTime" TargetMode="External"/><Relationship Id="rId10" Type="http://schemas.openxmlformats.org/officeDocument/2006/relationships/hyperlink" Target="http://en.wikipedia.org/wiki/Reproducibility" TargetMode="External"/><Relationship Id="rId11" Type="http://schemas.openxmlformats.org/officeDocument/2006/relationships/hyperlink" Target="http://en.wikipedia.org/wiki/Repeatability" TargetMode="External"/><Relationship Id="rId12" Type="http://schemas.openxmlformats.org/officeDocument/2006/relationships/hyperlink" Target="http://en.wikipedia.org/wiki/Measurement" TargetMode="External"/><Relationship Id="rId13" Type="http://schemas.openxmlformats.org/officeDocument/2006/relationships/hyperlink" Target="http://en.wikipedia.org/wiki/Result" TargetMode="External"/><Relationship Id="rId14" Type="http://schemas.openxmlformats.org/officeDocument/2006/relationships/hyperlink" Target="http://en.wikipedia.org/wiki/Accuracy_and_precision%2523cite_note-Taylor-0" TargetMode="External"/><Relationship Id="rId15" Type="http://schemas.openxmlformats.org/officeDocument/2006/relationships/hyperlink" Target="http://en.wikipedia.org/wiki/Random" TargetMode="External"/><Relationship Id="rId16" Type="http://schemas.openxmlformats.org/officeDocument/2006/relationships/hyperlink" Target="http://en.wikipedia.org/wiki/Independent_variable" TargetMode="External"/><Relationship Id="rId17" Type="http://schemas.openxmlformats.org/officeDocument/2006/relationships/hyperlink" Target="http://en.wikipedia.org/wiki/Analogy" TargetMode="External"/><Relationship Id="rId18" Type="http://schemas.openxmlformats.org/officeDocument/2006/relationships/hyperlink" Target="http://en.wikipedia.org/wiki/Arrow_(weapon)" TargetMode="External"/><Relationship Id="rId19" Type="http://schemas.openxmlformats.org/officeDocument/2006/relationships/hyperlink" Target="http://en.wikipedia.org/wiki/Bullseye_(target)" TargetMode="External"/><Relationship Id="rId1" Type="http://schemas.openxmlformats.org/officeDocument/2006/relationships/notesMaster" Target="../notesMasters/notesMaster1.xml"/><Relationship Id="rId2" Type="http://schemas.openxmlformats.org/officeDocument/2006/relationships/slide" Target="../slides/slide204.xml"/><Relationship Id="rId3" Type="http://schemas.openxmlformats.org/officeDocument/2006/relationships/hyperlink" Target="http://en.wikipedia.org/wiki/Science" TargetMode="External"/><Relationship Id="rId4" Type="http://schemas.openxmlformats.org/officeDocument/2006/relationships/hyperlink" Target="http://en.wikipedia.org/wiki/Engineering" TargetMode="External"/><Relationship Id="rId5" Type="http://schemas.openxmlformats.org/officeDocument/2006/relationships/hyperlink" Target="http://en.wikipedia.org/wiki/Industry" TargetMode="External"/><Relationship Id="rId6" Type="http://schemas.openxmlformats.org/officeDocument/2006/relationships/hyperlink" Target="http://en.wikipedia.org/wiki/Statistics" TargetMode="External"/><Relationship Id="rId7" Type="http://schemas.openxmlformats.org/officeDocument/2006/relationships/hyperlink" Target="http://en.wikipedia.org/wiki/Measure_(mathematics)" TargetMode="External"/><Relationship Id="rId8" Type="http://schemas.openxmlformats.org/officeDocument/2006/relationships/hyperlink" Target="http://en.wikipedia.org/wiki/Quantity"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0.xml.rels><?xml version="1.0" encoding="UTF-8" standalone="yes"?>
<Relationships xmlns="http://schemas.openxmlformats.org/package/2006/relationships"><Relationship Id="rId9" Type="http://schemas.openxmlformats.org/officeDocument/2006/relationships/hyperlink" Target="http://en.wikipedia.org/wiki/Value_(mathematics)" TargetMode="External"/><Relationship Id="rId20" Type="http://schemas.openxmlformats.org/officeDocument/2006/relationships/hyperlink" Target="http://en.wikipedia.org/wiki/Circular_error_probable" TargetMode="External"/><Relationship Id="rId21" Type="http://schemas.openxmlformats.org/officeDocument/2006/relationships/hyperlink" Target="http://en.wikipedia.org/wiki/Ballistics" TargetMode="External"/><Relationship Id="rId22" Type="http://schemas.openxmlformats.org/officeDocument/2006/relationships/hyperlink" Target="http://en.wikipedia.org/wiki/Accuracy_and_precision" TargetMode="External"/><Relationship Id="rId23" Type="http://schemas.openxmlformats.org/officeDocument/2006/relationships/hyperlink" Target="http://www.c2.com/cgi/wiki?IdealProgrammingTime" TargetMode="External"/><Relationship Id="rId10" Type="http://schemas.openxmlformats.org/officeDocument/2006/relationships/hyperlink" Target="http://en.wikipedia.org/wiki/Reproducibility" TargetMode="External"/><Relationship Id="rId11" Type="http://schemas.openxmlformats.org/officeDocument/2006/relationships/hyperlink" Target="http://en.wikipedia.org/wiki/Repeatability" TargetMode="External"/><Relationship Id="rId12" Type="http://schemas.openxmlformats.org/officeDocument/2006/relationships/hyperlink" Target="http://en.wikipedia.org/wiki/Measurement" TargetMode="External"/><Relationship Id="rId13" Type="http://schemas.openxmlformats.org/officeDocument/2006/relationships/hyperlink" Target="http://en.wikipedia.org/wiki/Result" TargetMode="External"/><Relationship Id="rId14" Type="http://schemas.openxmlformats.org/officeDocument/2006/relationships/hyperlink" Target="http://en.wikipedia.org/wiki/Accuracy_and_precision%2523cite_note-Taylor-0" TargetMode="External"/><Relationship Id="rId15" Type="http://schemas.openxmlformats.org/officeDocument/2006/relationships/hyperlink" Target="http://en.wikipedia.org/wiki/Random" TargetMode="External"/><Relationship Id="rId16" Type="http://schemas.openxmlformats.org/officeDocument/2006/relationships/hyperlink" Target="http://en.wikipedia.org/wiki/Independent_variable" TargetMode="External"/><Relationship Id="rId17" Type="http://schemas.openxmlformats.org/officeDocument/2006/relationships/hyperlink" Target="http://en.wikipedia.org/wiki/Analogy" TargetMode="External"/><Relationship Id="rId18" Type="http://schemas.openxmlformats.org/officeDocument/2006/relationships/hyperlink" Target="http://en.wikipedia.org/wiki/Arrow_(weapon)" TargetMode="External"/><Relationship Id="rId19" Type="http://schemas.openxmlformats.org/officeDocument/2006/relationships/hyperlink" Target="http://en.wikipedia.org/wiki/Bullseye_(target)" TargetMode="External"/><Relationship Id="rId1" Type="http://schemas.openxmlformats.org/officeDocument/2006/relationships/notesMaster" Target="../notesMasters/notesMaster1.xml"/><Relationship Id="rId2" Type="http://schemas.openxmlformats.org/officeDocument/2006/relationships/slide" Target="../slides/slide205.xml"/><Relationship Id="rId3" Type="http://schemas.openxmlformats.org/officeDocument/2006/relationships/hyperlink" Target="http://en.wikipedia.org/wiki/Science" TargetMode="External"/><Relationship Id="rId4" Type="http://schemas.openxmlformats.org/officeDocument/2006/relationships/hyperlink" Target="http://en.wikipedia.org/wiki/Engineering" TargetMode="External"/><Relationship Id="rId5" Type="http://schemas.openxmlformats.org/officeDocument/2006/relationships/hyperlink" Target="http://en.wikipedia.org/wiki/Industry" TargetMode="External"/><Relationship Id="rId6" Type="http://schemas.openxmlformats.org/officeDocument/2006/relationships/hyperlink" Target="http://en.wikipedia.org/wiki/Statistics" TargetMode="External"/><Relationship Id="rId7" Type="http://schemas.openxmlformats.org/officeDocument/2006/relationships/hyperlink" Target="http://en.wikipedia.org/wiki/Measure_(mathematics)" TargetMode="External"/><Relationship Id="rId8" Type="http://schemas.openxmlformats.org/officeDocument/2006/relationships/hyperlink" Target="http://en.wikipedia.org/wiki/Quantity" TargetMode="Externa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 Id="rId3" Type="http://schemas.openxmlformats.org/officeDocument/2006/relationships/hyperlink" Target="http://www.c2.com/cgi/wiki?IdealProgrammingTime" TargetMode="Externa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alistair.cockburn.us/Earned-value+and+burn+charts" TargetMode="External"/><Relationship Id="rId4" Type="http://schemas.openxmlformats.org/officeDocument/2006/relationships/hyperlink" Target="http://guidewiredevelopment.wordpress.com/2009/01/29/burn-up-and-burn-down-charts" TargetMode="External"/><Relationship Id="rId5" Type="http://schemas.openxmlformats.org/officeDocument/2006/relationships/hyperlink" Target="http://studios.thoughtworks.com/mingle-agile-project-management/2.3/help/card_rankings.html" TargetMode="External"/><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9" Type="http://schemas.openxmlformats.org/officeDocument/2006/relationships/hyperlink" Target="http://www.amazon.com/Enterprise-Application-Architecture-Addison-Wesley-Signature/dp/0321127420/ref=sr_1_1?ie=UTF8&amp;s=books&amp;qid=1248270058&amp;sr=8-1" TargetMode="External"/><Relationship Id="rId20" Type="http://schemas.openxmlformats.org/officeDocument/2006/relationships/hyperlink" Target="http://www.amazon.com/Software-Development-Principles-Patterns-Practices/dp/0135974445/ref=sr_1_2?ie=UTF8&amp;s=books&amp;qid=1248270686&amp;sr=8-2" TargetMode="External"/><Relationship Id="rId21" Type="http://schemas.openxmlformats.org/officeDocument/2006/relationships/hyperlink" Target="http://www.amazon.com/Principles-Patterns-Practices-Robert-Martin/dp/0131857258/ref=sr_1_3?ie=UTF8&amp;s=books&amp;qid=1248270686&amp;sr=8-3" TargetMode="External"/><Relationship Id="rId22" Type="http://schemas.openxmlformats.org/officeDocument/2006/relationships/hyperlink" Target="http://www.amazon.com/Clean-Code-Handbook-Software-Craftsmanship/dp/0132350882/ref=sr_1_1?ie=UTF8&amp;s=books&amp;qid=1248270686&amp;sr=8-1" TargetMode="External"/><Relationship Id="rId23" Type="http://schemas.openxmlformats.org/officeDocument/2006/relationships/hyperlink" Target="http://www.amazon.com/Agile-Project-Management-Microsoft-Professional/dp/073561993X/ref=sr_1_1?ie=UTF8&amp;s=books&amp;qid=1248270739&amp;sr=8-1" TargetMode="External"/><Relationship Id="rId24" Type="http://schemas.openxmlformats.org/officeDocument/2006/relationships/hyperlink" Target="http://www.amazon.com/Enterprise-Scrum-Ken-Schwaber/dp/0735623376/ref=sr_1_3?ie=UTF8&amp;s=books&amp;qid=1248270739&amp;sr=8-3" TargetMode="External"/><Relationship Id="rId25" Type="http://schemas.openxmlformats.org/officeDocument/2006/relationships/hyperlink" Target="http://www.amazon.com/Agile-Software-Development-Scrum/dp/0130676349/ref=sr_1_2?ie=UTF8&amp;s=books&amp;qid=1248270739&amp;sr=8-2" TargetMode="External"/><Relationship Id="rId10" Type="http://schemas.openxmlformats.org/officeDocument/2006/relationships/hyperlink" Target="http://www.amazon.com/Analysis-Patterns-Reusable-Addison-Wesley-Technology/dp/0201895420/ref=sr_1_3?ie=UTF8&amp;s=books&amp;qid=1248270058&amp;sr=8-3" TargetMode="External"/><Relationship Id="rId11" Type="http://schemas.openxmlformats.org/officeDocument/2006/relationships/hyperlink" Target="http://www.amazon.com/Refactoring-Improving-Existing-Addison-Wesley-Technology/dp/0201485672/ref=sr_1_2?ie=UTF8&amp;s=books&amp;qid=1248270058&amp;sr=8-2" TargetMode="External"/><Relationship Id="rId12" Type="http://schemas.openxmlformats.org/officeDocument/2006/relationships/hyperlink" Target="http://www.amazon.com/Agile-Project-Management-Creating-Innovative/dp/0321658396/ref=sr_1_1?ie=UTF8&amp;s=books&amp;qid=1248270161&amp;sr=8-1" TargetMode="External"/><Relationship Id="rId13" Type="http://schemas.openxmlformats.org/officeDocument/2006/relationships/hyperlink" Target="http://www.amazon.com/Agile-Software-Development-Ecosystems/dp/0201760436/ref=sr_1_3?ie=UTF8&amp;s=books&amp;qid=1248270161&amp;sr=8-3" TargetMode="External"/><Relationship Id="rId14" Type="http://schemas.openxmlformats.org/officeDocument/2006/relationships/hyperlink" Target="http://www.amazon.com/Pragmatic-Programmer-Journeyman-Master/dp/020161622X/ref=sr_1_1?ie=UTF8&amp;s=books&amp;qid=1248270265&amp;sr=8-1" TargetMode="External"/><Relationship Id="rId15" Type="http://schemas.openxmlformats.org/officeDocument/2006/relationships/hyperlink" Target="http://www.amazon.com/Extreme-Programming-Adventures-DV-Microsoft-Professional/dp/0735619492/ref=sr_1_1?ie=UTF8&amp;s=books&amp;qid=1248270325&amp;sr=8-1" TargetMode="External"/><Relationship Id="rId16" Type="http://schemas.openxmlformats.org/officeDocument/2006/relationships/hyperlink" Target="http://www.amazon.com/Extreme-Programming-Installed-Ron-Jeffries/dp/0201708426/ref=sr_1_2?ie=UTF8&amp;s=books&amp;qid=1248270325&amp;sr=8-2" TargetMode="External"/><Relationship Id="rId17" Type="http://schemas.openxmlformats.org/officeDocument/2006/relationships/hyperlink" Target="http://www.amazon.com/Craft-Software-Testing-Object-Based-Object-Oriented/dp/0131774115/ref=sr_1_2?ie=UTF8&amp;s=books&amp;qid=1248270562&amp;sr=8-2" TargetMode="External"/><Relationship Id="rId18" Type="http://schemas.openxmlformats.org/officeDocument/2006/relationships/hyperlink" Target="http://www.amazon.com/Everyday-Scripting-Ruby-Teams-Testers/dp/0977616614/ref=sr_1_1?ie=UTF8&amp;s=books&amp;qid=1248270562&amp;sr=8-1" TargetMode="External"/><Relationship Id="rId19" Type="http://schemas.openxmlformats.org/officeDocument/2006/relationships/hyperlink" Target="http://www.amazon.com/Programming-Cocoa-Ruby-Compelling-RubyCocoa/dp/1934356190/ref=sr_1_3?ie=UTF8&amp;s=books&amp;qid=1248270562&amp;sr=8-3" TargetMode="External"/><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www.amazon.com/Agile-Software-Development-Scrum/dp/0130676349/ref=sr_1_1?ie=UTF8&amp;s=books&amp;qid=1248269803&amp;sr=8-1" TargetMode="External"/><Relationship Id="rId4" Type="http://schemas.openxmlformats.org/officeDocument/2006/relationships/hyperlink" Target="http://www.amazon.com/Agile-Software-Development-Cooperative-Game/dp/0321482751/ref=sr_1_1?ie=UTF8&amp;s=books&amp;qid=1248269740&amp;sr=8-1" TargetMode="External"/><Relationship Id="rId5" Type="http://schemas.openxmlformats.org/officeDocument/2006/relationships/hyperlink" Target="http://www.amazon.com/Writing-Effective-Cases-Software-Development/dp/0201702258/ref=sr_1_2?ie=UTF8&amp;s=books&amp;qid=1248269740&amp;sr=8-2" TargetMode="External"/><Relationship Id="rId6" Type="http://schemas.openxmlformats.org/officeDocument/2006/relationships/hyperlink" Target="http://www.amazon.com/Crystal-Clear-Human-Powered-Methodology-Development/dp/0201699478/ref=sr_1_3?ie=UTF8&amp;s=books&amp;qid=1248269740&amp;sr=8-3" TargetMode="External"/><Relationship Id="rId7" Type="http://schemas.openxmlformats.org/officeDocument/2006/relationships/hyperlink" Target="http://www.amazon.com/Wiki-Way-Quick-Collaboration-Web/dp/020171499X/ref=sr_1_2?ie=UTF8&amp;s=books&amp;qid=1248269890&amp;sr=8-2" TargetMode="External"/><Relationship Id="rId8" Type="http://schemas.openxmlformats.org/officeDocument/2006/relationships/hyperlink" Target="http://www.amazon.com/Fit-Developing-Software-Integrated-ebook/dp/B001TKD4R6/ref=sr_1_3?ie=UTF8&amp;s=books&amp;qid=1248269890&amp;sr=8-3"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 Id="rId3" Type="http://schemas.openxmlformats.org/officeDocument/2006/relationships/hyperlink" Target="http://en.wikipedia.org/wiki/Test-driven_development"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 Id="rId3" Type="http://schemas.openxmlformats.org/officeDocument/2006/relationships/hyperlink" Target="http://en.wikipedia.org/wiki/Test-driven_development"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 Id="rId3" Type="http://schemas.openxmlformats.org/officeDocument/2006/relationships/hyperlink" Target="http://en.wikipedia.org/wiki/Test-driven_development"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 Id="rId3" Type="http://schemas.openxmlformats.org/officeDocument/2006/relationships/hyperlink" Target="http://en.wikipedia.org/wiki/Test-driven_development"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 Id="rId3" Type="http://schemas.openxmlformats.org/officeDocument/2006/relationships/hyperlink" Target="http://en.wikipedia.org/wiki/Test-driven_development"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 Id="rId3" Type="http://schemas.openxmlformats.org/officeDocument/2006/relationships/hyperlink" Target="http://en.wikipedia.org/wiki/Test-driven_development"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 Id="rId3" Type="http://schemas.openxmlformats.org/officeDocument/2006/relationships/hyperlink" Target="http://en.wikipedia.org/wiki/Test-driven_development"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 Id="rId3" Type="http://schemas.openxmlformats.org/officeDocument/2006/relationships/hyperlink" Target="http://en.wikipedia.org/wiki/Test-driven_development"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 Id="rId3" Type="http://schemas.openxmlformats.org/officeDocument/2006/relationships/hyperlink" Target="http://en.wikipedia.org/wiki/Test-driven_developmen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 Id="rId3" Type="http://schemas.openxmlformats.org/officeDocument/2006/relationships/hyperlink" Target="http://en.wikipedia.org/wiki/Test-driven_development"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 Id="rId3" Type="http://schemas.openxmlformats.org/officeDocument/2006/relationships/hyperlink" Target="http://en.wikipedia.org/wiki/Test-driven_development"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en.wikipedia.org/wiki/Software_engineering" TargetMode="External"/><Relationship Id="rId4" Type="http://schemas.openxmlformats.org/officeDocument/2006/relationships/hyperlink" Target="http://en.wikipedia.org/wiki/Source_code" TargetMode="External"/><Relationship Id="rId5" Type="http://schemas.openxmlformats.org/officeDocument/2006/relationships/hyperlink" Target="http://en.wikipedia.org/wiki/Computer_bug" TargetMode="External"/><Relationship Id="rId6" Type="http://schemas.openxmlformats.org/officeDocument/2006/relationships/hyperlink" Target="http://en.wikipedia.org/wiki/Understandability" TargetMode="External"/><Relationship Id="rId7" Type="http://schemas.openxmlformats.org/officeDocument/2006/relationships/hyperlink" Target="http://en.wikipedia.org/wiki/Structure" TargetMode="External"/><Relationship Id="rId8" Type="http://schemas.openxmlformats.org/officeDocument/2006/relationships/hyperlink" Target="http://en.wikipedia.org/wiki/Design" TargetMode="External"/><Relationship Id="rId9" Type="http://schemas.openxmlformats.org/officeDocument/2006/relationships/hyperlink" Target="http://en.wikipedia.org/wiki/Dead_code" TargetMode="External"/><Relationship Id="rId10" Type="http://schemas.openxmlformats.org/officeDocument/2006/relationships/hyperlink" Target="http://en.wikipedia.org/wiki/Refactoring" TargetMode="External"/><Relationship Id="rId11" Type="http://schemas.openxmlformats.org/officeDocument/2006/relationships/hyperlink" Target="http://en.wikipedia.org/wiki/Code_smell" TargetMode="External"/><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en.wikipedia.org/wiki/Software_engineering" TargetMode="External"/><Relationship Id="rId4" Type="http://schemas.openxmlformats.org/officeDocument/2006/relationships/hyperlink" Target="http://en.wikipedia.org/wiki/Source_code" TargetMode="External"/><Relationship Id="rId5" Type="http://schemas.openxmlformats.org/officeDocument/2006/relationships/hyperlink" Target="http://en.wikipedia.org/wiki/Computer_bug" TargetMode="External"/><Relationship Id="rId6" Type="http://schemas.openxmlformats.org/officeDocument/2006/relationships/hyperlink" Target="http://en.wikipedia.org/wiki/Understandability" TargetMode="External"/><Relationship Id="rId7" Type="http://schemas.openxmlformats.org/officeDocument/2006/relationships/hyperlink" Target="http://en.wikipedia.org/wiki/Structure" TargetMode="External"/><Relationship Id="rId8" Type="http://schemas.openxmlformats.org/officeDocument/2006/relationships/hyperlink" Target="http://en.wikipedia.org/wiki/Design" TargetMode="External"/><Relationship Id="rId9" Type="http://schemas.openxmlformats.org/officeDocument/2006/relationships/hyperlink" Target="http://en.wikipedia.org/wiki/Dead_code" TargetMode="External"/><Relationship Id="rId10" Type="http://schemas.openxmlformats.org/officeDocument/2006/relationships/hyperlink" Target="http://en.wikipedia.org/wiki/Refactoring" TargetMode="External"/><Relationship Id="rId11" Type="http://schemas.openxmlformats.org/officeDocument/2006/relationships/hyperlink" Target="http://en.wikipedia.org/wiki/Code_smell" TargetMode="External"/><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en.wikipedia.org/wiki/Software_engineering" TargetMode="External"/><Relationship Id="rId4" Type="http://schemas.openxmlformats.org/officeDocument/2006/relationships/hyperlink" Target="http://en.wikipedia.org/wiki/Source_code" TargetMode="External"/><Relationship Id="rId5" Type="http://schemas.openxmlformats.org/officeDocument/2006/relationships/hyperlink" Target="http://en.wikipedia.org/wiki/Computer_bug" TargetMode="External"/><Relationship Id="rId6" Type="http://schemas.openxmlformats.org/officeDocument/2006/relationships/hyperlink" Target="http://en.wikipedia.org/wiki/Understandability" TargetMode="External"/><Relationship Id="rId7" Type="http://schemas.openxmlformats.org/officeDocument/2006/relationships/hyperlink" Target="http://en.wikipedia.org/wiki/Structure" TargetMode="External"/><Relationship Id="rId8" Type="http://schemas.openxmlformats.org/officeDocument/2006/relationships/hyperlink" Target="http://en.wikipedia.org/wiki/Design" TargetMode="External"/><Relationship Id="rId9" Type="http://schemas.openxmlformats.org/officeDocument/2006/relationships/hyperlink" Target="http://en.wikipedia.org/wiki/Dead_code" TargetMode="External"/><Relationship Id="rId10" Type="http://schemas.openxmlformats.org/officeDocument/2006/relationships/hyperlink" Target="http://en.wikipedia.org/wiki/Refactoring" TargetMode="External"/><Relationship Id="rId11" Type="http://schemas.openxmlformats.org/officeDocument/2006/relationships/hyperlink" Target="http://en.wikipedia.org/wiki/Code_smell" TargetMode="External"/><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en.wikipedia.org/wiki/Software_engineering" TargetMode="External"/><Relationship Id="rId4" Type="http://schemas.openxmlformats.org/officeDocument/2006/relationships/hyperlink" Target="http://en.wikipedia.org/wiki/Source_code" TargetMode="External"/><Relationship Id="rId5" Type="http://schemas.openxmlformats.org/officeDocument/2006/relationships/hyperlink" Target="http://en.wikipedia.org/wiki/Computer_bug" TargetMode="External"/><Relationship Id="rId6" Type="http://schemas.openxmlformats.org/officeDocument/2006/relationships/hyperlink" Target="http://en.wikipedia.org/wiki/Understandability" TargetMode="External"/><Relationship Id="rId7" Type="http://schemas.openxmlformats.org/officeDocument/2006/relationships/hyperlink" Target="http://en.wikipedia.org/wiki/Structure" TargetMode="External"/><Relationship Id="rId8" Type="http://schemas.openxmlformats.org/officeDocument/2006/relationships/hyperlink" Target="http://en.wikipedia.org/wiki/Design" TargetMode="External"/><Relationship Id="rId9" Type="http://schemas.openxmlformats.org/officeDocument/2006/relationships/hyperlink" Target="http://en.wikipedia.org/wiki/Dead_code" TargetMode="External"/><Relationship Id="rId10" Type="http://schemas.openxmlformats.org/officeDocument/2006/relationships/hyperlink" Target="http://en.wikipedia.org/wiki/Refactoring" TargetMode="External"/><Relationship Id="rId11" Type="http://schemas.openxmlformats.org/officeDocument/2006/relationships/hyperlink" Target="http://en.wikipedia.org/wiki/Code_smell" TargetMode="External"/><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en.wikipedia.org/wiki/Software_engineering" TargetMode="External"/><Relationship Id="rId4" Type="http://schemas.openxmlformats.org/officeDocument/2006/relationships/hyperlink" Target="http://en.wikipedia.org/wiki/Source_code" TargetMode="External"/><Relationship Id="rId5" Type="http://schemas.openxmlformats.org/officeDocument/2006/relationships/hyperlink" Target="http://en.wikipedia.org/wiki/Computer_bug" TargetMode="External"/><Relationship Id="rId6" Type="http://schemas.openxmlformats.org/officeDocument/2006/relationships/hyperlink" Target="http://en.wikipedia.org/wiki/Understandability" TargetMode="External"/><Relationship Id="rId7" Type="http://schemas.openxmlformats.org/officeDocument/2006/relationships/hyperlink" Target="http://en.wikipedia.org/wiki/Structure" TargetMode="External"/><Relationship Id="rId8" Type="http://schemas.openxmlformats.org/officeDocument/2006/relationships/hyperlink" Target="http://en.wikipedia.org/wiki/Design" TargetMode="External"/><Relationship Id="rId9" Type="http://schemas.openxmlformats.org/officeDocument/2006/relationships/hyperlink" Target="http://en.wikipedia.org/wiki/Dead_code" TargetMode="External"/><Relationship Id="rId10" Type="http://schemas.openxmlformats.org/officeDocument/2006/relationships/hyperlink" Target="http://en.wikipedia.org/wiki/Refactoring" TargetMode="External"/><Relationship Id="rId11" Type="http://schemas.openxmlformats.org/officeDocument/2006/relationships/hyperlink" Target="http://en.wikipedia.org/wiki/Code_smell" TargetMode="External"/><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Hello, and welcome to The Origins of Agile Software Development, a module in Agile Fundamentals. This module is brought to you by ThoughtWorks Studios, makers of Mingle, Cruise, and Twist.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Reports are periodic – not annual</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Only 34% are UNQUALIFIED success</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3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spcBef>
                <a:spcPts val="425"/>
              </a:spcBef>
              <a:buClr>
                <a:srgbClr val="000000"/>
              </a:buClr>
              <a:buFont typeface="Arial" charset="0"/>
              <a:buChar char="•"/>
            </a:pPr>
            <a:r>
              <a:rPr lang="en-US" sz="1100">
                <a:solidFill>
                  <a:srgbClr val="000000"/>
                </a:solidFill>
                <a:latin typeface="Arial" charset="0"/>
                <a:cs typeface="Arial" charset="0"/>
                <a:sym typeface="Arial" charset="0"/>
              </a:rPr>
              <a:t>Read definition</a:t>
            </a:r>
            <a:endParaRPr lang="en-US" sz="1100">
              <a:solidFill>
                <a:srgbClr val="000000"/>
              </a:solidFill>
              <a:latin typeface="Arial" charset="0"/>
              <a:cs typeface="Lucida Grande" charset="0"/>
              <a:sym typeface="Arial" charset="0"/>
            </a:endParaRPr>
          </a:p>
          <a:p>
            <a:pPr>
              <a:lnSpc>
                <a:spcPct val="80000"/>
              </a:lnSpc>
              <a:spcBef>
                <a:spcPts val="425"/>
              </a:spcBef>
              <a:buClr>
                <a:srgbClr val="000000"/>
              </a:buClr>
              <a:buFont typeface="Arial" charset="0"/>
              <a:buChar char="•"/>
            </a:pPr>
            <a:r>
              <a:rPr lang="en-US" sz="1100">
                <a:solidFill>
                  <a:srgbClr val="000000"/>
                </a:solidFill>
                <a:latin typeface="Arial" charset="0"/>
                <a:cs typeface="Arial" charset="0"/>
                <a:sym typeface="Arial" charset="0"/>
              </a:rPr>
              <a:t>Walk into your home and something doesn</a:t>
            </a:r>
            <a:r>
              <a:rPr lang="ja-JP" altLang="en-US" sz="1100">
                <a:solidFill>
                  <a:srgbClr val="000000"/>
                </a:solidFill>
                <a:latin typeface="Arial"/>
                <a:cs typeface="Arial" charset="0"/>
                <a:sym typeface="Arial" charset="0"/>
              </a:rPr>
              <a:t>’</a:t>
            </a:r>
            <a:r>
              <a:rPr lang="en-US" sz="1100">
                <a:solidFill>
                  <a:srgbClr val="000000"/>
                </a:solidFill>
                <a:latin typeface="Arial" charset="0"/>
                <a:cs typeface="Arial" charset="0"/>
                <a:sym typeface="Arial" charset="0"/>
              </a:rPr>
              <a:t>t smell right.</a:t>
            </a:r>
            <a:endParaRPr lang="en-US" sz="1100">
              <a:solidFill>
                <a:srgbClr val="000000"/>
              </a:solidFill>
              <a:latin typeface="Arial" charset="0"/>
              <a:cs typeface="Lucida Grande" charset="0"/>
              <a:sym typeface="Arial" charset="0"/>
            </a:endParaRPr>
          </a:p>
          <a:p>
            <a:pPr>
              <a:lnSpc>
                <a:spcPct val="80000"/>
              </a:lnSpc>
              <a:spcBef>
                <a:spcPts val="425"/>
              </a:spcBef>
              <a:buClr>
                <a:srgbClr val="000000"/>
              </a:buClr>
              <a:buFont typeface="Arial" charset="0"/>
              <a:buChar char="•"/>
            </a:pPr>
            <a:r>
              <a:rPr lang="en-US" sz="1100">
                <a:solidFill>
                  <a:srgbClr val="000000"/>
                </a:solidFill>
                <a:latin typeface="Arial" charset="0"/>
                <a:cs typeface="Arial" charset="0"/>
                <a:sym typeface="Arial" charset="0"/>
              </a:rPr>
              <a:t>You walk around to try to find the culprit.  Garbage, Laundry, Fido?</a:t>
            </a:r>
            <a:endParaRPr lang="en-US" sz="1100">
              <a:solidFill>
                <a:srgbClr val="000000"/>
              </a:solidFill>
              <a:latin typeface="Arial" charset="0"/>
              <a:cs typeface="Lucida Grande" charset="0"/>
              <a:sym typeface="Arial" charset="0"/>
            </a:endParaRPr>
          </a:p>
          <a:p>
            <a:pPr>
              <a:lnSpc>
                <a:spcPct val="80000"/>
              </a:lnSpc>
              <a:spcBef>
                <a:spcPts val="425"/>
              </a:spcBef>
              <a:buClr>
                <a:srgbClr val="000000"/>
              </a:buClr>
              <a:buFont typeface="Arial" charset="0"/>
              <a:buChar char="•"/>
            </a:pPr>
            <a:r>
              <a:rPr lang="en-US" sz="1100">
                <a:solidFill>
                  <a:srgbClr val="000000"/>
                </a:solidFill>
                <a:latin typeface="Arial" charset="0"/>
                <a:cs typeface="Arial" charset="0"/>
                <a:sym typeface="Arial" charset="0"/>
              </a:rPr>
              <a:t>Smells are subtle</a:t>
            </a:r>
            <a:endParaRPr lang="en-US" sz="1100">
              <a:solidFill>
                <a:srgbClr val="000000"/>
              </a:solidFill>
              <a:latin typeface="Arial" charset="0"/>
              <a:cs typeface="Lucida Grande" charset="0"/>
              <a:sym typeface="Arial" charset="0"/>
            </a:endParaRPr>
          </a:p>
          <a:p>
            <a:pPr>
              <a:lnSpc>
                <a:spcPct val="80000"/>
              </a:lnSpc>
              <a:spcBef>
                <a:spcPts val="425"/>
              </a:spcBef>
              <a:buClr>
                <a:srgbClr val="000000"/>
              </a:buClr>
              <a:buFont typeface="Arial" charset="0"/>
              <a:buChar char="•"/>
            </a:pPr>
            <a:r>
              <a:rPr lang="en-US" sz="1100">
                <a:solidFill>
                  <a:srgbClr val="000000"/>
                </a:solidFill>
                <a:latin typeface="Arial" charset="0"/>
                <a:cs typeface="Arial" charset="0"/>
                <a:sym typeface="Arial" charset="0"/>
              </a:rPr>
              <a:t>The smell is not the problem, its what</a:t>
            </a:r>
            <a:r>
              <a:rPr lang="ja-JP" altLang="en-US" sz="1100">
                <a:solidFill>
                  <a:srgbClr val="000000"/>
                </a:solidFill>
                <a:latin typeface="Arial"/>
                <a:cs typeface="Arial" charset="0"/>
                <a:sym typeface="Arial" charset="0"/>
              </a:rPr>
              <a:t>’</a:t>
            </a:r>
            <a:r>
              <a:rPr lang="en-US" sz="1100">
                <a:solidFill>
                  <a:srgbClr val="000000"/>
                </a:solidFill>
                <a:latin typeface="Arial" charset="0"/>
                <a:cs typeface="Arial" charset="0"/>
                <a:sym typeface="Arial" charset="0"/>
              </a:rPr>
              <a:t>s causing the smell</a:t>
            </a:r>
            <a:endParaRPr lang="en-US" sz="1100">
              <a:solidFill>
                <a:srgbClr val="000000"/>
              </a:solidFill>
              <a:latin typeface="Arial" charset="0"/>
              <a:cs typeface="Lucida Grande" charset="0"/>
              <a:sym typeface="Arial" charset="0"/>
            </a:endParaRPr>
          </a:p>
          <a:p>
            <a:pPr>
              <a:lnSpc>
                <a:spcPct val="80000"/>
              </a:lnSpc>
              <a:spcBef>
                <a:spcPts val="425"/>
              </a:spcBef>
              <a:buClr>
                <a:srgbClr val="000000"/>
              </a:buClr>
              <a:buFont typeface="Arial" charset="0"/>
              <a:buChar char="•"/>
            </a:pPr>
            <a:r>
              <a:rPr lang="en-US" sz="1100">
                <a:solidFill>
                  <a:srgbClr val="000000"/>
                </a:solidFill>
                <a:latin typeface="Arial" charset="0"/>
                <a:cs typeface="Arial" charset="0"/>
                <a:sym typeface="Arial" charset="0"/>
              </a:rPr>
              <a:t>Once you identify it, you can do something about it.</a:t>
            </a:r>
            <a:endParaRPr lang="en-US" sz="1100">
              <a:solidFill>
                <a:srgbClr val="000000"/>
              </a:solidFill>
              <a:latin typeface="Arial" charset="0"/>
              <a:cs typeface="Lucida Grande" charset="0"/>
              <a:sym typeface="Arial" charset="0"/>
            </a:endParaRPr>
          </a:p>
          <a:p>
            <a:pPr>
              <a:lnSpc>
                <a:spcPct val="80000"/>
              </a:lnSpc>
              <a:spcBef>
                <a:spcPts val="425"/>
              </a:spcBef>
            </a:pPr>
            <a:endParaRPr lang="en-US" sz="1100">
              <a:solidFill>
                <a:srgbClr val="000000"/>
              </a:solidFill>
              <a:latin typeface="Arial" charset="0"/>
              <a:cs typeface="Lucida Grande" charset="0"/>
              <a:sym typeface="Arial" charset="0"/>
            </a:endParaRPr>
          </a:p>
          <a:p>
            <a:pPr>
              <a:lnSpc>
                <a:spcPct val="80000"/>
              </a:lnSpc>
              <a:spcBef>
                <a:spcPts val="425"/>
              </a:spcBef>
            </a:pPr>
            <a:r>
              <a:rPr lang="en-US" sz="1100">
                <a:solidFill>
                  <a:srgbClr val="000000"/>
                </a:solidFill>
                <a:latin typeface="Arial" charset="0"/>
                <a:cs typeface="Arial" charset="0"/>
                <a:sym typeface="Arial" charset="0"/>
              </a:rPr>
              <a:t>------------------------------------------------------------------------------------------------------------------------</a:t>
            </a:r>
            <a:endParaRPr lang="en-US" sz="1100">
              <a:solidFill>
                <a:srgbClr val="000000"/>
              </a:solidFill>
              <a:latin typeface="Arial" charset="0"/>
              <a:cs typeface="Lucida Grande" charset="0"/>
              <a:sym typeface="Arial" charset="0"/>
            </a:endParaRPr>
          </a:p>
          <a:p>
            <a:pPr>
              <a:lnSpc>
                <a:spcPct val="80000"/>
              </a:lnSpc>
              <a:spcBef>
                <a:spcPts val="425"/>
              </a:spcBef>
            </a:pPr>
            <a:r>
              <a:rPr lang="en-US" sz="1100">
                <a:solidFill>
                  <a:srgbClr val="000000"/>
                </a:solidFill>
                <a:latin typeface="Arial" charset="0"/>
                <a:cs typeface="Arial" charset="0"/>
                <a:sym typeface="Arial" charset="0"/>
              </a:rPr>
              <a:t>As usual, let</a:t>
            </a:r>
            <a:r>
              <a:rPr lang="ja-JP" altLang="en-US" sz="1100">
                <a:solidFill>
                  <a:srgbClr val="000000"/>
                </a:solidFill>
                <a:latin typeface="Arial"/>
                <a:cs typeface="Arial" charset="0"/>
                <a:sym typeface="Arial" charset="0"/>
              </a:rPr>
              <a:t>’</a:t>
            </a:r>
            <a:r>
              <a:rPr lang="en-US" sz="1100">
                <a:solidFill>
                  <a:srgbClr val="000000"/>
                </a:solidFill>
                <a:latin typeface="Arial" charset="0"/>
                <a:cs typeface="Arial" charset="0"/>
                <a:sym typeface="Arial" charset="0"/>
              </a:rPr>
              <a:t>s start with a defnition:</a:t>
            </a:r>
            <a:endParaRPr lang="en-US" sz="1100">
              <a:solidFill>
                <a:srgbClr val="000000"/>
              </a:solidFill>
              <a:latin typeface="Arial" charset="0"/>
              <a:cs typeface="Lucida Grande" charset="0"/>
              <a:sym typeface="Arial" charset="0"/>
            </a:endParaRPr>
          </a:p>
          <a:p>
            <a:pPr>
              <a:lnSpc>
                <a:spcPct val="80000"/>
              </a:lnSpc>
              <a:spcBef>
                <a:spcPts val="425"/>
              </a:spcBef>
            </a:pPr>
            <a:endParaRPr lang="en-US" sz="1100">
              <a:solidFill>
                <a:srgbClr val="000000"/>
              </a:solidFill>
              <a:latin typeface="Arial" charset="0"/>
              <a:cs typeface="Lucida Grande" charset="0"/>
              <a:sym typeface="Arial" charset="0"/>
            </a:endParaRPr>
          </a:p>
          <a:p>
            <a:pPr>
              <a:lnSpc>
                <a:spcPct val="80000"/>
              </a:lnSpc>
              <a:spcBef>
                <a:spcPts val="425"/>
              </a:spcBef>
            </a:pPr>
            <a:r>
              <a:rPr lang="ja-JP" altLang="en-US" sz="1100">
                <a:solidFill>
                  <a:srgbClr val="000000"/>
                </a:solidFill>
                <a:latin typeface="Arial"/>
                <a:cs typeface="Arial" charset="0"/>
                <a:sym typeface="Arial" charset="0"/>
              </a:rPr>
              <a:t>“</a:t>
            </a:r>
            <a:r>
              <a:rPr lang="en-US" sz="1100">
                <a:solidFill>
                  <a:srgbClr val="000000"/>
                </a:solidFill>
                <a:latin typeface="Arial" charset="0"/>
                <a:cs typeface="Arial" charset="0"/>
                <a:sym typeface="Arial" charset="0"/>
              </a:rPr>
              <a:t>In computer programming, code smell is any symptom in the source code of a program that possibly indicates a deeper problem.</a:t>
            </a:r>
            <a:endParaRPr lang="en-US" sz="1100">
              <a:solidFill>
                <a:srgbClr val="000000"/>
              </a:solidFill>
              <a:latin typeface="Arial" charset="0"/>
              <a:cs typeface="Lucida Grande" charset="0"/>
              <a:sym typeface="Arial" charset="0"/>
            </a:endParaRPr>
          </a:p>
          <a:p>
            <a:pPr>
              <a:lnSpc>
                <a:spcPct val="80000"/>
              </a:lnSpc>
              <a:spcBef>
                <a:spcPts val="638"/>
              </a:spcBef>
            </a:pPr>
            <a:endParaRPr lang="en-US" sz="1600">
              <a:solidFill>
                <a:srgbClr val="000000"/>
              </a:solidFill>
              <a:latin typeface="Arial" charset="0"/>
              <a:cs typeface="Lucida Grande" charset="0"/>
              <a:sym typeface="Arial" charset="0"/>
            </a:endParaRPr>
          </a:p>
          <a:p>
            <a:pPr>
              <a:lnSpc>
                <a:spcPct val="80000"/>
              </a:lnSpc>
              <a:spcBef>
                <a:spcPts val="425"/>
              </a:spcBef>
            </a:pPr>
            <a:r>
              <a:rPr lang="ja-JP" altLang="en-US" sz="1100">
                <a:solidFill>
                  <a:srgbClr val="000000"/>
                </a:solidFill>
                <a:latin typeface="Arial"/>
                <a:cs typeface="Arial" charset="0"/>
                <a:sym typeface="Arial" charset="0"/>
              </a:rPr>
              <a:t>“</a:t>
            </a:r>
            <a:r>
              <a:rPr lang="en-US" sz="1100">
                <a:solidFill>
                  <a:srgbClr val="000000"/>
                </a:solidFill>
                <a:latin typeface="Arial" charset="0"/>
                <a:cs typeface="Arial" charset="0"/>
                <a:sym typeface="Arial" charset="0"/>
              </a:rPr>
              <a:t>Often the deeper problem hinted by a code smell can be uncovered when the code is subjected to a short feedback cycle where it is refactored in small, controlled steps, and the resulting design is examined to see if there are any further code smells that indicate the need of more refactoring. From the point of view of a programmer charged with performing refactoring, code smells are heuristics to indicate when to refactor, and what specific refactoring techniques to use. Thus, a code smell is a driver for refactoring.</a:t>
            </a:r>
            <a:r>
              <a:rPr lang="ja-JP" altLang="en-US" sz="1100">
                <a:solidFill>
                  <a:srgbClr val="000000"/>
                </a:solidFill>
                <a:latin typeface="Arial"/>
                <a:cs typeface="Arial" charset="0"/>
                <a:sym typeface="Arial" charset="0"/>
              </a:rPr>
              <a:t>”</a:t>
            </a:r>
            <a:endParaRPr lang="en-US" sz="1100">
              <a:solidFill>
                <a:srgbClr val="000000"/>
              </a:solidFill>
              <a:latin typeface="Arial" charset="0"/>
              <a:cs typeface="Lucida Grande" charset="0"/>
              <a:sym typeface="Arial" charset="0"/>
            </a:endParaRPr>
          </a:p>
          <a:p>
            <a:pPr>
              <a:lnSpc>
                <a:spcPct val="80000"/>
              </a:lnSpc>
              <a:spcBef>
                <a:spcPts val="425"/>
              </a:spcBef>
            </a:pPr>
            <a:endParaRPr lang="en-US" sz="1100" u="sng">
              <a:solidFill>
                <a:srgbClr val="000000"/>
              </a:solidFill>
              <a:latin typeface="Arial Italic" charset="0"/>
              <a:cs typeface="Lucida Grande" charset="0"/>
              <a:sym typeface="Arial Italic" charset="0"/>
            </a:endParaRPr>
          </a:p>
          <a:p>
            <a:pPr>
              <a:lnSpc>
                <a:spcPct val="80000"/>
              </a:lnSpc>
              <a:spcBef>
                <a:spcPts val="425"/>
              </a:spcBef>
            </a:pPr>
            <a:r>
              <a:rPr lang="en-US" sz="1100" u="sng">
                <a:solidFill>
                  <a:srgbClr val="009999"/>
                </a:solidFill>
                <a:latin typeface="Arial Italic" charset="0"/>
                <a:cs typeface="Arial Italic" charset="0"/>
                <a:sym typeface="Arial Italic" charset="0"/>
                <a:hlinkClick r:id="rId3"/>
              </a:rPr>
              <a:t>http://en.wikipedia.org/wiki/Code_smell</a:t>
            </a:r>
            <a:endParaRPr lang="en-US" sz="1100">
              <a:solidFill>
                <a:srgbClr val="000000"/>
              </a:solidFill>
              <a:latin typeface="Arial" charset="0"/>
              <a:cs typeface="Lucida Grande" charset="0"/>
              <a:sym typeface="Arial" charset="0"/>
            </a:endParaRPr>
          </a:p>
          <a:p>
            <a:pPr>
              <a:lnSpc>
                <a:spcPct val="80000"/>
              </a:lnSpc>
              <a:spcBef>
                <a:spcPts val="425"/>
              </a:spcBef>
            </a:pPr>
            <a:endParaRPr lang="en-US" sz="1100">
              <a:solidFill>
                <a:srgbClr val="000000"/>
              </a:solidFill>
              <a:latin typeface="Arial" charset="0"/>
              <a:cs typeface="Lucida Grande" charset="0"/>
              <a:sym typeface="Arial" charset="0"/>
            </a:endParaRPr>
          </a:p>
          <a:p>
            <a:pPr>
              <a:lnSpc>
                <a:spcPct val="80000"/>
              </a:lnSpc>
              <a:spcBef>
                <a:spcPts val="425"/>
              </a:spcBef>
            </a:pPr>
            <a:r>
              <a:rPr lang="en-US" sz="1100">
                <a:solidFill>
                  <a:srgbClr val="FF0000"/>
                </a:solidFill>
                <a:latin typeface="Arial Bold" charset="0"/>
                <a:cs typeface="Arial Bold" charset="0"/>
                <a:sym typeface="Arial Bold" charset="0"/>
              </a:rPr>
              <a:t>[CLICK]</a:t>
            </a:r>
            <a:endParaRPr lang="en-US" sz="1100">
              <a:solidFill>
                <a:srgbClr val="000000"/>
              </a:solidFill>
              <a:latin typeface="Arial" charset="0"/>
              <a:cs typeface="Lucida Grande" charset="0"/>
              <a:sym typeface="Arial" charset="0"/>
            </a:endParaRPr>
          </a:p>
          <a:p>
            <a:pPr>
              <a:lnSpc>
                <a:spcPct val="80000"/>
              </a:lnSpc>
              <a:spcBef>
                <a:spcPts val="425"/>
              </a:spcBef>
            </a:pPr>
            <a:endParaRPr lang="en-US" sz="1100">
              <a:solidFill>
                <a:srgbClr val="000000"/>
              </a:solidFill>
              <a:latin typeface="Arial" charset="0"/>
              <a:cs typeface="Lucida Grande" charset="0"/>
              <a:sym typeface="Arial" charset="0"/>
            </a:endParaRPr>
          </a:p>
          <a:p>
            <a:pPr>
              <a:lnSpc>
                <a:spcPct val="80000"/>
              </a:lnSpc>
              <a:spcBef>
                <a:spcPts val="425"/>
              </a:spcBef>
            </a:pPr>
            <a:r>
              <a:rPr lang="en-US" sz="1100">
                <a:solidFill>
                  <a:srgbClr val="000000"/>
                </a:solidFill>
                <a:latin typeface="Arial" charset="0"/>
                <a:cs typeface="Arial" charset="0"/>
                <a:sym typeface="Arial" charset="0"/>
              </a:rPr>
              <a:t>To get the idea of smells, imagine walking into your home, and you realize that something stinks.  Literally. You smell something, and you know it</a:t>
            </a:r>
            <a:r>
              <a:rPr lang="ja-JP" altLang="en-US" sz="1100">
                <a:solidFill>
                  <a:srgbClr val="000000"/>
                </a:solidFill>
                <a:latin typeface="Arial"/>
                <a:cs typeface="Arial" charset="0"/>
                <a:sym typeface="Arial" charset="0"/>
              </a:rPr>
              <a:t>’</a:t>
            </a:r>
            <a:r>
              <a:rPr lang="en-US" sz="1100">
                <a:solidFill>
                  <a:srgbClr val="000000"/>
                </a:solidFill>
                <a:latin typeface="Arial" charset="0"/>
                <a:cs typeface="Arial" charset="0"/>
                <a:sym typeface="Arial" charset="0"/>
              </a:rPr>
              <a:t>s not right, but you</a:t>
            </a:r>
            <a:r>
              <a:rPr lang="ja-JP" altLang="en-US" sz="1100">
                <a:solidFill>
                  <a:srgbClr val="000000"/>
                </a:solidFill>
                <a:latin typeface="Arial"/>
                <a:cs typeface="Arial" charset="0"/>
                <a:sym typeface="Arial" charset="0"/>
              </a:rPr>
              <a:t>’</a:t>
            </a:r>
            <a:r>
              <a:rPr lang="en-US" sz="1100">
                <a:solidFill>
                  <a:srgbClr val="000000"/>
                </a:solidFill>
                <a:latin typeface="Arial" charset="0"/>
                <a:cs typeface="Arial" charset="0"/>
                <a:sym typeface="Arial" charset="0"/>
              </a:rPr>
              <a:t>re not sure what it is.  Gas? Garbage? Dirty laundry? Whatever it is, it</a:t>
            </a:r>
            <a:r>
              <a:rPr lang="ja-JP" altLang="en-US" sz="1100">
                <a:solidFill>
                  <a:srgbClr val="000000"/>
                </a:solidFill>
                <a:latin typeface="Arial"/>
                <a:cs typeface="Arial" charset="0"/>
                <a:sym typeface="Arial" charset="0"/>
              </a:rPr>
              <a:t>’</a:t>
            </a:r>
            <a:r>
              <a:rPr lang="en-US" sz="1100">
                <a:solidFill>
                  <a:srgbClr val="000000"/>
                </a:solidFill>
                <a:latin typeface="Arial" charset="0"/>
                <a:cs typeface="Arial" charset="0"/>
                <a:sym typeface="Arial" charset="0"/>
              </a:rPr>
              <a:t>s the smell that leads you to explore and eventually to discover the source of the smell.</a:t>
            </a:r>
            <a:endParaRPr lang="en-US" sz="1100">
              <a:solidFill>
                <a:srgbClr val="000000"/>
              </a:solidFill>
              <a:latin typeface="Arial" charset="0"/>
              <a:cs typeface="Lucida Grande" charset="0"/>
              <a:sym typeface="Arial" charset="0"/>
            </a:endParaRPr>
          </a:p>
          <a:p>
            <a:pPr>
              <a:lnSpc>
                <a:spcPct val="80000"/>
              </a:lnSpc>
              <a:spcBef>
                <a:spcPts val="425"/>
              </a:spcBef>
            </a:pPr>
            <a:endParaRPr lang="en-US" sz="1100">
              <a:solidFill>
                <a:srgbClr val="000000"/>
              </a:solidFill>
              <a:latin typeface="Arial" charset="0"/>
              <a:cs typeface="Lucida Grande" charset="0"/>
              <a:sym typeface="Arial" charset="0"/>
            </a:endParaRPr>
          </a:p>
          <a:p>
            <a:pPr>
              <a:lnSpc>
                <a:spcPct val="80000"/>
              </a:lnSpc>
              <a:spcBef>
                <a:spcPts val="425"/>
              </a:spcBef>
            </a:pPr>
            <a:r>
              <a:rPr lang="en-US" sz="1100">
                <a:solidFill>
                  <a:srgbClr val="000000"/>
                </a:solidFill>
                <a:latin typeface="Arial" charset="0"/>
                <a:cs typeface="Arial" charset="0"/>
                <a:sym typeface="Arial" charset="0"/>
              </a:rPr>
              <a:t>Smells are subtle, in that it</a:t>
            </a:r>
            <a:r>
              <a:rPr lang="ja-JP" altLang="en-US" sz="1100">
                <a:solidFill>
                  <a:srgbClr val="000000"/>
                </a:solidFill>
                <a:latin typeface="Arial"/>
                <a:cs typeface="Arial" charset="0"/>
                <a:sym typeface="Arial" charset="0"/>
              </a:rPr>
              <a:t>’</a:t>
            </a:r>
            <a:r>
              <a:rPr lang="en-US" sz="1100">
                <a:solidFill>
                  <a:srgbClr val="000000"/>
                </a:solidFill>
                <a:latin typeface="Arial" charset="0"/>
                <a:cs typeface="Arial" charset="0"/>
                <a:sym typeface="Arial" charset="0"/>
              </a:rPr>
              <a:t>s not the smell itself that</a:t>
            </a:r>
            <a:r>
              <a:rPr lang="ja-JP" altLang="en-US" sz="1100">
                <a:solidFill>
                  <a:srgbClr val="000000"/>
                </a:solidFill>
                <a:latin typeface="Arial"/>
                <a:cs typeface="Arial" charset="0"/>
                <a:sym typeface="Arial" charset="0"/>
              </a:rPr>
              <a:t>’</a:t>
            </a:r>
            <a:r>
              <a:rPr lang="en-US" sz="1100">
                <a:solidFill>
                  <a:srgbClr val="000000"/>
                </a:solidFill>
                <a:latin typeface="Arial" charset="0"/>
                <a:cs typeface="Arial" charset="0"/>
                <a:sym typeface="Arial" charset="0"/>
              </a:rPr>
              <a:t>s the problem, but rather what the smell indicates about something deeper or bigger.</a:t>
            </a:r>
            <a:endParaRPr lang="en-US" sz="1100">
              <a:solidFill>
                <a:srgbClr val="000000"/>
              </a:solidFill>
              <a:latin typeface="Arial" charset="0"/>
              <a:cs typeface="Lucida Grande" charset="0"/>
              <a:sym typeface="Arial" charset="0"/>
            </a:endParaRPr>
          </a:p>
          <a:p>
            <a:pPr>
              <a:lnSpc>
                <a:spcPct val="80000"/>
              </a:lnSpc>
              <a:spcBef>
                <a:spcPts val="425"/>
              </a:spcBef>
            </a:pPr>
            <a:endParaRPr lang="en-US" sz="1100">
              <a:solidFill>
                <a:srgbClr val="000000"/>
              </a:solidFill>
              <a:latin typeface="Arial" charset="0"/>
              <a:cs typeface="Lucida Grande" charset="0"/>
              <a:sym typeface="Arial" charset="0"/>
            </a:endParaRPr>
          </a:p>
          <a:p>
            <a:pPr>
              <a:lnSpc>
                <a:spcPct val="80000"/>
              </a:lnSpc>
              <a:spcBef>
                <a:spcPts val="425"/>
              </a:spcBef>
            </a:pPr>
            <a:r>
              <a:rPr lang="en-US" sz="1100">
                <a:solidFill>
                  <a:srgbClr val="000000"/>
                </a:solidFill>
                <a:latin typeface="Arial" charset="0"/>
                <a:cs typeface="Arial" charset="0"/>
                <a:sym typeface="Arial" charset="0"/>
              </a:rPr>
              <a:t>Once you</a:t>
            </a:r>
            <a:r>
              <a:rPr lang="ja-JP" altLang="en-US" sz="1100">
                <a:solidFill>
                  <a:srgbClr val="000000"/>
                </a:solidFill>
                <a:latin typeface="Arial"/>
                <a:cs typeface="Arial" charset="0"/>
                <a:sym typeface="Arial" charset="0"/>
              </a:rPr>
              <a:t>’</a:t>
            </a:r>
            <a:r>
              <a:rPr lang="en-US" sz="1100">
                <a:solidFill>
                  <a:srgbClr val="000000"/>
                </a:solidFill>
                <a:latin typeface="Arial" charset="0"/>
                <a:cs typeface="Arial" charset="0"/>
                <a:sym typeface="Arial" charset="0"/>
              </a:rPr>
              <a:t>ve discovered the source of a smell, you can do something about it.</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5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pPr>
            <a:r>
              <a:rPr lang="en-US">
                <a:solidFill>
                  <a:srgbClr val="000000"/>
                </a:solidFill>
                <a:latin typeface="Trebuchet MS" charset="0"/>
                <a:cs typeface="Trebuchet MS" charset="0"/>
                <a:sym typeface="Trebuchet MS" charset="0"/>
              </a:rPr>
              <a:t>Remember that Smells are merely a way to recognize potential refactorings</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Long Methods suggest Extract Method</a:t>
            </a: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Explaining Comments – suggest extract method and remove comments</a:t>
            </a: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Magic Numbers - An unnamed or </a:t>
            </a:r>
            <a:r>
              <a:rPr lang="en-US" u="sng">
                <a:solidFill>
                  <a:srgbClr val="009999"/>
                </a:solidFill>
                <a:latin typeface="Trebuchet MS" charset="0"/>
                <a:cs typeface="Trebuchet MS" charset="0"/>
                <a:sym typeface="Trebuchet MS" charset="0"/>
                <a:hlinkClick r:id="rId3"/>
              </a:rPr>
              <a:t>ill-documented</a:t>
            </a:r>
            <a:r>
              <a:rPr lang="en-US">
                <a:solidFill>
                  <a:srgbClr val="000000"/>
                </a:solidFill>
                <a:latin typeface="Trebuchet MS" charset="0"/>
                <a:cs typeface="Trebuchet MS" charset="0"/>
                <a:sym typeface="Trebuchet MS" charset="0"/>
              </a:rPr>
              <a:t> numerical constant value.  From wikipedia.</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Refactoring to Patterns</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by Joshua Kerievsky is an excellent resource for developers looking for ways to identify smells and their suggested refactorings</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7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go back to the hygiene issue</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You work out. You can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really smell yourself, because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been – immersed in it.</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Consider what happens when you work by yourself.</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You may not notice the smells you are creating.</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Pairing helps</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Looking back at our discussion about pairing, we can see where smells come into play.</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Forgive the somewhat graphic discussion, but consider what happens when you exercise.  Typically, if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exercising hard, or working hard,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sweat.  When you sweat, you sometimes produce an unpleasant odor.  And yet we generally cannot smell our own odor at that time, because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been – if you will – immersed in it.</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Now consider what happens when you work by yourself. You might do something that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just a little bit less than optimal. Then as you continue to build on that, the suboptimization subtly increases, you being all unaware because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been immersed in it all along.</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Just as with the gentle aroma that comes from heavy exercise, you may be producing code smells. Without the presence of someone else to – sniff – help you identify those smells, you might go along happily thinking all is good.  That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where pairing comes in.</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9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Team smells</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Someone with headphones</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May not be a smell, but worth investigating</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Same pair all the time</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Regular issues with one BA</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stories</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also consider a different form of smell – team smells. Imagine that you have a collocated team. As you walk into the team room, you notice that one member of the team has headphones on and is bopping along to some music that only they can hear. Everyone seems happy, most of the team is pairing, work is getting done, and yet…</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That team member with the headphones on is a team smell.  Why?  One of the keys to success on an agile team is ongoing communication and osmotic learning. Osmotic learning is the learning that takes place when conversations and discussions are going on, and I learn just by overhearing.  And, of course, I may hear something that stimulates me to jump in and contribute. The team dynamics on Agile teams are exciting, because there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so much communication going on.</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So if you have a team member with headphones on,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disconnected from the rest of the team, isolated from any osmotic learning, and not contributing to the life of the team.</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not NECESSARILY a bad thing. But as with any smell,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worth investigating.</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2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4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6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8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1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Talk about PDCA?  This step involves both Plan and Do</a:t>
            </a:r>
            <a:endParaRPr lang="en-US" sz="500">
              <a:solidFill>
                <a:srgbClr val="000000"/>
              </a:solidFill>
              <a:latin typeface="Trebuchet MS" charset="0"/>
              <a:cs typeface="Lucida Grande" charset="0"/>
              <a:sym typeface="Trebuchet MS" charset="0"/>
            </a:endParaRPr>
          </a:p>
          <a:p>
            <a:pPr>
              <a:lnSpc>
                <a:spcPct val="80000"/>
              </a:lnSpc>
            </a:pPr>
            <a:endParaRPr lang="en-US" sz="500" b="1">
              <a:solidFill>
                <a:srgbClr val="000000"/>
              </a:solidFill>
              <a:latin typeface="Trebuchet MS" charset="0"/>
              <a:cs typeface="Lucida Grande" charset="0"/>
              <a:sym typeface="Trebuchet MS" charset="0"/>
            </a:endParaRPr>
          </a:p>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3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Check (PDCA)</a:t>
            </a:r>
            <a:endParaRPr lang="en-US" sz="500">
              <a:solidFill>
                <a:srgbClr val="000000"/>
              </a:solidFill>
              <a:latin typeface="Trebuchet MS" charset="0"/>
              <a:cs typeface="Lucida Grande" charset="0"/>
              <a:sym typeface="Trebuchet MS" charset="0"/>
            </a:endParaRPr>
          </a:p>
          <a:p>
            <a:pPr>
              <a:lnSpc>
                <a:spcPct val="80000"/>
              </a:lnSpc>
            </a:pPr>
            <a:endParaRPr lang="en-US" sz="500" b="1">
              <a:solidFill>
                <a:srgbClr val="000000"/>
              </a:solidFill>
              <a:latin typeface="Trebuchet MS" charset="0"/>
              <a:cs typeface="Lucida Grande" charset="0"/>
              <a:sym typeface="Trebuchet MS" charset="0"/>
            </a:endParaRPr>
          </a:p>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Royce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original paper – credited with original capture of waterfall diagram – example of what does not work</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If the relatively simpler process without the five complexities described here would work successfully, then of course the additional money is not well spent. In my experience, however, the simpler method HAS NEVER WORKED on large software development efforts and the costs to recover far exceeded those required to finance the five-step process listed.</a:t>
            </a:r>
            <a:r>
              <a:rPr lang="ja-JP" altLang="en-US">
                <a:solidFill>
                  <a:srgbClr val="000000"/>
                </a:solidFill>
                <a:latin typeface="Arial"/>
                <a:cs typeface="Trebuchet MS" charset="0"/>
                <a:sym typeface="Trebuchet MS" charset="0"/>
              </a:rPr>
              <a:t>”</a:t>
            </a:r>
            <a:endParaRPr lang="en-US">
              <a:solidFill>
                <a:srgbClr val="000000"/>
              </a:solidFill>
              <a:latin typeface="Trebuchet MS" charset="0"/>
              <a:cs typeface="Trebuchet MS" charset="0"/>
              <a:sym typeface="Trebuchet MS"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56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7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9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1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3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5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7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b="1">
                <a:solidFill>
                  <a:srgbClr val="000000"/>
                </a:solidFill>
                <a:latin typeface="Trebuchet MS" charset="0"/>
                <a:cs typeface="Trebuchet MS" charset="0"/>
                <a:sym typeface="Trebuchet MS" charset="0"/>
              </a:rPr>
              <a:t>Continuous Integration</a:t>
            </a:r>
            <a:endParaRPr lang="en-US" sz="500">
              <a:solidFill>
                <a:srgbClr val="000000"/>
              </a:solidFill>
              <a:latin typeface="Trebuchet MS" charset="0"/>
              <a:cs typeface="Lucida Grande" charset="0"/>
              <a:sym typeface="Trebuchet MS" charset="0"/>
            </a:endParaRPr>
          </a:p>
          <a:p>
            <a:pPr>
              <a:lnSpc>
                <a:spcPct val="80000"/>
              </a:lnSpc>
            </a:pP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hlinkClick r:id="rId3"/>
              </a:rPr>
              <a:t>http://www.martinfowler.com/articles/continuousIntegration.html</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Need to convey the importance of developing tests, running all tests at each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release</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Defects and successes are visible (visibility)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Quick feedback</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Repeatability</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Generalized – no more </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it works on MY laptop</a:t>
            </a:r>
            <a:r>
              <a:rPr lang="ja-JP" altLang="en-US" sz="500">
                <a:solidFill>
                  <a:srgbClr val="000000"/>
                </a:solidFill>
                <a:latin typeface="Arial"/>
                <a:cs typeface="Trebuchet MS" charset="0"/>
                <a:sym typeface="Trebuchet MS" charset="0"/>
              </a:rPr>
              <a: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Explicit about every step of making deployable build – no Columbo</a:t>
            </a:r>
            <a:endParaRPr lang="en-US" sz="500">
              <a:solidFill>
                <a:srgbClr val="000000"/>
              </a:solidFill>
              <a:latin typeface="Trebuchet MS" charset="0"/>
              <a:cs typeface="Lucida Grande" charset="0"/>
              <a:sym typeface="Trebuchet MS" charset="0"/>
            </a:endParaRPr>
          </a:p>
          <a:p>
            <a:pPr>
              <a:lnSpc>
                <a:spcPct val="80000"/>
              </a:lnSpc>
            </a:pPr>
            <a:r>
              <a:rPr lang="en-US" sz="500" u="sng">
                <a:solidFill>
                  <a:srgbClr val="6B9F25"/>
                </a:solidFill>
                <a:latin typeface="Trebuchet MS" charset="0"/>
                <a:cs typeface="Trebuchet MS" charset="0"/>
                <a:sym typeface="Trebuchet MS" charset="0"/>
              </a:rPr>
              <a:t>http://www.martinfowler.com/articles/continuousIntegration.html</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 </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Integration Waterfall Style</a:t>
            </a:r>
            <a:endParaRPr lang="en-US" sz="500">
              <a:solidFill>
                <a:srgbClr val="000000"/>
              </a:solidFill>
              <a:latin typeface="Trebuchet MS" charset="0"/>
              <a:cs typeface="Lucida Grande" charset="0"/>
              <a:sym typeface="Trebuchet MS" charset="0"/>
              <a:hlinkClick r:id="rId3"/>
            </a:endParaRPr>
          </a:p>
          <a:p>
            <a:pPr>
              <a:lnSpc>
                <a:spcPct val="80000"/>
              </a:lnSpc>
            </a:pPr>
            <a:r>
              <a:rPr lang="en-US" sz="500">
                <a:solidFill>
                  <a:srgbClr val="000000"/>
                </a:solidFill>
                <a:latin typeface="Trebuchet MS" charset="0"/>
                <a:cs typeface="Trebuchet MS" charset="0"/>
                <a:sym typeface="Trebuchet MS" charset="0"/>
                <a:hlinkClick r:id="rId3"/>
              </a:rPr>
              <a:t>Concept: build all the parts, th</a:t>
            </a:r>
            <a:r>
              <a:rPr lang="en-US" sz="500">
                <a:solidFill>
                  <a:srgbClr val="000000"/>
                </a:solidFill>
                <a:latin typeface="Trebuchet MS" charset="0"/>
                <a:cs typeface="Trebuchet MS" charset="0"/>
                <a:sym typeface="Trebuchet MS" charset="0"/>
              </a:rPr>
              <a:t>en put them together at the end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building separate rooms – one group building a bedroom, one building a bathroom, one building a kitchen, one building a living room; set in the Spring – blossoming flowers and trees</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kitchen is too tall, bedroom is too wide, bathroom plumbing doesn</a:t>
            </a:r>
            <a:r>
              <a:rPr lang="ja-JP" altLang="en-US" sz="500">
                <a:solidFill>
                  <a:srgbClr val="000000"/>
                </a:solidFill>
                <a:latin typeface="Arial"/>
                <a:cs typeface="Trebuchet MS" charset="0"/>
                <a:sym typeface="Trebuchet MS" charset="0"/>
              </a:rPr>
              <a:t>’</a:t>
            </a:r>
            <a:r>
              <a:rPr lang="en-US" sz="500">
                <a:solidFill>
                  <a:srgbClr val="000000"/>
                </a:solidFill>
                <a:latin typeface="Trebuchet MS" charset="0"/>
                <a:cs typeface="Trebuchet MS" charset="0"/>
                <a:sym typeface="Trebuchet MS" charset="0"/>
              </a:rPr>
              <a:t>t match up to anything, living room floor is higher than the other rooms; contractors are standing around looking confused, scratching heads – set in the Fall – leaves falling off trees, flowers dead</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modify each of the rooms; image of calendar pages flying away</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assembling rooms: they fit together – set in the Winter – snow on the ground</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Continuous Integration</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Concept: build and check and adapt</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Frames (separate, not a strip)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framing separate rooms, as above – bedroom, bathroom, kitchen, living room – rooms are only framed – Spring – no plumbing in bathroom yet</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to see if they match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find that the kitchen is too high, bedroom is too wide, bathroom is fine, living room floor is higher than others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adjusting mismatch areas – still only framed,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line up</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again, adding walls to all rooms, adding plumbing to bathroom and kitchen – still Spring</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all frames still line up, plumbing lines up – Summer now</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working on separate rooms, doing finish work, installing fixtures and such</a:t>
            </a:r>
            <a:endParaRPr lang="en-US" sz="500">
              <a:solidFill>
                <a:srgbClr val="000000"/>
              </a:solidFill>
              <a:latin typeface="Trebuchet MS" charset="0"/>
              <a:cs typeface="Lucida Grande" charset="0"/>
              <a:sym typeface="Trebuchet MS" charset="0"/>
            </a:endParaRPr>
          </a:p>
          <a:p>
            <a:pPr marL="914400" lvl="1">
              <a:lnSpc>
                <a:spcPct val="80000"/>
              </a:lnSpc>
            </a:pPr>
            <a:r>
              <a:rPr lang="en-US" sz="500">
                <a:solidFill>
                  <a:srgbClr val="000000"/>
                </a:solidFill>
                <a:latin typeface="Trebuchet MS" charset="0"/>
                <a:cs typeface="Trebuchet MS" charset="0"/>
                <a:sym typeface="Trebuchet MS" charset="0"/>
              </a:rPr>
              <a:t>Contractors putting rooms together, checking fittings and plumbing, everything matches up – late Summer – grass is dry, flowers are drooping, sun is bright in sky</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41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With that, we thank you for joining us for Agile Development Practices, a module in Agile Fundamentals.  This module has been brought to you by ThoughtWorks Studios, makers of Twist, Cruise, and Mingle.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Join us for the next module on Quality.</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Until then…</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90000"/>
              </a:lnSpc>
            </a:pPr>
            <a:r>
              <a:rPr lang="en-US" sz="1100" i="1">
                <a:solidFill>
                  <a:srgbClr val="000000"/>
                </a:solidFill>
                <a:latin typeface="Trebuchet MS" charset="0"/>
                <a:cs typeface="Trebuchet MS" charset="0"/>
                <a:sym typeface="Trebuchet MS" charset="0"/>
              </a:rPr>
              <a:t>Introduction: see notes below.</a:t>
            </a:r>
            <a:endParaRPr lang="en-US" sz="1100">
              <a:solidFill>
                <a:srgbClr val="000000"/>
              </a:solidFill>
              <a:latin typeface="Trebuchet MS" charset="0"/>
              <a:cs typeface="Lucida Grande" charset="0"/>
              <a:sym typeface="Trebuchet MS" charset="0"/>
            </a:endParaRPr>
          </a:p>
          <a:p>
            <a:pPr>
              <a:lnSpc>
                <a:spcPct val="90000"/>
              </a:lnSpc>
            </a:pPr>
            <a:endParaRPr lang="en-US" sz="1100" i="1">
              <a:solidFill>
                <a:srgbClr val="000000"/>
              </a:solidFill>
              <a:latin typeface="Trebuchet MS" charset="0"/>
              <a:cs typeface="Lucida Grande" charset="0"/>
              <a:sym typeface="Trebuchet MS" charset="0"/>
            </a:endParaRPr>
          </a:p>
          <a:p>
            <a:pPr>
              <a:lnSpc>
                <a:spcPct val="90000"/>
              </a:lnSpc>
            </a:pPr>
            <a:r>
              <a:rPr lang="en-US" sz="1100" i="1">
                <a:solidFill>
                  <a:srgbClr val="000000"/>
                </a:solidFill>
                <a:latin typeface="Trebuchet MS" charset="0"/>
                <a:cs typeface="Trebuchet MS" charset="0"/>
                <a:sym typeface="Trebuchet MS" charset="0"/>
              </a:rPr>
              <a:t>Stories were covered initially in the Agile Core module.  At this point, we</a:t>
            </a:r>
            <a:r>
              <a:rPr lang="ja-JP" altLang="en-US" sz="1100" i="1">
                <a:solidFill>
                  <a:srgbClr val="000000"/>
                </a:solidFill>
                <a:latin typeface="Arial"/>
                <a:cs typeface="Trebuchet MS" charset="0"/>
                <a:sym typeface="Trebuchet MS" charset="0"/>
              </a:rPr>
              <a:t>’</a:t>
            </a:r>
            <a:r>
              <a:rPr lang="en-US" sz="1100" i="1">
                <a:solidFill>
                  <a:srgbClr val="000000"/>
                </a:solidFill>
                <a:latin typeface="Trebuchet MS" charset="0"/>
                <a:cs typeface="Trebuchet MS" charset="0"/>
                <a:sym typeface="Trebuchet MS" charset="0"/>
              </a:rPr>
              <a:t>re going to talk about some of the core practices around stories.</a:t>
            </a:r>
            <a:endParaRPr lang="en-US" sz="1100">
              <a:solidFill>
                <a:srgbClr val="000000"/>
              </a:solidFill>
              <a:latin typeface="Trebuchet MS" charset="0"/>
              <a:cs typeface="Lucida Grande" charset="0"/>
              <a:sym typeface="Trebuchet MS" charset="0"/>
            </a:endParaRPr>
          </a:p>
          <a:p>
            <a:pPr>
              <a:lnSpc>
                <a:spcPct val="90000"/>
              </a:lnSpc>
            </a:pPr>
            <a:r>
              <a:rPr lang="en-US" sz="1100" i="1">
                <a:solidFill>
                  <a:srgbClr val="000000"/>
                </a:solidFill>
                <a:latin typeface="Trebuchet MS" charset="0"/>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SCRIPT</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While we talked about Stories in the preceding module on The Agile Core, we didn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talk much about the process and the practices. Since Stories are one of the key tools in an Agile project, we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re going to talk a bit about some of the techniques that will help you in writing stories and working with them as part of the planning process.</a:t>
            </a: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Let</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start by talking about Roles.</a:t>
            </a: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NOT PART OF THE SCRIPT YET – GO TO THE NEXT SLIDE</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Roles, not to be confused with Personas, identify the ways in which the system will be used. Those ways reflect a particular type of user or member of an organization. There is nothing personal about a Role, and Roles need not be mutually exclusive. Further, a single individual (real or Persona) may act in or fill multiple roles, and may take on different Roles at different times.</a:t>
            </a: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It is essential to identify the core set of Roles that are the subjects of stories.</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Additional Roles may be identified over time, and Roles may be combined or eliminated.</a:t>
            </a: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While Planning Approaches may very well dictate the approach to be used in writing/gathering stories, generally speaking this information is independent of the planning approach.</a:t>
            </a:r>
            <a:endParaRPr lang="en-US" sz="1100">
              <a:solidFill>
                <a:srgbClr val="000000"/>
              </a:solidFill>
              <a:latin typeface="Trebuchet MS" charset="0"/>
              <a:cs typeface="Lucida Grande" charset="0"/>
              <a:sym typeface="Trebuchet MS" charset="0"/>
            </a:endParaRPr>
          </a:p>
          <a:p>
            <a:pPr>
              <a:lnSpc>
                <a:spcPct val="90000"/>
              </a:lnSpc>
            </a:pPr>
            <a:r>
              <a:rPr lang="en-US" sz="1100" b="1">
                <a:solidFill>
                  <a:srgbClr val="000000"/>
                </a:solidFill>
                <a:latin typeface="Trebuchet MS" charset="0"/>
                <a:cs typeface="Trebuchet MS" charset="0"/>
                <a:sym typeface="Trebuchet MS" charset="0"/>
              </a:rPr>
              <a:t>Roles and Goals</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Roles, not to be confused with Personas, identify the ways in which the system will be used. Those ways reflect a particular type of user or member of an organization. There is nothing personal about a Role, and Roles need not be mutually exclusive. Further, a single individual (real or Persona) may act in or fill multiple roles, and may take on different Roles at different times.</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It is essential to identify the core set of Roles that are the subjects of stories.</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Additional Roles may be identified over time, and Roles may be combined or eliminated.</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Slide: Roles</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 Separate images so that we can use them in different contexts and places: </a:t>
            </a:r>
            <a:endParaRPr lang="en-US" sz="1100">
              <a:solidFill>
                <a:srgbClr val="000000"/>
              </a:solidFill>
              <a:latin typeface="Trebuchet MS" charset="0"/>
              <a:cs typeface="Lucida Grande" charset="0"/>
              <a:sym typeface="Trebuchet MS" charset="0"/>
            </a:endParaRPr>
          </a:p>
          <a:p>
            <a:pPr marL="914400" lvl="1">
              <a:lnSpc>
                <a:spcPct val="90000"/>
              </a:lnSpc>
            </a:pPr>
            <a:r>
              <a:rPr lang="en-US" sz="1100">
                <a:solidFill>
                  <a:srgbClr val="000000"/>
                </a:solidFill>
                <a:latin typeface="Trebuchet MS" charset="0"/>
                <a:cs typeface="Trebuchet MS" charset="0"/>
                <a:sym typeface="Trebuchet MS" charset="0"/>
              </a:rPr>
              <a:t>Person (Fred) – ordinary guy, dressed in ordinary clothing</a:t>
            </a:r>
            <a:endParaRPr lang="en-US" sz="1100">
              <a:solidFill>
                <a:srgbClr val="000000"/>
              </a:solidFill>
              <a:latin typeface="Trebuchet MS" charset="0"/>
              <a:cs typeface="Lucida Grande" charset="0"/>
              <a:sym typeface="Trebuchet MS" charset="0"/>
            </a:endParaRPr>
          </a:p>
          <a:p>
            <a:pPr marL="914400" lvl="1">
              <a:lnSpc>
                <a:spcPct val="90000"/>
              </a:lnSpc>
            </a:pPr>
            <a:r>
              <a:rPr lang="en-US" sz="1100">
                <a:solidFill>
                  <a:srgbClr val="000000"/>
                </a:solidFill>
                <a:latin typeface="Trebuchet MS" charset="0"/>
                <a:cs typeface="Trebuchet MS" charset="0"/>
                <a:sym typeface="Trebuchet MS" charset="0"/>
              </a:rPr>
              <a:t>Fred as SuperUser – play on the superhero thing</a:t>
            </a:r>
            <a:endParaRPr lang="en-US" sz="1100">
              <a:solidFill>
                <a:srgbClr val="000000"/>
              </a:solidFill>
              <a:latin typeface="Trebuchet MS" charset="0"/>
              <a:cs typeface="Lucida Grande" charset="0"/>
              <a:sym typeface="Trebuchet MS" charset="0"/>
            </a:endParaRPr>
          </a:p>
          <a:p>
            <a:pPr marL="914400" lvl="1">
              <a:lnSpc>
                <a:spcPct val="90000"/>
              </a:lnSpc>
            </a:pPr>
            <a:r>
              <a:rPr lang="en-US" sz="1100">
                <a:solidFill>
                  <a:srgbClr val="000000"/>
                </a:solidFill>
                <a:latin typeface="Trebuchet MS" charset="0"/>
                <a:cs typeface="Trebuchet MS" charset="0"/>
                <a:sym typeface="Trebuchet MS" charset="0"/>
              </a:rPr>
              <a:t>Fred as Administrator – nerdy, very Dilbert</a:t>
            </a:r>
            <a:endParaRPr lang="en-US" sz="1100">
              <a:solidFill>
                <a:srgbClr val="000000"/>
              </a:solidFill>
              <a:latin typeface="Trebuchet MS" charset="0"/>
              <a:cs typeface="Lucida Grande" charset="0"/>
              <a:sym typeface="Trebuchet MS" charset="0"/>
            </a:endParaRPr>
          </a:p>
          <a:p>
            <a:pPr marL="914400" lvl="1">
              <a:lnSpc>
                <a:spcPct val="90000"/>
              </a:lnSpc>
            </a:pPr>
            <a:r>
              <a:rPr lang="en-US" sz="1100">
                <a:solidFill>
                  <a:srgbClr val="000000"/>
                </a:solidFill>
                <a:latin typeface="Trebuchet MS" charset="0"/>
                <a:cs typeface="Trebuchet MS" charset="0"/>
                <a:sym typeface="Trebuchet MS" charset="0"/>
              </a:rPr>
              <a:t>Fred as Clerical User – pencil behind ear, sitting at desk</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Visuals:</a:t>
            </a:r>
            <a:endParaRPr lang="en-US" sz="1100">
              <a:solidFill>
                <a:srgbClr val="000000"/>
              </a:solidFill>
              <a:latin typeface="Trebuchet MS" charset="0"/>
              <a:cs typeface="Lucida Grande" charset="0"/>
              <a:sym typeface="Trebuchet MS" charset="0"/>
            </a:endParaRPr>
          </a:p>
          <a:p>
            <a:pPr marL="914400" lvl="1">
              <a:lnSpc>
                <a:spcPct val="90000"/>
              </a:lnSpc>
            </a:pPr>
            <a:r>
              <a:rPr lang="en-US" sz="1100">
                <a:solidFill>
                  <a:srgbClr val="000000"/>
                </a:solidFill>
                <a:latin typeface="Trebuchet MS" charset="0"/>
                <a:cs typeface="Trebuchet MS" charset="0"/>
                <a:sym typeface="Trebuchet MS" charset="0"/>
              </a:rPr>
              <a:t>Display Fred</a:t>
            </a:r>
            <a:endParaRPr lang="en-US" sz="1100">
              <a:solidFill>
                <a:srgbClr val="000000"/>
              </a:solidFill>
              <a:latin typeface="Trebuchet MS" charset="0"/>
              <a:cs typeface="Lucida Grande" charset="0"/>
              <a:sym typeface="Trebuchet MS" charset="0"/>
            </a:endParaRPr>
          </a:p>
          <a:p>
            <a:pPr marL="914400" lvl="1">
              <a:lnSpc>
                <a:spcPct val="90000"/>
              </a:lnSpc>
            </a:pPr>
            <a:r>
              <a:rPr lang="en-US" sz="1100">
                <a:solidFill>
                  <a:srgbClr val="000000"/>
                </a:solidFill>
                <a:latin typeface="Trebuchet MS" charset="0"/>
                <a:cs typeface="Trebuchet MS" charset="0"/>
                <a:sym typeface="Trebuchet MS" charset="0"/>
              </a:rPr>
              <a:t>Replace Fred with each of the Roles in turn</a:t>
            </a:r>
            <a:endParaRPr lang="en-US" sz="1100">
              <a:solidFill>
                <a:srgbClr val="000000"/>
              </a:solidFill>
              <a:latin typeface="Trebuchet MS" charset="0"/>
              <a:cs typeface="Lucida Grande" charset="0"/>
              <a:sym typeface="Trebuchet MS" charset="0"/>
            </a:endParaRPr>
          </a:p>
          <a:p>
            <a:pPr marL="914400" lvl="1">
              <a:lnSpc>
                <a:spcPct val="90000"/>
              </a:lnSpc>
            </a:pPr>
            <a:r>
              <a:rPr lang="en-US" sz="1100">
                <a:solidFill>
                  <a:srgbClr val="000000"/>
                </a:solidFill>
                <a:latin typeface="Trebuchet MS" charset="0"/>
                <a:cs typeface="Trebuchet MS" charset="0"/>
                <a:sym typeface="Trebuchet MS" charset="0"/>
              </a:rPr>
              <a:t>Show Fred with lines connecting him to each of the Roles, all on the same page</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9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239713" indent="-239713">
              <a:lnSpc>
                <a:spcPct val="90000"/>
              </a:lnSpc>
            </a:pPr>
            <a:r>
              <a:rPr lang="en-US" sz="1900" b="1">
                <a:solidFill>
                  <a:srgbClr val="000000"/>
                </a:solidFill>
                <a:latin typeface="Helvetica" charset="0"/>
                <a:cs typeface="Helvetica" charset="0"/>
                <a:sym typeface="Helvetica" charset="0"/>
              </a:rPr>
              <a:t>User Stories</a:t>
            </a:r>
            <a:r>
              <a:rPr lang="en-US" sz="1900">
                <a:solidFill>
                  <a:srgbClr val="000000"/>
                </a:solidFill>
                <a:latin typeface="Helvetica" charset="0"/>
                <a:cs typeface="Helvetica" charset="0"/>
                <a:sym typeface="Helvetica" charset="0"/>
              </a:rPr>
              <a:t> are:</a:t>
            </a:r>
            <a:endParaRPr lang="en-US" sz="1100">
              <a:solidFill>
                <a:srgbClr val="000000"/>
              </a:solidFill>
              <a:latin typeface="Trebuchet MS" charset="0"/>
              <a:cs typeface="Lucida Grande" charset="0"/>
              <a:sym typeface="Trebuchet MS" charset="0"/>
            </a:endParaRPr>
          </a:p>
          <a:p>
            <a:pPr marL="239713" indent="-239713">
              <a:lnSpc>
                <a:spcPct val="90000"/>
              </a:lnSpc>
              <a:buClr>
                <a:srgbClr val="000000"/>
              </a:buClr>
              <a:buSzPct val="125000"/>
              <a:buFont typeface="Helvetica" charset="0"/>
              <a:buChar char="•"/>
            </a:pPr>
            <a:r>
              <a:rPr lang="en-US" sz="1900">
                <a:solidFill>
                  <a:srgbClr val="000000"/>
                </a:solidFill>
                <a:latin typeface="Helvetica" charset="0"/>
                <a:cs typeface="Helvetica" charset="0"/>
                <a:sym typeface="Helvetica" charset="0"/>
              </a:rPr>
              <a:t>The currency of Agile Development</a:t>
            </a:r>
            <a:endParaRPr lang="en-US" sz="1100">
              <a:solidFill>
                <a:srgbClr val="000000"/>
              </a:solidFill>
              <a:latin typeface="Trebuchet MS" charset="0"/>
              <a:cs typeface="Lucida Grande" charset="0"/>
              <a:sym typeface="Trebuchet MS" charset="0"/>
            </a:endParaRPr>
          </a:p>
          <a:p>
            <a:pPr marL="239713" indent="-239713">
              <a:lnSpc>
                <a:spcPct val="90000"/>
              </a:lnSpc>
              <a:buClr>
                <a:srgbClr val="000000"/>
              </a:buClr>
              <a:buSzPct val="125000"/>
              <a:buFont typeface="Helvetica" charset="0"/>
              <a:buChar char="•"/>
            </a:pPr>
            <a:r>
              <a:rPr lang="en-US" sz="1900">
                <a:solidFill>
                  <a:srgbClr val="000000"/>
                </a:solidFill>
                <a:latin typeface="Helvetica" charset="0"/>
                <a:cs typeface="Helvetica" charset="0"/>
                <a:sym typeface="Helvetica" charset="0"/>
              </a:rPr>
              <a:t>A placeholder for further conversation</a:t>
            </a:r>
          </a:p>
          <a:p>
            <a:pPr marL="239713" indent="-239713">
              <a:lnSpc>
                <a:spcPct val="90000"/>
              </a:lnSpc>
              <a:buClr>
                <a:srgbClr val="000000"/>
              </a:buClr>
              <a:buSzPct val="125000"/>
              <a:buFont typeface="Helvetica" charset="0"/>
              <a:buChar char="•"/>
            </a:pPr>
            <a:r>
              <a:rPr lang="en-US" sz="1600" u="sng">
                <a:cs typeface="Gill Sans" charset="0"/>
                <a:sym typeface="Gill Sans" charset="0"/>
                <a:hlinkClick r:id="rId3"/>
              </a:rPr>
              <a:t>http://xprogramming.com/articles/expcardconversationconfirmation/</a:t>
            </a:r>
            <a:r>
              <a:rPr lang="en-US" sz="1600">
                <a:cs typeface="Gill Sans" charset="0"/>
                <a:sym typeface="Gill Sans" charset="0"/>
              </a:rPr>
              <a:t>  READ THIS</a:t>
            </a:r>
            <a:endParaRPr lang="en-US" sz="1500">
              <a:solidFill>
                <a:srgbClr val="000000"/>
              </a:solidFill>
              <a:latin typeface="Trebuchet MS" charset="0"/>
              <a:cs typeface="Lucida Grande" charset="0"/>
              <a:sym typeface="Trebuchet MS" charset="0"/>
            </a:endParaRPr>
          </a:p>
          <a:p>
            <a:pPr marL="239713" indent="-239713">
              <a:lnSpc>
                <a:spcPct val="90000"/>
              </a:lnSpc>
            </a:pPr>
            <a:endParaRPr lang="en-US" sz="1900">
              <a:solidFill>
                <a:srgbClr val="000000"/>
              </a:solidFill>
              <a:latin typeface="Helvetica" charset="0"/>
              <a:cs typeface="Helvetica" charset="0"/>
              <a:sym typeface="Helvetica" charset="0"/>
            </a:endParaRPr>
          </a:p>
          <a:p>
            <a:pPr marL="239713" indent="-239713">
              <a:lnSpc>
                <a:spcPct val="90000"/>
              </a:lnSpc>
            </a:pPr>
            <a:r>
              <a:rPr lang="en-US" sz="1900">
                <a:solidFill>
                  <a:srgbClr val="000000"/>
                </a:solidFill>
                <a:latin typeface="Helvetica" charset="0"/>
                <a:cs typeface="Helvetica" charset="0"/>
                <a:sym typeface="Helvetica" charset="0"/>
              </a:rPr>
              <a:t>Good stories follow the </a:t>
            </a:r>
            <a:r>
              <a:rPr lang="en-US" sz="1900" b="1">
                <a:solidFill>
                  <a:srgbClr val="E55725"/>
                </a:solidFill>
                <a:latin typeface="Helvetica" charset="0"/>
                <a:cs typeface="Helvetica" charset="0"/>
                <a:sym typeface="Helvetica" charset="0"/>
              </a:rPr>
              <a:t>INVEST</a:t>
            </a:r>
            <a:r>
              <a:rPr lang="en-US" sz="1900">
                <a:solidFill>
                  <a:srgbClr val="E55725"/>
                </a:solidFill>
                <a:latin typeface="Helvetica" charset="0"/>
                <a:cs typeface="Helvetica" charset="0"/>
                <a:sym typeface="Helvetica" charset="0"/>
              </a:rPr>
              <a:t> </a:t>
            </a:r>
            <a:r>
              <a:rPr lang="en-US" sz="1900">
                <a:solidFill>
                  <a:srgbClr val="000000"/>
                </a:solidFill>
                <a:latin typeface="Helvetica" charset="0"/>
                <a:cs typeface="Helvetica" charset="0"/>
                <a:sym typeface="Helvetica" charset="0"/>
              </a:rPr>
              <a:t>Principle:</a:t>
            </a:r>
          </a:p>
          <a:p>
            <a:pPr marL="239713" indent="-239713">
              <a:lnSpc>
                <a:spcPct val="90000"/>
              </a:lnSpc>
            </a:pPr>
            <a:r>
              <a:rPr lang="en-US" sz="1900" u="sng">
                <a:solidFill>
                  <a:srgbClr val="000000"/>
                </a:solidFill>
                <a:latin typeface="Helvetica" charset="0"/>
                <a:cs typeface="Helvetica" charset="0"/>
                <a:sym typeface="Helvetica" charset="0"/>
              </a:rPr>
              <a:t>http://xp123.com/xplor/xp0308/</a:t>
            </a:r>
            <a:r>
              <a:rPr lang="en-US" sz="1900">
                <a:solidFill>
                  <a:srgbClr val="000000"/>
                </a:solidFill>
                <a:latin typeface="Helvetica" charset="0"/>
                <a:cs typeface="Helvetica" charset="0"/>
                <a:sym typeface="Helvetica" charset="0"/>
              </a:rPr>
              <a:t> READ THIS</a:t>
            </a:r>
          </a:p>
          <a:p>
            <a:pPr marL="239713" indent="-239713">
              <a:lnSpc>
                <a:spcPct val="90000"/>
              </a:lnSpc>
            </a:pPr>
            <a:endParaRPr lang="en-US" sz="1100">
              <a:solidFill>
                <a:srgbClr val="000000"/>
              </a:solidFill>
              <a:latin typeface="Trebuchet MS" charset="0"/>
              <a:cs typeface="Lucida Grande" charset="0"/>
              <a:sym typeface="Trebuchet MS" charset="0"/>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rPr>
              <a:t>I</a:t>
            </a:r>
            <a:r>
              <a:rPr lang="en-US" sz="1900">
                <a:solidFill>
                  <a:srgbClr val="000000"/>
                </a:solidFill>
                <a:latin typeface="Helvetica" charset="0"/>
                <a:cs typeface="Helvetica" charset="0"/>
                <a:sym typeface="Helvetica" charset="0"/>
              </a:rPr>
              <a:t>ndependent</a:t>
            </a:r>
            <a:endParaRPr lang="en-US" sz="1100">
              <a:solidFill>
                <a:srgbClr val="000000"/>
              </a:solidFill>
              <a:latin typeface="Trebuchet MS" charset="0"/>
              <a:cs typeface="Lucida Grande" charset="0"/>
              <a:sym typeface="Trebuchet MS" charset="0"/>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rPr>
              <a:t>N</a:t>
            </a:r>
            <a:r>
              <a:rPr lang="en-US" sz="1900">
                <a:solidFill>
                  <a:srgbClr val="000000"/>
                </a:solidFill>
                <a:latin typeface="Helvetica" charset="0"/>
                <a:cs typeface="Helvetica" charset="0"/>
                <a:sym typeface="Helvetica" charset="0"/>
              </a:rPr>
              <a:t>egotiable</a:t>
            </a:r>
            <a:endParaRPr lang="en-US" sz="1100">
              <a:solidFill>
                <a:srgbClr val="000000"/>
              </a:solidFill>
              <a:latin typeface="Trebuchet MS" charset="0"/>
              <a:cs typeface="Lucida Grande" charset="0"/>
              <a:sym typeface="Trebuchet MS" charset="0"/>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V</a:t>
            </a:r>
            <a:r>
              <a:rPr lang="en-US" sz="1900">
                <a:solidFill>
                  <a:srgbClr val="000000"/>
                </a:solidFill>
                <a:latin typeface="Helvetica" charset="0"/>
                <a:cs typeface="Helvetica" charset="0"/>
                <a:sym typeface="Helvetica" charset="0"/>
                <a:hlinkClick r:id="rId4"/>
              </a:rPr>
              <a:t>aluable</a:t>
            </a:r>
            <a:endParaRPr lang="en-US" sz="1100">
              <a:solidFill>
                <a:srgbClr val="000000"/>
              </a:solidFill>
              <a:latin typeface="Trebuchet MS" charset="0"/>
              <a:cs typeface="Lucida Grande" charset="0"/>
              <a:sym typeface="Trebuchet MS" charset="0"/>
              <a:hlinkClick r:id="rId4"/>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E</a:t>
            </a:r>
            <a:r>
              <a:rPr lang="en-US" sz="1900">
                <a:solidFill>
                  <a:srgbClr val="000000"/>
                </a:solidFill>
                <a:latin typeface="Helvetica" charset="0"/>
                <a:cs typeface="Helvetica" charset="0"/>
                <a:sym typeface="Helvetica" charset="0"/>
                <a:hlinkClick r:id="rId4"/>
              </a:rPr>
              <a:t>stimable</a:t>
            </a:r>
            <a:endParaRPr lang="en-US" sz="1100">
              <a:solidFill>
                <a:srgbClr val="000000"/>
              </a:solidFill>
              <a:latin typeface="Trebuchet MS" charset="0"/>
              <a:cs typeface="Lucida Grande" charset="0"/>
              <a:sym typeface="Trebuchet MS" charset="0"/>
              <a:hlinkClick r:id="rId4"/>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S</a:t>
            </a:r>
            <a:r>
              <a:rPr lang="en-US" sz="1900">
                <a:solidFill>
                  <a:srgbClr val="000000"/>
                </a:solidFill>
                <a:latin typeface="Helvetica" charset="0"/>
                <a:cs typeface="Helvetica" charset="0"/>
                <a:sym typeface="Helvetica" charset="0"/>
                <a:hlinkClick r:id="rId4"/>
              </a:rPr>
              <a:t>mall</a:t>
            </a:r>
            <a:endParaRPr lang="en-US" sz="1100">
              <a:solidFill>
                <a:srgbClr val="000000"/>
              </a:solidFill>
              <a:latin typeface="Trebuchet MS" charset="0"/>
              <a:cs typeface="Lucida Grande" charset="0"/>
              <a:sym typeface="Trebuchet MS" charset="0"/>
              <a:hlinkClick r:id="rId4"/>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T</a:t>
            </a:r>
            <a:r>
              <a:rPr lang="en-US" sz="1900">
                <a:solidFill>
                  <a:srgbClr val="000000"/>
                </a:solidFill>
                <a:latin typeface="Helvetica" charset="0"/>
                <a:cs typeface="Helvetica" charset="0"/>
                <a:sym typeface="Helvetica" charset="0"/>
                <a:hlinkClick r:id="rId4"/>
              </a:rPr>
              <a:t>esta</a:t>
            </a:r>
            <a:r>
              <a:rPr lang="en-US" sz="1900">
                <a:solidFill>
                  <a:srgbClr val="000000"/>
                </a:solidFill>
                <a:latin typeface="Helvetica" charset="0"/>
                <a:cs typeface="Helvetica" charset="0"/>
                <a:sym typeface="Helvetica" charset="0"/>
              </a:rPr>
              <a:t>ble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0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Much of this approach came out of the realms of engineering and manufacturing.  After all, when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building a thing with clearly defined functionality,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possible – maybe even required – to know everything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going to do up front.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Like building a house. Of course, those of us who have paid someone to build a house know that they never finish on time, don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we?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Arial" charset="0"/>
                <a:cs typeface="Arial" charset="0"/>
                <a:sym typeface="Arial" charset="0"/>
              </a:rPr>
              <a:t>NASA is always used as a great example of successful (and sometimes unsuccessful) examples of software engineering at work. It rings true with a lot of places – high complexity, large scale operations, lots of people and decisions made that have a long lasting effect on a project. </a:t>
            </a:r>
            <a:endParaRPr lang="en-US">
              <a:solidFill>
                <a:srgbClr val="000000"/>
              </a:solidFill>
              <a:latin typeface="Trebuchet MS" charset="0"/>
              <a:cs typeface="Lucida Grande" charset="0"/>
              <a:sym typeface="Trebuchet MS" charset="0"/>
            </a:endParaRPr>
          </a:p>
          <a:p>
            <a:endParaRPr lang="en-US">
              <a:solidFill>
                <a:srgbClr val="000000"/>
              </a:solidFill>
              <a:latin typeface="Arial" charset="0"/>
              <a:cs typeface="Lucida Grande" charset="0"/>
              <a:sym typeface="Arial" charset="0"/>
            </a:endParaRPr>
          </a:p>
          <a:p>
            <a:r>
              <a:rPr lang="en-US">
                <a:solidFill>
                  <a:srgbClr val="000000"/>
                </a:solidFill>
                <a:latin typeface="Arial" charset="0"/>
                <a:cs typeface="Arial" charset="0"/>
                <a:sym typeface="Arial" charset="0"/>
              </a:rPr>
              <a:t>Let</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s look at how their software processes achieve high quality. This is an ideal method right? Then, we</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ll take a look at the cost to achieve this measure. It</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s important for us to be aware that Agile is not about dropping quality. In fact, quality a key component. It</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s really more about finding a better balance between the quality and the cost used to achieve it.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9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239713" indent="-239713">
              <a:lnSpc>
                <a:spcPct val="90000"/>
              </a:lnSpc>
            </a:pPr>
            <a:r>
              <a:rPr lang="en-US" sz="1900" b="1">
                <a:solidFill>
                  <a:srgbClr val="000000"/>
                </a:solidFill>
                <a:latin typeface="Helvetica" charset="0"/>
                <a:cs typeface="Helvetica" charset="0"/>
                <a:sym typeface="Helvetica" charset="0"/>
              </a:rPr>
              <a:t>User Stories</a:t>
            </a:r>
            <a:r>
              <a:rPr lang="en-US" sz="1900">
                <a:solidFill>
                  <a:srgbClr val="000000"/>
                </a:solidFill>
                <a:latin typeface="Helvetica" charset="0"/>
                <a:cs typeface="Helvetica" charset="0"/>
                <a:sym typeface="Helvetica" charset="0"/>
              </a:rPr>
              <a:t> are:</a:t>
            </a:r>
            <a:endParaRPr lang="en-US" sz="1100">
              <a:solidFill>
                <a:srgbClr val="000000"/>
              </a:solidFill>
              <a:latin typeface="Trebuchet MS" charset="0"/>
              <a:cs typeface="Lucida Grande" charset="0"/>
              <a:sym typeface="Trebuchet MS" charset="0"/>
            </a:endParaRPr>
          </a:p>
          <a:p>
            <a:pPr marL="239713" indent="-239713">
              <a:lnSpc>
                <a:spcPct val="90000"/>
              </a:lnSpc>
              <a:buClr>
                <a:srgbClr val="000000"/>
              </a:buClr>
              <a:buSzPct val="125000"/>
              <a:buFont typeface="Helvetica" charset="0"/>
              <a:buChar char="•"/>
            </a:pPr>
            <a:r>
              <a:rPr lang="en-US" sz="1900">
                <a:solidFill>
                  <a:srgbClr val="000000"/>
                </a:solidFill>
                <a:latin typeface="Helvetica" charset="0"/>
                <a:cs typeface="Helvetica" charset="0"/>
                <a:sym typeface="Helvetica" charset="0"/>
              </a:rPr>
              <a:t>The currency of Agile Development</a:t>
            </a:r>
            <a:endParaRPr lang="en-US" sz="1100">
              <a:solidFill>
                <a:srgbClr val="000000"/>
              </a:solidFill>
              <a:latin typeface="Trebuchet MS" charset="0"/>
              <a:cs typeface="Lucida Grande" charset="0"/>
              <a:sym typeface="Trebuchet MS" charset="0"/>
            </a:endParaRPr>
          </a:p>
          <a:p>
            <a:pPr marL="239713" indent="-239713">
              <a:lnSpc>
                <a:spcPct val="90000"/>
              </a:lnSpc>
              <a:buClr>
                <a:srgbClr val="000000"/>
              </a:buClr>
              <a:buSzPct val="125000"/>
              <a:buFont typeface="Helvetica" charset="0"/>
              <a:buChar char="•"/>
            </a:pPr>
            <a:r>
              <a:rPr lang="en-US" sz="1900">
                <a:solidFill>
                  <a:srgbClr val="000000"/>
                </a:solidFill>
                <a:latin typeface="Helvetica" charset="0"/>
                <a:cs typeface="Helvetica" charset="0"/>
                <a:sym typeface="Helvetica" charset="0"/>
              </a:rPr>
              <a:t>A placeholder for further conversation</a:t>
            </a:r>
          </a:p>
          <a:p>
            <a:pPr marL="239713" indent="-239713">
              <a:lnSpc>
                <a:spcPct val="90000"/>
              </a:lnSpc>
              <a:buClr>
                <a:srgbClr val="000000"/>
              </a:buClr>
              <a:buSzPct val="125000"/>
              <a:buFont typeface="Helvetica" charset="0"/>
              <a:buChar char="•"/>
            </a:pPr>
            <a:r>
              <a:rPr lang="en-US" sz="1600" u="sng">
                <a:cs typeface="Gill Sans" charset="0"/>
                <a:sym typeface="Gill Sans" charset="0"/>
                <a:hlinkClick r:id="rId3"/>
              </a:rPr>
              <a:t>http://xprogramming.com/articles/expcardconversationconfirmation/</a:t>
            </a:r>
            <a:r>
              <a:rPr lang="en-US" sz="1600">
                <a:cs typeface="Gill Sans" charset="0"/>
                <a:sym typeface="Gill Sans" charset="0"/>
              </a:rPr>
              <a:t>  READ THIS</a:t>
            </a:r>
            <a:endParaRPr lang="en-US" sz="1500">
              <a:solidFill>
                <a:srgbClr val="000000"/>
              </a:solidFill>
              <a:latin typeface="Trebuchet MS" charset="0"/>
              <a:cs typeface="Lucida Grande" charset="0"/>
              <a:sym typeface="Trebuchet MS" charset="0"/>
            </a:endParaRPr>
          </a:p>
          <a:p>
            <a:pPr marL="239713" indent="-239713">
              <a:lnSpc>
                <a:spcPct val="90000"/>
              </a:lnSpc>
            </a:pPr>
            <a:endParaRPr lang="en-US" sz="1900">
              <a:solidFill>
                <a:srgbClr val="000000"/>
              </a:solidFill>
              <a:latin typeface="Helvetica" charset="0"/>
              <a:cs typeface="Helvetica" charset="0"/>
              <a:sym typeface="Helvetica" charset="0"/>
            </a:endParaRPr>
          </a:p>
          <a:p>
            <a:pPr marL="239713" indent="-239713">
              <a:lnSpc>
                <a:spcPct val="90000"/>
              </a:lnSpc>
            </a:pPr>
            <a:r>
              <a:rPr lang="en-US" sz="1900">
                <a:solidFill>
                  <a:srgbClr val="000000"/>
                </a:solidFill>
                <a:latin typeface="Helvetica" charset="0"/>
                <a:cs typeface="Helvetica" charset="0"/>
                <a:sym typeface="Helvetica" charset="0"/>
              </a:rPr>
              <a:t>Good stories follow the </a:t>
            </a:r>
            <a:r>
              <a:rPr lang="en-US" sz="1900" b="1">
                <a:solidFill>
                  <a:srgbClr val="E55725"/>
                </a:solidFill>
                <a:latin typeface="Helvetica" charset="0"/>
                <a:cs typeface="Helvetica" charset="0"/>
                <a:sym typeface="Helvetica" charset="0"/>
              </a:rPr>
              <a:t>INVEST</a:t>
            </a:r>
            <a:r>
              <a:rPr lang="en-US" sz="1900">
                <a:solidFill>
                  <a:srgbClr val="E55725"/>
                </a:solidFill>
                <a:latin typeface="Helvetica" charset="0"/>
                <a:cs typeface="Helvetica" charset="0"/>
                <a:sym typeface="Helvetica" charset="0"/>
              </a:rPr>
              <a:t> </a:t>
            </a:r>
            <a:r>
              <a:rPr lang="en-US" sz="1900">
                <a:solidFill>
                  <a:srgbClr val="000000"/>
                </a:solidFill>
                <a:latin typeface="Helvetica" charset="0"/>
                <a:cs typeface="Helvetica" charset="0"/>
                <a:sym typeface="Helvetica" charset="0"/>
              </a:rPr>
              <a:t>Principle:</a:t>
            </a:r>
          </a:p>
          <a:p>
            <a:pPr marL="239713" indent="-239713">
              <a:lnSpc>
                <a:spcPct val="90000"/>
              </a:lnSpc>
            </a:pPr>
            <a:r>
              <a:rPr lang="en-US" sz="1900" u="sng">
                <a:solidFill>
                  <a:srgbClr val="000000"/>
                </a:solidFill>
                <a:latin typeface="Helvetica" charset="0"/>
                <a:cs typeface="Helvetica" charset="0"/>
                <a:sym typeface="Helvetica" charset="0"/>
              </a:rPr>
              <a:t>http://xp123.com/xplor/xp0308/</a:t>
            </a:r>
            <a:r>
              <a:rPr lang="en-US" sz="1900">
                <a:solidFill>
                  <a:srgbClr val="000000"/>
                </a:solidFill>
                <a:latin typeface="Helvetica" charset="0"/>
                <a:cs typeface="Helvetica" charset="0"/>
                <a:sym typeface="Helvetica" charset="0"/>
              </a:rPr>
              <a:t> READ THIS</a:t>
            </a:r>
          </a:p>
          <a:p>
            <a:pPr marL="239713" indent="-239713">
              <a:lnSpc>
                <a:spcPct val="90000"/>
              </a:lnSpc>
            </a:pPr>
            <a:endParaRPr lang="en-US" sz="1100">
              <a:solidFill>
                <a:srgbClr val="000000"/>
              </a:solidFill>
              <a:latin typeface="Trebuchet MS" charset="0"/>
              <a:cs typeface="Lucida Grande" charset="0"/>
              <a:sym typeface="Trebuchet MS" charset="0"/>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rPr>
              <a:t>I</a:t>
            </a:r>
            <a:r>
              <a:rPr lang="en-US" sz="1900">
                <a:solidFill>
                  <a:srgbClr val="000000"/>
                </a:solidFill>
                <a:latin typeface="Helvetica" charset="0"/>
                <a:cs typeface="Helvetica" charset="0"/>
                <a:sym typeface="Helvetica" charset="0"/>
              </a:rPr>
              <a:t>ndependent</a:t>
            </a:r>
            <a:endParaRPr lang="en-US" sz="1100">
              <a:solidFill>
                <a:srgbClr val="000000"/>
              </a:solidFill>
              <a:latin typeface="Trebuchet MS" charset="0"/>
              <a:cs typeface="Lucida Grande" charset="0"/>
              <a:sym typeface="Trebuchet MS" charset="0"/>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rPr>
              <a:t>N</a:t>
            </a:r>
            <a:r>
              <a:rPr lang="en-US" sz="1900">
                <a:solidFill>
                  <a:srgbClr val="000000"/>
                </a:solidFill>
                <a:latin typeface="Helvetica" charset="0"/>
                <a:cs typeface="Helvetica" charset="0"/>
                <a:sym typeface="Helvetica" charset="0"/>
              </a:rPr>
              <a:t>egotiable</a:t>
            </a:r>
            <a:endParaRPr lang="en-US" sz="1100">
              <a:solidFill>
                <a:srgbClr val="000000"/>
              </a:solidFill>
              <a:latin typeface="Trebuchet MS" charset="0"/>
              <a:cs typeface="Lucida Grande" charset="0"/>
              <a:sym typeface="Trebuchet MS" charset="0"/>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V</a:t>
            </a:r>
            <a:r>
              <a:rPr lang="en-US" sz="1900">
                <a:solidFill>
                  <a:srgbClr val="000000"/>
                </a:solidFill>
                <a:latin typeface="Helvetica" charset="0"/>
                <a:cs typeface="Helvetica" charset="0"/>
                <a:sym typeface="Helvetica" charset="0"/>
                <a:hlinkClick r:id="rId4"/>
              </a:rPr>
              <a:t>aluable</a:t>
            </a:r>
            <a:endParaRPr lang="en-US" sz="1100">
              <a:solidFill>
                <a:srgbClr val="000000"/>
              </a:solidFill>
              <a:latin typeface="Trebuchet MS" charset="0"/>
              <a:cs typeface="Lucida Grande" charset="0"/>
              <a:sym typeface="Trebuchet MS" charset="0"/>
              <a:hlinkClick r:id="rId4"/>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E</a:t>
            </a:r>
            <a:r>
              <a:rPr lang="en-US" sz="1900">
                <a:solidFill>
                  <a:srgbClr val="000000"/>
                </a:solidFill>
                <a:latin typeface="Helvetica" charset="0"/>
                <a:cs typeface="Helvetica" charset="0"/>
                <a:sym typeface="Helvetica" charset="0"/>
                <a:hlinkClick r:id="rId4"/>
              </a:rPr>
              <a:t>stimable</a:t>
            </a:r>
            <a:endParaRPr lang="en-US" sz="1100">
              <a:solidFill>
                <a:srgbClr val="000000"/>
              </a:solidFill>
              <a:latin typeface="Trebuchet MS" charset="0"/>
              <a:cs typeface="Lucida Grande" charset="0"/>
              <a:sym typeface="Trebuchet MS" charset="0"/>
              <a:hlinkClick r:id="rId4"/>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S</a:t>
            </a:r>
            <a:r>
              <a:rPr lang="en-US" sz="1900">
                <a:solidFill>
                  <a:srgbClr val="000000"/>
                </a:solidFill>
                <a:latin typeface="Helvetica" charset="0"/>
                <a:cs typeface="Helvetica" charset="0"/>
                <a:sym typeface="Helvetica" charset="0"/>
                <a:hlinkClick r:id="rId4"/>
              </a:rPr>
              <a:t>mall</a:t>
            </a:r>
            <a:endParaRPr lang="en-US" sz="1100">
              <a:solidFill>
                <a:srgbClr val="000000"/>
              </a:solidFill>
              <a:latin typeface="Trebuchet MS" charset="0"/>
              <a:cs typeface="Lucida Grande" charset="0"/>
              <a:sym typeface="Trebuchet MS" charset="0"/>
              <a:hlinkClick r:id="rId4"/>
            </a:endParaRPr>
          </a:p>
          <a:p>
            <a:pPr marL="457200" lvl="2" indent="-279400">
              <a:lnSpc>
                <a:spcPct val="90000"/>
              </a:lnSpc>
              <a:buClr>
                <a:srgbClr val="E55725"/>
              </a:buClr>
              <a:buSzPct val="125000"/>
              <a:buFont typeface="Helvetica" charset="0"/>
              <a:buChar char="•"/>
            </a:pPr>
            <a:r>
              <a:rPr lang="en-US" sz="1900" b="1">
                <a:solidFill>
                  <a:srgbClr val="E55725"/>
                </a:solidFill>
                <a:latin typeface="Helvetica" charset="0"/>
                <a:cs typeface="Helvetica" charset="0"/>
                <a:sym typeface="Helvetica" charset="0"/>
                <a:hlinkClick r:id="rId4"/>
              </a:rPr>
              <a:t>T</a:t>
            </a:r>
            <a:r>
              <a:rPr lang="en-US" sz="1900">
                <a:solidFill>
                  <a:srgbClr val="000000"/>
                </a:solidFill>
                <a:latin typeface="Helvetica" charset="0"/>
                <a:cs typeface="Helvetica" charset="0"/>
                <a:sym typeface="Helvetica" charset="0"/>
                <a:hlinkClick r:id="rId4"/>
              </a:rPr>
              <a:t>esta</a:t>
            </a:r>
            <a:r>
              <a:rPr lang="en-US" sz="1900">
                <a:solidFill>
                  <a:srgbClr val="000000"/>
                </a:solidFill>
                <a:latin typeface="Helvetica" charset="0"/>
                <a:cs typeface="Helvetica" charset="0"/>
                <a:sym typeface="Helvetica" charset="0"/>
              </a:rPr>
              <a:t>ble</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38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b="1">
                <a:solidFill>
                  <a:srgbClr val="000000"/>
                </a:solidFill>
                <a:latin typeface="Trebuchet MS" charset="0"/>
                <a:cs typeface="Trebuchet MS" charset="0"/>
                <a:sym typeface="Trebuchet MS" charset="0"/>
              </a:rPr>
              <a:t>Need AT2.0 slide here – change labels to reflect client process/stories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8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900">
                <a:solidFill>
                  <a:srgbClr val="000000"/>
                </a:solidFill>
                <a:latin typeface="Trebuchet MS" charset="0"/>
                <a:cs typeface="Trebuchet MS" charset="0"/>
                <a:sym typeface="Trebuchet MS" charset="0"/>
              </a:rPr>
              <a:t>Roles, not to be confused with Personas, identify the ways in which the system will be used. Those ways reflect a particular type of user or member of an organization. There is nothing personal about a Role, and Roles need not be mutually exclusive. Further, a single individual (real or Persona) may act in or fill multiple roles, and may take on different Roles at different times.</a:t>
            </a:r>
            <a:endParaRPr lang="en-US" sz="900">
              <a:solidFill>
                <a:srgbClr val="000000"/>
              </a:solidFill>
              <a:latin typeface="Trebuchet MS" charset="0"/>
              <a:cs typeface="Lucida Grande" charset="0"/>
              <a:sym typeface="Trebuchet MS" charset="0"/>
            </a:endParaRPr>
          </a:p>
          <a:p>
            <a:pPr>
              <a:lnSpc>
                <a:spcPct val="80000"/>
              </a:lnSpc>
            </a:pPr>
            <a:endParaRPr lang="en-US" sz="900">
              <a:solidFill>
                <a:srgbClr val="000000"/>
              </a:solidFill>
              <a:latin typeface="Trebuchet MS" charset="0"/>
              <a:cs typeface="Lucida Grande" charset="0"/>
              <a:sym typeface="Trebuchet MS" charset="0"/>
            </a:endParaRPr>
          </a:p>
          <a:p>
            <a:pPr>
              <a:lnSpc>
                <a:spcPct val="80000"/>
              </a:lnSpc>
            </a:pPr>
            <a:r>
              <a:rPr lang="en-US" sz="900">
                <a:solidFill>
                  <a:srgbClr val="000000"/>
                </a:solidFill>
                <a:latin typeface="Trebuchet MS" charset="0"/>
                <a:cs typeface="Trebuchet MS" charset="0"/>
                <a:sym typeface="Trebuchet MS" charset="0"/>
              </a:rPr>
              <a:t>It is essential to identify the core set of Roles that are the subjects of stories.</a:t>
            </a:r>
            <a:endParaRPr lang="en-US" sz="900">
              <a:solidFill>
                <a:srgbClr val="000000"/>
              </a:solidFill>
              <a:latin typeface="Trebuchet MS" charset="0"/>
              <a:cs typeface="Lucida Grande" charset="0"/>
              <a:sym typeface="Trebuchet MS" charset="0"/>
            </a:endParaRPr>
          </a:p>
          <a:p>
            <a:pPr>
              <a:lnSpc>
                <a:spcPct val="80000"/>
              </a:lnSpc>
            </a:pPr>
            <a:endParaRPr lang="en-US" sz="900">
              <a:solidFill>
                <a:srgbClr val="000000"/>
              </a:solidFill>
              <a:latin typeface="Trebuchet MS" charset="0"/>
              <a:cs typeface="Lucida Grande" charset="0"/>
              <a:sym typeface="Trebuchet MS" charset="0"/>
            </a:endParaRPr>
          </a:p>
          <a:p>
            <a:pPr>
              <a:lnSpc>
                <a:spcPct val="80000"/>
              </a:lnSpc>
            </a:pPr>
            <a:r>
              <a:rPr lang="en-US" sz="900">
                <a:solidFill>
                  <a:srgbClr val="000000"/>
                </a:solidFill>
                <a:latin typeface="Trebuchet MS" charset="0"/>
                <a:cs typeface="Trebuchet MS" charset="0"/>
                <a:sym typeface="Trebuchet MS" charset="0"/>
              </a:rPr>
              <a:t>Additional Roles may be identified over time, and Roles may be combined or eliminated.</a:t>
            </a:r>
            <a:endParaRPr lang="en-US" sz="900">
              <a:solidFill>
                <a:srgbClr val="000000"/>
              </a:solidFill>
              <a:latin typeface="Trebuchet MS" charset="0"/>
              <a:cs typeface="Lucida Grande" charset="0"/>
              <a:sym typeface="Trebuchet MS" charset="0"/>
            </a:endParaRPr>
          </a:p>
          <a:p>
            <a:pPr>
              <a:lnSpc>
                <a:spcPct val="80000"/>
              </a:lnSpc>
            </a:pPr>
            <a:endParaRPr lang="en-US" sz="900">
              <a:solidFill>
                <a:srgbClr val="000000"/>
              </a:solidFill>
              <a:latin typeface="Trebuchet MS" charset="0"/>
              <a:cs typeface="Lucida Grande" charset="0"/>
              <a:sym typeface="Trebuchet MS" charset="0"/>
            </a:endParaRPr>
          </a:p>
          <a:p>
            <a:pPr>
              <a:lnSpc>
                <a:spcPct val="80000"/>
              </a:lnSpc>
            </a:pPr>
            <a:r>
              <a:rPr lang="en-US" sz="900">
                <a:solidFill>
                  <a:srgbClr val="000000"/>
                </a:solidFill>
                <a:latin typeface="Trebuchet MS" charset="0"/>
                <a:cs typeface="Trebuchet MS" charset="0"/>
                <a:sym typeface="Trebuchet MS" charset="0"/>
              </a:rPr>
              <a:t>While Planning Approaches may very well dictate the approach to be used in writing/gathering stories, generally speaking this information is independent of the planning approach.</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09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Now 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talk about Personas.</a:t>
            </a:r>
            <a:endParaRPr lang="en-US">
              <a:solidFill>
                <a:srgbClr val="000000"/>
              </a:solidFill>
              <a:latin typeface="Trebuchet MS" charset="0"/>
              <a:cs typeface="Lucida Grande" charset="0"/>
              <a:sym typeface="Trebuchet MS" charset="0"/>
            </a:endParaRPr>
          </a:p>
          <a:p>
            <a:endParaRPr lang="en-US" b="1">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Personas are </a:t>
            </a:r>
            <a:r>
              <a:rPr lang="en-US" i="1">
                <a:solidFill>
                  <a:srgbClr val="000000"/>
                </a:solidFill>
                <a:latin typeface="Trebuchet MS" charset="0"/>
                <a:cs typeface="Trebuchet MS" charset="0"/>
                <a:sym typeface="Trebuchet MS" charset="0"/>
              </a:rPr>
              <a:t>created </a:t>
            </a:r>
            <a:r>
              <a:rPr lang="en-US">
                <a:solidFill>
                  <a:srgbClr val="000000"/>
                </a:solidFill>
                <a:latin typeface="Trebuchet MS" charset="0"/>
                <a:cs typeface="Trebuchet MS" charset="0"/>
                <a:sym typeface="Trebuchet MS" charset="0"/>
              </a:rPr>
              <a:t>people. They combine sets of characteristics that allow the project team to talk about them as if they were real. The advantages over using real people are no that there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danger of offending someone when we talk about them, there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no need to ask someone personal questions, and that the personas are crafted to satisfy a need, and they don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have to get fed or paid. </a:t>
            </a:r>
            <a:r>
              <a:rPr lang="en-US" i="1">
                <a:solidFill>
                  <a:srgbClr val="000000"/>
                </a:solidFill>
                <a:latin typeface="Trebuchet MS" charset="0"/>
                <a:cs typeface="Trebuchet MS" charset="0"/>
                <a:sym typeface="Trebuchet MS" charset="0"/>
              </a:rPr>
              <a:t>[hopefully, this will get a chuckle – pause for the chuckle]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Personas take on Roles, just like real people. However, unlike Roles, they are not incorporated into Stories. Rather they are used as the context and checkpoint for Stories. That is, if there are Personas named Sharon and Fred, we might ask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How would Fred do that?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or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Would that satisfy Sharon?</a:t>
            </a:r>
            <a:r>
              <a:rPr lang="ja-JP" altLang="en-US">
                <a:solidFill>
                  <a:srgbClr val="000000"/>
                </a:solidFill>
                <a:latin typeface="Arial"/>
                <a:cs typeface="Trebuchet MS" charset="0"/>
                <a:sym typeface="Trebuchet MS" charset="0"/>
              </a:rPr>
              <a: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The more we talk about them, the more real they become. We work hard to avoid saying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What would a Superuser do?</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when talking about acceptance criteria and system flow, and try to stay with the Personas. That helps us remember that more than one Persona may take on the same Role, and that each Persona can take on multiple Roles.</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30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Storyboarding is another technique, and it intersects with Low-Fi Prototypes, Roles, and Personas.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Storyboards identify a flow of activities in the software/system, with each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frame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of the story representing a step in the process. Similar in some ways to Flow Charts, except that they are more textual and contextual.</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User interface-flow diagrams are typically used for one of two purposes. First, they are used to model the interactions that users have with your software, as defined in a single use case. For example, a </a:t>
            </a:r>
            <a:r>
              <a:rPr lang="en-US" u="sng">
                <a:solidFill>
                  <a:srgbClr val="6B9F25"/>
                </a:solidFill>
                <a:latin typeface="Trebuchet MS" charset="0"/>
                <a:cs typeface="Trebuchet MS" charset="0"/>
                <a:sym typeface="Trebuchet MS" charset="0"/>
                <a:hlinkClick r:id="rId3"/>
              </a:rPr>
              <a:t>use case</a:t>
            </a:r>
            <a:r>
              <a:rPr lang="en-US">
                <a:solidFill>
                  <a:srgbClr val="000000"/>
                </a:solidFill>
                <a:latin typeface="Trebuchet MS" charset="0"/>
                <a:cs typeface="Trebuchet MS" charset="0"/>
                <a:sym typeface="Trebuchet MS" charset="0"/>
              </a:rPr>
              <a:t> can refer to several screens and provides insight into how they are used. Based on this information, you can develop a user interface-flow diagram that reflects the behavioral view of the single use case. Second, as you see in </a:t>
            </a:r>
            <a:r>
              <a:rPr lang="en-US" u="sng">
                <a:solidFill>
                  <a:srgbClr val="6B9F25"/>
                </a:solidFill>
                <a:latin typeface="Trebuchet MS" charset="0"/>
                <a:cs typeface="Trebuchet MS" charset="0"/>
                <a:sym typeface="Trebuchet MS" charset="0"/>
              </a:rPr>
              <a:t>Figure 1</a:t>
            </a:r>
            <a:r>
              <a:rPr lang="en-US">
                <a:solidFill>
                  <a:srgbClr val="000000"/>
                </a:solidFill>
                <a:latin typeface="Trebuchet MS" charset="0"/>
                <a:cs typeface="Trebuchet MS" charset="0"/>
                <a:sym typeface="Trebuchet MS" charset="0"/>
                <a:hlinkClick r:id="rId4"/>
              </a:rPr>
              <a:t> they en</a:t>
            </a:r>
            <a:r>
              <a:rPr lang="en-US">
                <a:solidFill>
                  <a:srgbClr val="000000"/>
                </a:solidFill>
                <a:latin typeface="Trebuchet MS" charset="0"/>
                <a:cs typeface="Trebuchet MS" charset="0"/>
                <a:sym typeface="Trebuchet MS" charset="0"/>
              </a:rPr>
              <a:t>able you to gain a high-level overview of the user interface for your application. This overview is effectively the combination of all the behavioral views derived from your use cases, the result being called the architectural view of your user interface (</a:t>
            </a:r>
            <a:r>
              <a:rPr lang="en-US" u="sng">
                <a:solidFill>
                  <a:srgbClr val="6B9F25"/>
                </a:solidFill>
                <a:latin typeface="Trebuchet MS" charset="0"/>
                <a:cs typeface="Trebuchet MS" charset="0"/>
                <a:sym typeface="Trebuchet MS" charset="0"/>
              </a:rPr>
              <a:t>Constantine and </a:t>
            </a:r>
            <a:r>
              <a:rPr lang="en-US" u="sng">
                <a:solidFill>
                  <a:srgbClr val="6B9F25"/>
                </a:solidFill>
                <a:latin typeface="Trebuchet MS" charset="0"/>
                <a:cs typeface="Trebuchet MS" charset="0"/>
                <a:sym typeface="Trebuchet MS" charset="0"/>
                <a:hlinkClick r:id="rId5"/>
              </a:rPr>
              <a:t>Lockwood 1999</a:t>
            </a:r>
            <a:r>
              <a:rPr lang="en-US">
                <a:solidFill>
                  <a:srgbClr val="000000"/>
                </a:solidFill>
                <a:latin typeface="Trebuchet MS" charset="0"/>
                <a:cs typeface="Trebuchet MS" charset="0"/>
                <a:sym typeface="Trebuchet MS" charset="0"/>
                <a:hlinkClick r:id="rId5"/>
              </a:rPr>
              <a:t>). I prefer to t</a:t>
            </a:r>
            <a:r>
              <a:rPr lang="en-US">
                <a:solidFill>
                  <a:srgbClr val="000000"/>
                </a:solidFill>
                <a:latin typeface="Trebuchet MS" charset="0"/>
                <a:cs typeface="Trebuchet MS" charset="0"/>
                <a:sym typeface="Trebuchet MS" charset="0"/>
              </a:rPr>
              <a:t>ake the high-level overview approach, also referred to as the </a:t>
            </a:r>
            <a:r>
              <a:rPr lang="en-US" u="sng">
                <a:solidFill>
                  <a:srgbClr val="6B9F25"/>
                </a:solidFill>
                <a:latin typeface="Trebuchet MS" charset="0"/>
                <a:cs typeface="Trebuchet MS" charset="0"/>
                <a:sym typeface="Trebuchet MS" charset="0"/>
              </a:rPr>
              <a:t>architectural approach</a:t>
            </a:r>
            <a:r>
              <a:rPr lang="en-US">
                <a:solidFill>
                  <a:srgbClr val="000000"/>
                </a:solidFill>
                <a:latin typeface="Trebuchet MS" charset="0"/>
                <a:cs typeface="Trebuchet MS" charset="0"/>
                <a:sym typeface="Trebuchet MS" charset="0"/>
              </a:rPr>
              <a:t>, because it enables me</a:t>
            </a:r>
            <a:r>
              <a:rPr lang="en-US">
                <a:solidFill>
                  <a:srgbClr val="000000"/>
                </a:solidFill>
                <a:latin typeface="Trebuchet MS" charset="0"/>
                <a:cs typeface="Trebuchet MS" charset="0"/>
                <a:sym typeface="Trebuchet MS" charset="0"/>
                <a:hlinkClick r:id="rId6"/>
              </a:rPr>
              <a:t> to understand the com</a:t>
            </a:r>
            <a:r>
              <a:rPr lang="en-US">
                <a:solidFill>
                  <a:srgbClr val="000000"/>
                </a:solidFill>
                <a:latin typeface="Trebuchet MS" charset="0"/>
                <a:cs typeface="Trebuchet MS" charset="0"/>
                <a:sym typeface="Trebuchet MS" charset="0"/>
              </a:rPr>
              <a:t>plete user interface for a system.</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50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I</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let you read this before we begin.</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[PAUSE LONG ENOUGH TO READ THIS AT LEAST ONCE]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Another name for low-fidelity prototyping is "paper prototyping" and perhaps this name more fittingly describes what you use in the process. The purpose of the low-fidelity prototype is to allow you to design the interface of your application </a:t>
            </a:r>
            <a:r>
              <a:rPr lang="en-US" b="1">
                <a:solidFill>
                  <a:srgbClr val="000000"/>
                </a:solidFill>
                <a:latin typeface="Trebuchet MS" charset="0"/>
                <a:cs typeface="Trebuchet MS" charset="0"/>
                <a:sym typeface="Trebuchet MS" charset="0"/>
              </a:rPr>
              <a:t>before</a:t>
            </a:r>
            <a:r>
              <a:rPr lang="en-US">
                <a:solidFill>
                  <a:srgbClr val="000000"/>
                </a:solidFill>
                <a:latin typeface="Trebuchet MS" charset="0"/>
                <a:cs typeface="Trebuchet MS" charset="0"/>
                <a:sym typeface="Trebuchet MS" charset="0"/>
              </a:rPr>
              <a:t> you focus on anything else.</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71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One of the first benefits that low-fi prototyping brings you is the ability to talk to a customer in concrete terms very early on in the project. When they are giving you requirements, customers usually have very nebulous ideas about what they are actually looking for or what they are going to get. It is very powerful to be able to return to the customer shortly after the initial meeting with a physical object that they can review, manipulate (by turning pages), etc. This initial prototype may be completely wrong, but it gives you a common platform from which you can continue your discussions about the application. I think you'll be surprised at what additional information you uncover so early on. There are several other benefits that low-fidelity prototyping brings to the design process, but first let's take a step back and talk a bit about how you build one.</a:t>
            </a:r>
            <a:r>
              <a:rPr lang="ja-JP" altLang="en-US" sz="1000">
                <a:solidFill>
                  <a:srgbClr val="000000"/>
                </a:solidFill>
                <a:latin typeface="Arial"/>
                <a:cs typeface="Trebuchet MS" charset="0"/>
                <a:sym typeface="Trebuchet MS" charset="0"/>
              </a:rPr>
              <a:t>”</a:t>
            </a:r>
            <a:endParaRPr lang="en-US" sz="1000">
              <a:solidFill>
                <a:srgbClr val="000000"/>
              </a:solidFill>
              <a:latin typeface="Trebuchet MS" charset="0"/>
              <a:cs typeface="Trebuchet MS" charset="0"/>
              <a:sym typeface="Trebuchet MS"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1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In the </a:t>
            </a:r>
            <a:r>
              <a:rPr lang="en-US" b="1" i="1" u="sng">
                <a:solidFill>
                  <a:srgbClr val="6B9F25"/>
                </a:solidFill>
                <a:latin typeface="Trebuchet MS" charset="0"/>
                <a:cs typeface="Trebuchet MS" charset="0"/>
                <a:sym typeface="Trebuchet MS" charset="0"/>
                <a:hlinkClick r:id="rId3"/>
              </a:rPr>
              <a:t>International Spy Museum</a:t>
            </a:r>
            <a:r>
              <a:rPr lang="en-US">
                <a:solidFill>
                  <a:srgbClr val="000000"/>
                </a:solidFill>
                <a:latin typeface="Trebuchet MS" charset="0"/>
                <a:cs typeface="Trebuchet MS" charset="0"/>
                <a:sym typeface="Trebuchet MS" charset="0"/>
              </a:rPr>
              <a:t> in Washington, D.C., the </a:t>
            </a:r>
            <a:r>
              <a:rPr lang="en-US" b="1">
                <a:solidFill>
                  <a:srgbClr val="000000"/>
                </a:solidFill>
                <a:latin typeface="Trebuchet MS" charset="0"/>
                <a:cs typeface="Trebuchet MS" charset="0"/>
                <a:sym typeface="Trebuchet MS" charset="0"/>
              </a:rPr>
              <a:t>Moscow Rules</a:t>
            </a:r>
            <a:r>
              <a:rPr lang="en-US">
                <a:solidFill>
                  <a:srgbClr val="000000"/>
                </a:solidFill>
                <a:latin typeface="Trebuchet MS" charset="0"/>
                <a:cs typeface="Trebuchet MS" charset="0"/>
                <a:sym typeface="Trebuchet MS" charset="0"/>
              </a:rPr>
              <a:t> are: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Assume nothing.</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Never go against your gut.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Everyone is potentially under opposition control.</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Don't look back; you are never completely alone.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Go with the flow, blend in.</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Vary your pattern and stay within your cover.</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Lull them into a sense of complacency.</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Don't harass the opposition.</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Pick the time and place for action.</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Keep your options open.</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http://en.wikipedia.org/wiki/The_Moscow_Rules</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43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buClr>
                <a:srgbClr val="000000"/>
              </a:buClr>
              <a:buFont typeface="Arial" charset="0"/>
              <a:buChar char="•"/>
            </a:pPr>
            <a:r>
              <a:rPr lang="en-US">
                <a:solidFill>
                  <a:srgbClr val="000000"/>
                </a:solidFill>
                <a:latin typeface="Trebuchet MS" charset="0"/>
                <a:cs typeface="Trebuchet MS" charset="0"/>
                <a:sym typeface="Trebuchet MS" charset="0"/>
              </a:rPr>
              <a:t>Skyscrapers to illustrate relative sizing</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Relative complexity recorded in story points (more than one view)</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Deep dive on a number of stories at each size to set initial calibration of story points achievable in an iteration</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Extrapolate to the remainder</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63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b="1">
                <a:solidFill>
                  <a:srgbClr val="000000"/>
                </a:solidFill>
                <a:latin typeface="Trebuchet MS" charset="0"/>
                <a:cs typeface="Trebuchet MS" charset="0"/>
                <a:sym typeface="Trebuchet MS" charset="0"/>
              </a:rPr>
              <a:t>Estimating the Effort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General discussion of why we estimate, NUTs vs. person-hours, accuracy/precision.</a:t>
            </a:r>
            <a:endParaRPr lang="en-US" sz="300">
              <a:solidFill>
                <a:srgbClr val="000000"/>
              </a:solidFill>
              <a:latin typeface="Trebuchet MS" charset="0"/>
              <a:cs typeface="Lucida Grande" charset="0"/>
              <a:sym typeface="Trebuchet MS" charset="0"/>
            </a:endParaRPr>
          </a:p>
          <a:p>
            <a:pPr>
              <a:lnSpc>
                <a:spcPct val="80000"/>
              </a:lnSpc>
            </a:pPr>
            <a:r>
              <a:rPr lang="en-US" sz="300" b="1">
                <a:solidFill>
                  <a:srgbClr val="000000"/>
                </a:solidFill>
                <a:latin typeface="Trebuchet MS" charset="0"/>
                <a:cs typeface="Trebuchet MS" charset="0"/>
                <a:sym typeface="Trebuchet MS" charset="0"/>
              </a:rPr>
              <a:t>Importance of Group estimation, Accuracy vs. Precision</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Accuracy and Precision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In the fields of </a:t>
            </a:r>
            <a:r>
              <a:rPr lang="en-US" sz="300" u="sng">
                <a:solidFill>
                  <a:srgbClr val="6B9F25"/>
                </a:solidFill>
                <a:latin typeface="Trebuchet MS" charset="0"/>
                <a:cs typeface="Trebuchet MS" charset="0"/>
                <a:sym typeface="Trebuchet MS" charset="0"/>
                <a:hlinkClick r:id="rId3"/>
              </a:rPr>
              <a:t>science</a:t>
            </a:r>
            <a:r>
              <a:rPr lang="en-US" sz="300">
                <a:solidFill>
                  <a:srgbClr val="000000"/>
                </a:solidFill>
                <a:latin typeface="Trebuchet MS" charset="0"/>
                <a:cs typeface="Trebuchet MS" charset="0"/>
                <a:sym typeface="Trebuchet MS" charset="0"/>
              </a:rPr>
              <a:t>, </a:t>
            </a:r>
            <a:r>
              <a:rPr lang="en-US" sz="300" u="sng">
                <a:solidFill>
                  <a:srgbClr val="6B9F25"/>
                </a:solidFill>
                <a:latin typeface="Trebuchet MS" charset="0"/>
                <a:cs typeface="Trebuchet MS" charset="0"/>
                <a:sym typeface="Trebuchet MS" charset="0"/>
              </a:rPr>
              <a:t>enginee</a:t>
            </a:r>
            <a:r>
              <a:rPr lang="en-US" sz="300" u="sng">
                <a:solidFill>
                  <a:srgbClr val="6B9F25"/>
                </a:solidFill>
                <a:latin typeface="Trebuchet MS" charset="0"/>
                <a:cs typeface="Trebuchet MS" charset="0"/>
                <a:sym typeface="Trebuchet MS" charset="0"/>
                <a:hlinkClick r:id="rId4"/>
              </a:rPr>
              <a:t>ring</a:t>
            </a:r>
            <a:r>
              <a:rPr lang="en-US" sz="300">
                <a:solidFill>
                  <a:srgbClr val="000000"/>
                </a:solidFill>
                <a:latin typeface="Trebuchet MS" charset="0"/>
                <a:cs typeface="Trebuchet MS" charset="0"/>
                <a:sym typeface="Trebuchet MS" charset="0"/>
                <a:hlinkClick r:id="rId4"/>
              </a:rPr>
              <a:t>, </a:t>
            </a:r>
            <a:r>
              <a:rPr lang="en-US" sz="300" u="sng">
                <a:solidFill>
                  <a:srgbClr val="6B9F25"/>
                </a:solidFill>
                <a:latin typeface="Trebuchet MS" charset="0"/>
                <a:cs typeface="Trebuchet MS" charset="0"/>
                <a:sym typeface="Trebuchet MS" charset="0"/>
                <a:hlinkClick r:id="rId4"/>
              </a:rPr>
              <a:t>indus</a:t>
            </a:r>
            <a:r>
              <a:rPr lang="en-US" sz="300" u="sng">
                <a:solidFill>
                  <a:srgbClr val="6B9F25"/>
                </a:solidFill>
                <a:latin typeface="Trebuchet MS" charset="0"/>
                <a:cs typeface="Trebuchet MS" charset="0"/>
                <a:sym typeface="Trebuchet MS" charset="0"/>
              </a:rPr>
              <a:t>try</a:t>
            </a:r>
            <a:r>
              <a:rPr lang="en-US" sz="300">
                <a:solidFill>
                  <a:srgbClr val="000000"/>
                </a:solidFill>
                <a:latin typeface="Trebuchet MS" charset="0"/>
                <a:cs typeface="Trebuchet MS" charset="0"/>
                <a:sym typeface="Trebuchet MS" charset="0"/>
              </a:rPr>
              <a:t> and </a:t>
            </a:r>
            <a:r>
              <a:rPr lang="en-US" sz="300" u="sng">
                <a:solidFill>
                  <a:srgbClr val="6B9F25"/>
                </a:solidFill>
                <a:latin typeface="Trebuchet MS" charset="0"/>
                <a:cs typeface="Trebuchet MS" charset="0"/>
                <a:sym typeface="Trebuchet MS" charset="0"/>
              </a:rPr>
              <a:t>stati</a:t>
            </a:r>
            <a:r>
              <a:rPr lang="en-US" sz="300" u="sng">
                <a:solidFill>
                  <a:srgbClr val="6B9F25"/>
                </a:solidFill>
                <a:latin typeface="Trebuchet MS" charset="0"/>
                <a:cs typeface="Trebuchet MS" charset="0"/>
                <a:sym typeface="Trebuchet MS" charset="0"/>
                <a:hlinkClick r:id="rId5"/>
              </a:rPr>
              <a:t>stics</a:t>
            </a:r>
            <a:r>
              <a:rPr lang="en-US" sz="300">
                <a:solidFill>
                  <a:srgbClr val="000000"/>
                </a:solidFill>
                <a:latin typeface="Trebuchet MS" charset="0"/>
                <a:cs typeface="Trebuchet MS" charset="0"/>
                <a:sym typeface="Trebuchet MS" charset="0"/>
                <a:hlinkClick r:id="rId5"/>
              </a:rPr>
              <a:t>, </a:t>
            </a:r>
            <a:r>
              <a:rPr lang="en-US" sz="300" b="1">
                <a:solidFill>
                  <a:srgbClr val="000000"/>
                </a:solidFill>
                <a:latin typeface="Trebuchet MS" charset="0"/>
                <a:cs typeface="Trebuchet MS" charset="0"/>
                <a:sym typeface="Trebuchet MS" charset="0"/>
                <a:hlinkClick r:id="rId5"/>
              </a:rPr>
              <a:t>a</a:t>
            </a:r>
            <a:r>
              <a:rPr lang="en-US" sz="300" b="1">
                <a:solidFill>
                  <a:srgbClr val="000000"/>
                </a:solidFill>
                <a:latin typeface="Trebuchet MS" charset="0"/>
                <a:cs typeface="Trebuchet MS" charset="0"/>
                <a:sym typeface="Trebuchet MS" charset="0"/>
              </a:rPr>
              <a:t>ccuracy</a:t>
            </a:r>
            <a:r>
              <a:rPr lang="en-US" sz="300">
                <a:solidFill>
                  <a:srgbClr val="000000"/>
                </a:solidFill>
                <a:latin typeface="Trebuchet MS" charset="0"/>
                <a:cs typeface="Trebuchet MS" charset="0"/>
                <a:sym typeface="Trebuchet MS" charset="0"/>
              </a:rPr>
              <a:t> is th</a:t>
            </a:r>
            <a:r>
              <a:rPr lang="en-US" sz="300">
                <a:solidFill>
                  <a:srgbClr val="000000"/>
                </a:solidFill>
                <a:latin typeface="Trebuchet MS" charset="0"/>
                <a:cs typeface="Trebuchet MS" charset="0"/>
                <a:sym typeface="Trebuchet MS" charset="0"/>
                <a:hlinkClick r:id="rId6"/>
              </a:rPr>
              <a:t>e degree o</a:t>
            </a:r>
            <a:r>
              <a:rPr lang="en-US" sz="300">
                <a:solidFill>
                  <a:srgbClr val="000000"/>
                </a:solidFill>
                <a:latin typeface="Trebuchet MS" charset="0"/>
                <a:cs typeface="Trebuchet MS" charset="0"/>
                <a:sym typeface="Trebuchet MS" charset="0"/>
              </a:rPr>
              <a:t>f closeness of a </a:t>
            </a:r>
            <a:r>
              <a:rPr lang="en-US" sz="300" u="sng">
                <a:solidFill>
                  <a:srgbClr val="6B9F25"/>
                </a:solidFill>
                <a:latin typeface="Trebuchet MS" charset="0"/>
                <a:cs typeface="Trebuchet MS" charset="0"/>
                <a:sym typeface="Trebuchet MS" charset="0"/>
              </a:rPr>
              <a:t>measured</a:t>
            </a:r>
            <a:r>
              <a:rPr lang="en-US" sz="300">
                <a:solidFill>
                  <a:srgbClr val="000000"/>
                </a:solidFill>
                <a:latin typeface="Trebuchet MS" charset="0"/>
                <a:cs typeface="Trebuchet MS" charset="0"/>
                <a:sym typeface="Trebuchet MS" charset="0"/>
              </a:rPr>
              <a:t> or calculated </a:t>
            </a:r>
            <a:r>
              <a:rPr lang="en-US" sz="300" u="sng">
                <a:solidFill>
                  <a:srgbClr val="6B9F25"/>
                </a:solidFill>
                <a:latin typeface="Trebuchet MS" charset="0"/>
                <a:cs typeface="Trebuchet MS" charset="0"/>
                <a:sym typeface="Trebuchet MS" charset="0"/>
              </a:rPr>
              <a:t>quantity</a:t>
            </a:r>
            <a:r>
              <a:rPr lang="en-US" sz="300">
                <a:solidFill>
                  <a:srgbClr val="000000"/>
                </a:solidFill>
                <a:latin typeface="Trebuchet MS" charset="0"/>
                <a:cs typeface="Trebuchet MS" charset="0"/>
                <a:sym typeface="Trebuchet MS" charset="0"/>
              </a:rPr>
              <a:t> to i</a:t>
            </a:r>
            <a:r>
              <a:rPr lang="en-US" sz="300">
                <a:solidFill>
                  <a:srgbClr val="000000"/>
                </a:solidFill>
                <a:latin typeface="Trebuchet MS" charset="0"/>
                <a:cs typeface="Trebuchet MS" charset="0"/>
                <a:sym typeface="Trebuchet MS" charset="0"/>
                <a:hlinkClick r:id="rId7"/>
              </a:rPr>
              <a:t>ts actua</a:t>
            </a:r>
            <a:r>
              <a:rPr lang="en-US" sz="300">
                <a:solidFill>
                  <a:srgbClr val="000000"/>
                </a:solidFill>
                <a:latin typeface="Trebuchet MS" charset="0"/>
                <a:cs typeface="Trebuchet MS" charset="0"/>
                <a:sym typeface="Trebuchet MS" charset="0"/>
              </a:rPr>
              <a:t>l (true) </a:t>
            </a:r>
            <a:r>
              <a:rPr lang="en-US" sz="300" u="sng">
                <a:solidFill>
                  <a:srgbClr val="6B9F25"/>
                </a:solidFill>
                <a:latin typeface="Trebuchet MS" charset="0"/>
                <a:cs typeface="Trebuchet MS" charset="0"/>
                <a:sym typeface="Trebuchet MS" charset="0"/>
              </a:rPr>
              <a:t>value</a:t>
            </a:r>
            <a:r>
              <a:rPr lang="en-US" sz="300">
                <a:solidFill>
                  <a:srgbClr val="000000"/>
                </a:solidFill>
                <a:latin typeface="Trebuchet MS" charset="0"/>
                <a:cs typeface="Trebuchet MS" charset="0"/>
                <a:sym typeface="Trebuchet MS" charset="0"/>
              </a:rPr>
              <a:t>. Accurac</a:t>
            </a:r>
            <a:r>
              <a:rPr lang="en-US" sz="300">
                <a:solidFill>
                  <a:srgbClr val="000000"/>
                </a:solidFill>
                <a:latin typeface="Trebuchet MS" charset="0"/>
                <a:cs typeface="Trebuchet MS" charset="0"/>
                <a:sym typeface="Trebuchet MS" charset="0"/>
                <a:hlinkClick r:id="rId8"/>
              </a:rPr>
              <a:t>y is clo</a:t>
            </a:r>
            <a:r>
              <a:rPr lang="en-US" sz="300">
                <a:solidFill>
                  <a:srgbClr val="000000"/>
                </a:solidFill>
                <a:latin typeface="Trebuchet MS" charset="0"/>
                <a:cs typeface="Trebuchet MS" charset="0"/>
                <a:sym typeface="Trebuchet MS" charset="0"/>
              </a:rPr>
              <a:t>sely related to </a:t>
            </a:r>
            <a:r>
              <a:rPr lang="en-US" sz="300" b="1">
                <a:solidFill>
                  <a:srgbClr val="000000"/>
                </a:solidFill>
                <a:latin typeface="Trebuchet MS" charset="0"/>
                <a:cs typeface="Trebuchet MS" charset="0"/>
                <a:sym typeface="Trebuchet MS" charset="0"/>
              </a:rPr>
              <a:t>precision</a:t>
            </a:r>
            <a:r>
              <a:rPr lang="en-US" sz="300">
                <a:solidFill>
                  <a:srgbClr val="000000"/>
                </a:solidFill>
                <a:latin typeface="Trebuchet MS" charset="0"/>
                <a:cs typeface="Trebuchet MS" charset="0"/>
                <a:sym typeface="Trebuchet MS" charset="0"/>
              </a:rPr>
              <a:t>, als</a:t>
            </a:r>
            <a:r>
              <a:rPr lang="en-US" sz="300">
                <a:solidFill>
                  <a:srgbClr val="000000"/>
                </a:solidFill>
                <a:latin typeface="Trebuchet MS" charset="0"/>
                <a:cs typeface="Trebuchet MS" charset="0"/>
                <a:sym typeface="Trebuchet MS" charset="0"/>
                <a:hlinkClick r:id="rId9"/>
              </a:rPr>
              <a:t>o cal</a:t>
            </a:r>
            <a:r>
              <a:rPr lang="en-US" sz="300">
                <a:solidFill>
                  <a:srgbClr val="000000"/>
                </a:solidFill>
                <a:latin typeface="Trebuchet MS" charset="0"/>
                <a:cs typeface="Trebuchet MS" charset="0"/>
                <a:sym typeface="Trebuchet MS" charset="0"/>
              </a:rPr>
              <a:t>led </a:t>
            </a:r>
            <a:r>
              <a:rPr lang="en-US" sz="300" u="sng">
                <a:solidFill>
                  <a:srgbClr val="6B9F25"/>
                </a:solidFill>
                <a:latin typeface="Trebuchet MS" charset="0"/>
                <a:cs typeface="Trebuchet MS" charset="0"/>
                <a:sym typeface="Trebuchet MS" charset="0"/>
              </a:rPr>
              <a:t>reproducibility</a:t>
            </a:r>
            <a:r>
              <a:rPr lang="en-US" sz="300">
                <a:solidFill>
                  <a:srgbClr val="000000"/>
                </a:solidFill>
                <a:latin typeface="Trebuchet MS" charset="0"/>
                <a:cs typeface="Trebuchet MS" charset="0"/>
                <a:sym typeface="Trebuchet MS" charset="0"/>
              </a:rPr>
              <a:t> or </a:t>
            </a:r>
            <a:r>
              <a:rPr lang="en-US" sz="300" u="sng">
                <a:solidFill>
                  <a:srgbClr val="6B9F25"/>
                </a:solidFill>
                <a:latin typeface="Trebuchet MS" charset="0"/>
                <a:cs typeface="Trebuchet MS" charset="0"/>
                <a:sym typeface="Trebuchet MS" charset="0"/>
              </a:rPr>
              <a:t>repeatability</a:t>
            </a:r>
            <a:r>
              <a:rPr lang="en-US" sz="300">
                <a:solidFill>
                  <a:srgbClr val="000000"/>
                </a:solidFill>
                <a:latin typeface="Trebuchet MS" charset="0"/>
                <a:cs typeface="Trebuchet MS" charset="0"/>
                <a:sym typeface="Trebuchet MS" charset="0"/>
              </a:rPr>
              <a:t>, the degree to which fur</a:t>
            </a:r>
            <a:r>
              <a:rPr lang="en-US" sz="300">
                <a:solidFill>
                  <a:srgbClr val="000000"/>
                </a:solidFill>
                <a:latin typeface="Trebuchet MS" charset="0"/>
                <a:cs typeface="Trebuchet MS" charset="0"/>
                <a:sym typeface="Trebuchet MS" charset="0"/>
                <a:hlinkClick r:id="rId10"/>
              </a:rPr>
              <a:t>ther </a:t>
            </a:r>
            <a:r>
              <a:rPr lang="en-US" sz="300" u="sng">
                <a:solidFill>
                  <a:srgbClr val="6B9F25"/>
                </a:solidFill>
                <a:latin typeface="Trebuchet MS" charset="0"/>
                <a:cs typeface="Trebuchet MS" charset="0"/>
                <a:sym typeface="Trebuchet MS" charset="0"/>
                <a:hlinkClick r:id="rId10"/>
              </a:rPr>
              <a:t>measuremen</a:t>
            </a:r>
            <a:r>
              <a:rPr lang="en-US" sz="300" u="sng">
                <a:solidFill>
                  <a:srgbClr val="6B9F25"/>
                </a:solidFill>
                <a:latin typeface="Trebuchet MS" charset="0"/>
                <a:cs typeface="Trebuchet MS" charset="0"/>
                <a:sym typeface="Trebuchet MS" charset="0"/>
              </a:rPr>
              <a:t>ts</a:t>
            </a:r>
            <a:r>
              <a:rPr lang="en-US" sz="300">
                <a:solidFill>
                  <a:srgbClr val="000000"/>
                </a:solidFill>
                <a:latin typeface="Trebuchet MS" charset="0"/>
                <a:cs typeface="Trebuchet MS" charset="0"/>
                <a:sym typeface="Trebuchet MS" charset="0"/>
              </a:rPr>
              <a:t> or calculations </a:t>
            </a:r>
            <a:r>
              <a:rPr lang="en-US" sz="300">
                <a:solidFill>
                  <a:srgbClr val="000000"/>
                </a:solidFill>
                <a:latin typeface="Trebuchet MS" charset="0"/>
                <a:cs typeface="Trebuchet MS" charset="0"/>
                <a:sym typeface="Trebuchet MS" charset="0"/>
                <a:hlinkClick r:id="rId11"/>
              </a:rPr>
              <a:t>show the same</a:t>
            </a:r>
            <a:r>
              <a:rPr lang="en-US" sz="300">
                <a:solidFill>
                  <a:srgbClr val="000000"/>
                </a:solidFill>
                <a:latin typeface="Trebuchet MS" charset="0"/>
                <a:cs typeface="Trebuchet MS" charset="0"/>
                <a:sym typeface="Trebuchet MS" charset="0"/>
              </a:rPr>
              <a:t> or similar </a:t>
            </a:r>
            <a:r>
              <a:rPr lang="en-US" sz="300" u="sng">
                <a:solidFill>
                  <a:srgbClr val="6B9F25"/>
                </a:solidFill>
                <a:latin typeface="Trebuchet MS" charset="0"/>
                <a:cs typeface="Trebuchet MS" charset="0"/>
                <a:sym typeface="Trebuchet MS" charset="0"/>
              </a:rPr>
              <a:t>results</a:t>
            </a:r>
            <a:r>
              <a:rPr lang="en-US" sz="300">
                <a:solidFill>
                  <a:srgbClr val="000000"/>
                </a:solidFill>
                <a:latin typeface="Trebuchet MS" charset="0"/>
                <a:cs typeface="Trebuchet MS" charset="0"/>
                <a:sym typeface="Trebuchet MS" charset="0"/>
              </a:rPr>
              <a:t>.</a:t>
            </a:r>
            <a:r>
              <a:rPr lang="en-US" sz="300" u="sng">
                <a:solidFill>
                  <a:srgbClr val="6B9F25"/>
                </a:solidFill>
                <a:latin typeface="Trebuchet MS" charset="0"/>
                <a:cs typeface="Trebuchet MS" charset="0"/>
                <a:sym typeface="Trebuchet MS" charset="0"/>
              </a:rPr>
              <a:t>http://en.wikipedia.org</a:t>
            </a:r>
            <a:r>
              <a:rPr lang="en-US" sz="300" u="sng">
                <a:solidFill>
                  <a:srgbClr val="6B9F25"/>
                </a:solidFill>
                <a:latin typeface="Trebuchet MS" charset="0"/>
                <a:cs typeface="Trebuchet MS" charset="0"/>
                <a:sym typeface="Trebuchet MS" charset="0"/>
                <a:hlinkClick r:id="rId12"/>
              </a:rPr>
              <a:t>/wiki/Accura</a:t>
            </a:r>
            <a:r>
              <a:rPr lang="en-US" sz="300" u="sng">
                <a:solidFill>
                  <a:srgbClr val="6B9F25"/>
                </a:solidFill>
                <a:latin typeface="Trebuchet MS" charset="0"/>
                <a:cs typeface="Trebuchet MS" charset="0"/>
                <a:sym typeface="Trebuchet MS" charset="0"/>
              </a:rPr>
              <a:t>cy_and_precision - cite_note-Taylor-0</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The results of c</a:t>
            </a:r>
            <a:r>
              <a:rPr lang="en-US" sz="300">
                <a:solidFill>
                  <a:srgbClr val="000000"/>
                </a:solidFill>
                <a:latin typeface="Trebuchet MS" charset="0"/>
                <a:cs typeface="Trebuchet MS" charset="0"/>
                <a:sym typeface="Trebuchet MS" charset="0"/>
                <a:hlinkClick r:id="rId13"/>
              </a:rPr>
              <a:t>alculat</a:t>
            </a:r>
            <a:r>
              <a:rPr lang="en-US" sz="300">
                <a:solidFill>
                  <a:srgbClr val="000000"/>
                </a:solidFill>
                <a:latin typeface="Trebuchet MS" charset="0"/>
                <a:cs typeface="Trebuchet MS" charset="0"/>
                <a:sym typeface="Trebuchet MS" charset="0"/>
              </a:rPr>
              <a:t>ions or </a:t>
            </a:r>
            <a:r>
              <a:rPr lang="en-US" sz="300">
                <a:solidFill>
                  <a:srgbClr val="000000"/>
                </a:solidFill>
                <a:latin typeface="Trebuchet MS" charset="0"/>
                <a:cs typeface="Trebuchet MS" charset="0"/>
                <a:sym typeface="Trebuchet MS" charset="0"/>
                <a:hlinkClick r:id="rId14"/>
              </a:rPr>
              <a:t>a </a:t>
            </a:r>
            <a:r>
              <a:rPr lang="en-US" sz="300" u="sng">
                <a:solidFill>
                  <a:srgbClr val="6B9F25"/>
                </a:solidFill>
                <a:latin typeface="Trebuchet MS" charset="0"/>
                <a:cs typeface="Trebuchet MS" charset="0"/>
                <a:sym typeface="Trebuchet MS" charset="0"/>
                <a:hlinkClick r:id="rId14"/>
              </a:rPr>
              <a:t>measurement</a:t>
            </a:r>
            <a:r>
              <a:rPr lang="en-US" sz="300">
                <a:solidFill>
                  <a:srgbClr val="000000"/>
                </a:solidFill>
                <a:latin typeface="Trebuchet MS" charset="0"/>
                <a:cs typeface="Trebuchet MS" charset="0"/>
                <a:sym typeface="Trebuchet MS" charset="0"/>
                <a:hlinkClick r:id="rId14"/>
              </a:rPr>
              <a:t> can be accurate but not precise, prec</a:t>
            </a:r>
            <a:r>
              <a:rPr lang="en-US" sz="300">
                <a:solidFill>
                  <a:srgbClr val="000000"/>
                </a:solidFill>
                <a:latin typeface="Trebuchet MS" charset="0"/>
                <a:cs typeface="Trebuchet MS" charset="0"/>
                <a:sym typeface="Trebuchet MS" charset="0"/>
              </a:rPr>
              <a:t>ise but not accurate, neither, or both. A measureme</a:t>
            </a:r>
            <a:r>
              <a:rPr lang="en-US" sz="300">
                <a:solidFill>
                  <a:srgbClr val="000000"/>
                </a:solidFill>
                <a:latin typeface="Trebuchet MS" charset="0"/>
                <a:cs typeface="Trebuchet MS" charset="0"/>
                <a:sym typeface="Trebuchet MS" charset="0"/>
                <a:hlinkClick r:id="rId14"/>
              </a:rPr>
              <a:t>nt system or computat</a:t>
            </a:r>
            <a:r>
              <a:rPr lang="en-US" sz="300">
                <a:solidFill>
                  <a:srgbClr val="000000"/>
                </a:solidFill>
                <a:latin typeface="Trebuchet MS" charset="0"/>
                <a:cs typeface="Trebuchet MS" charset="0"/>
                <a:sym typeface="Trebuchet MS" charset="0"/>
              </a:rPr>
              <a:t>ional method is called </a:t>
            </a:r>
            <a:r>
              <a:rPr lang="en-US" sz="300" i="1">
                <a:solidFill>
                  <a:srgbClr val="000000"/>
                </a:solidFill>
                <a:latin typeface="Trebuchet MS" charset="0"/>
                <a:cs typeface="Trebuchet MS" charset="0"/>
                <a:sym typeface="Trebuchet MS" charset="0"/>
              </a:rPr>
              <a:t>valid</a:t>
            </a:r>
            <a:r>
              <a:rPr lang="en-US" sz="300">
                <a:solidFill>
                  <a:srgbClr val="000000"/>
                </a:solidFill>
                <a:latin typeface="Trebuchet MS" charset="0"/>
                <a:cs typeface="Trebuchet MS" charset="0"/>
                <a:sym typeface="Trebuchet MS" charset="0"/>
              </a:rPr>
              <a:t> if it is both </a:t>
            </a:r>
            <a:r>
              <a:rPr lang="en-US" sz="300" i="1">
                <a:solidFill>
                  <a:srgbClr val="000000"/>
                </a:solidFill>
                <a:latin typeface="Trebuchet MS" charset="0"/>
                <a:cs typeface="Trebuchet MS" charset="0"/>
                <a:sym typeface="Trebuchet MS" charset="0"/>
              </a:rPr>
              <a:t>accurate</a:t>
            </a:r>
            <a:r>
              <a:rPr lang="en-US" sz="300">
                <a:solidFill>
                  <a:srgbClr val="000000"/>
                </a:solidFill>
                <a:latin typeface="Trebuchet MS" charset="0"/>
                <a:cs typeface="Trebuchet MS" charset="0"/>
                <a:sym typeface="Trebuchet MS" charset="0"/>
              </a:rPr>
              <a:t> and</a:t>
            </a:r>
            <a:r>
              <a:rPr lang="en-US" sz="300">
                <a:solidFill>
                  <a:srgbClr val="000000"/>
                </a:solidFill>
                <a:latin typeface="Trebuchet MS" charset="0"/>
                <a:cs typeface="Trebuchet MS" charset="0"/>
                <a:sym typeface="Trebuchet MS" charset="0"/>
                <a:hlinkClick r:id="rId12"/>
              </a:rPr>
              <a:t> </a:t>
            </a:r>
            <a:r>
              <a:rPr lang="en-US" sz="300" i="1">
                <a:solidFill>
                  <a:srgbClr val="000000"/>
                </a:solidFill>
                <a:latin typeface="Trebuchet MS" charset="0"/>
                <a:cs typeface="Trebuchet MS" charset="0"/>
                <a:sym typeface="Trebuchet MS" charset="0"/>
                <a:hlinkClick r:id="rId12"/>
              </a:rPr>
              <a:t>precise</a:t>
            </a:r>
            <a:r>
              <a:rPr lang="en-US" sz="300">
                <a:solidFill>
                  <a:srgbClr val="000000"/>
                </a:solidFill>
                <a:latin typeface="Trebuchet MS" charset="0"/>
                <a:cs typeface="Trebuchet MS" charset="0"/>
                <a:sym typeface="Trebuchet MS" charset="0"/>
                <a:hlinkClick r:id="rId12"/>
              </a:rPr>
              <a:t>. T</a:t>
            </a:r>
            <a:r>
              <a:rPr lang="en-US" sz="300">
                <a:solidFill>
                  <a:srgbClr val="000000"/>
                </a:solidFill>
                <a:latin typeface="Trebuchet MS" charset="0"/>
                <a:cs typeface="Trebuchet MS" charset="0"/>
                <a:sym typeface="Trebuchet MS" charset="0"/>
              </a:rPr>
              <a:t>he related terms are </a:t>
            </a:r>
            <a:r>
              <a:rPr lang="en-US" sz="300" i="1">
                <a:solidFill>
                  <a:srgbClr val="000000"/>
                </a:solidFill>
                <a:latin typeface="Trebuchet MS" charset="0"/>
                <a:cs typeface="Trebuchet MS" charset="0"/>
                <a:sym typeface="Trebuchet MS" charset="0"/>
              </a:rPr>
              <a:t>bias</a:t>
            </a:r>
            <a:r>
              <a:rPr lang="en-US" sz="300">
                <a:solidFill>
                  <a:srgbClr val="000000"/>
                </a:solidFill>
                <a:latin typeface="Trebuchet MS" charset="0"/>
                <a:cs typeface="Trebuchet MS" charset="0"/>
                <a:sym typeface="Trebuchet MS" charset="0"/>
              </a:rPr>
              <a:t> (non-</a:t>
            </a:r>
            <a:r>
              <a:rPr lang="en-US" sz="300" u="sng">
                <a:solidFill>
                  <a:srgbClr val="6B9F25"/>
                </a:solidFill>
                <a:latin typeface="Trebuchet MS" charset="0"/>
                <a:cs typeface="Trebuchet MS" charset="0"/>
                <a:sym typeface="Trebuchet MS" charset="0"/>
              </a:rPr>
              <a:t>random</a:t>
            </a:r>
            <a:r>
              <a:rPr lang="en-US" sz="300">
                <a:solidFill>
                  <a:srgbClr val="000000"/>
                </a:solidFill>
                <a:latin typeface="Trebuchet MS" charset="0"/>
                <a:cs typeface="Trebuchet MS" charset="0"/>
                <a:sym typeface="Trebuchet MS" charset="0"/>
              </a:rPr>
              <a:t> or directed effects caused by a factor or factors unrelated by the </a:t>
            </a:r>
            <a:r>
              <a:rPr lang="en-US" sz="300" u="sng">
                <a:solidFill>
                  <a:srgbClr val="6B9F25"/>
                </a:solidFill>
                <a:latin typeface="Trebuchet MS" charset="0"/>
                <a:cs typeface="Trebuchet MS" charset="0"/>
                <a:sym typeface="Trebuchet MS" charset="0"/>
              </a:rPr>
              <a:t>independent variable</a:t>
            </a:r>
            <a:r>
              <a:rPr lang="en-US" sz="300">
                <a:solidFill>
                  <a:srgbClr val="000000"/>
                </a:solidFill>
                <a:latin typeface="Trebuchet MS" charset="0"/>
                <a:cs typeface="Trebuchet MS" charset="0"/>
                <a:sym typeface="Trebuchet MS" charset="0"/>
              </a:rPr>
              <a:t>) and </a:t>
            </a:r>
            <a:r>
              <a:rPr lang="en-US" sz="300" i="1">
                <a:solidFill>
                  <a:srgbClr val="000000"/>
                </a:solidFill>
                <a:latin typeface="Trebuchet MS" charset="0"/>
                <a:cs typeface="Trebuchet MS" charset="0"/>
                <a:sym typeface="Trebuchet MS" charset="0"/>
              </a:rPr>
              <a:t>error</a:t>
            </a:r>
            <a:r>
              <a:rPr lang="en-US" sz="300">
                <a:solidFill>
                  <a:srgbClr val="000000"/>
                </a:solidFill>
                <a:latin typeface="Trebuchet MS" charset="0"/>
                <a:cs typeface="Trebuchet MS" charset="0"/>
                <a:sym typeface="Trebuchet MS" charset="0"/>
              </a:rPr>
              <a:t> (random variability), respectively.</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The </a:t>
            </a:r>
            <a:r>
              <a:rPr lang="en-US" sz="300" u="sng">
                <a:solidFill>
                  <a:srgbClr val="6B9F25"/>
                </a:solidFill>
                <a:latin typeface="Trebuchet MS" charset="0"/>
                <a:cs typeface="Trebuchet MS" charset="0"/>
                <a:sym typeface="Trebuchet MS" charset="0"/>
              </a:rPr>
              <a:t>analogy</a:t>
            </a:r>
            <a:r>
              <a:rPr lang="en-US" sz="300">
                <a:solidFill>
                  <a:srgbClr val="000000"/>
                </a:solidFill>
                <a:latin typeface="Trebuchet MS" charset="0"/>
                <a:cs typeface="Trebuchet MS" charset="0"/>
                <a:sym typeface="Trebuchet MS" charset="0"/>
              </a:rPr>
              <a:t> used here to explain the differen</a:t>
            </a:r>
            <a:r>
              <a:rPr lang="en-US" sz="300">
                <a:solidFill>
                  <a:srgbClr val="000000"/>
                </a:solidFill>
                <a:latin typeface="Trebuchet MS" charset="0"/>
                <a:cs typeface="Trebuchet MS" charset="0"/>
                <a:sym typeface="Trebuchet MS" charset="0"/>
                <a:hlinkClick r:id="rId15"/>
              </a:rPr>
              <a:t>ce bet</a:t>
            </a:r>
            <a:r>
              <a:rPr lang="en-US" sz="300">
                <a:solidFill>
                  <a:srgbClr val="000000"/>
                </a:solidFill>
                <a:latin typeface="Trebuchet MS" charset="0"/>
                <a:cs typeface="Trebuchet MS" charset="0"/>
                <a:sym typeface="Trebuchet MS" charset="0"/>
              </a:rPr>
              <a:t>ween accuracy and precision is the target comparison. In this analogy, rep</a:t>
            </a:r>
            <a:r>
              <a:rPr lang="en-US" sz="300">
                <a:solidFill>
                  <a:srgbClr val="000000"/>
                </a:solidFill>
                <a:latin typeface="Trebuchet MS" charset="0"/>
                <a:cs typeface="Trebuchet MS" charset="0"/>
                <a:sym typeface="Trebuchet MS" charset="0"/>
                <a:hlinkClick r:id="rId16"/>
              </a:rPr>
              <a:t>eated measurements a</a:t>
            </a:r>
            <a:r>
              <a:rPr lang="en-US" sz="300">
                <a:solidFill>
                  <a:srgbClr val="000000"/>
                </a:solidFill>
                <a:latin typeface="Trebuchet MS" charset="0"/>
                <a:cs typeface="Trebuchet MS" charset="0"/>
                <a:sym typeface="Trebuchet MS" charset="0"/>
              </a:rPr>
              <a:t>re compared to </a:t>
            </a:r>
            <a:r>
              <a:rPr lang="en-US" sz="300" u="sng">
                <a:solidFill>
                  <a:srgbClr val="6B9F25"/>
                </a:solidFill>
                <a:latin typeface="Trebuchet MS" charset="0"/>
                <a:cs typeface="Trebuchet MS" charset="0"/>
                <a:sym typeface="Trebuchet MS" charset="0"/>
              </a:rPr>
              <a:t>arrows</a:t>
            </a:r>
            <a:r>
              <a:rPr lang="en-US" sz="300">
                <a:solidFill>
                  <a:srgbClr val="000000"/>
                </a:solidFill>
                <a:latin typeface="Trebuchet MS" charset="0"/>
                <a:cs typeface="Trebuchet MS" charset="0"/>
                <a:sym typeface="Trebuchet MS" charset="0"/>
              </a:rPr>
              <a:t> that are shot at a target. Accuracy describes the </a:t>
            </a:r>
            <a:r>
              <a:rPr lang="en-US" sz="300">
                <a:solidFill>
                  <a:srgbClr val="000000"/>
                </a:solidFill>
                <a:latin typeface="Trebuchet MS" charset="0"/>
                <a:cs typeface="Trebuchet MS" charset="0"/>
                <a:sym typeface="Trebuchet MS" charset="0"/>
                <a:hlinkClick r:id="rId17"/>
              </a:rPr>
              <a:t>closene</a:t>
            </a:r>
            <a:r>
              <a:rPr lang="en-US" sz="300">
                <a:solidFill>
                  <a:srgbClr val="000000"/>
                </a:solidFill>
                <a:latin typeface="Trebuchet MS" charset="0"/>
                <a:cs typeface="Trebuchet MS" charset="0"/>
                <a:sym typeface="Trebuchet MS" charset="0"/>
              </a:rPr>
              <a:t>ss of arrows to the </a:t>
            </a:r>
            <a:r>
              <a:rPr lang="en-US" sz="300" u="sng">
                <a:solidFill>
                  <a:srgbClr val="6B9F25"/>
                </a:solidFill>
                <a:latin typeface="Trebuchet MS" charset="0"/>
                <a:cs typeface="Trebuchet MS" charset="0"/>
                <a:sym typeface="Trebuchet MS" charset="0"/>
              </a:rPr>
              <a:t>bullseye</a:t>
            </a:r>
            <a:r>
              <a:rPr lang="en-US" sz="300">
                <a:solidFill>
                  <a:srgbClr val="000000"/>
                </a:solidFill>
                <a:latin typeface="Trebuchet MS" charset="0"/>
                <a:cs typeface="Trebuchet MS" charset="0"/>
                <a:sym typeface="Trebuchet MS" charset="0"/>
              </a:rPr>
              <a:t> at the target center. Arrows that strike closer to the bullseye are considered more accurate. The closer a system's measurement</a:t>
            </a:r>
            <a:r>
              <a:rPr lang="en-US" sz="300">
                <a:solidFill>
                  <a:srgbClr val="000000"/>
                </a:solidFill>
                <a:latin typeface="Trebuchet MS" charset="0"/>
                <a:cs typeface="Trebuchet MS" charset="0"/>
                <a:sym typeface="Trebuchet MS" charset="0"/>
                <a:hlinkClick r:id="rId18"/>
              </a:rPr>
              <a:t>s to t</a:t>
            </a:r>
            <a:r>
              <a:rPr lang="en-US" sz="300">
                <a:solidFill>
                  <a:srgbClr val="000000"/>
                </a:solidFill>
                <a:latin typeface="Trebuchet MS" charset="0"/>
                <a:cs typeface="Trebuchet MS" charset="0"/>
                <a:sym typeface="Trebuchet MS" charset="0"/>
              </a:rPr>
              <a:t>he accepted value, the more accurate the system is considered to be.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To continue the</a:t>
            </a:r>
            <a:r>
              <a:rPr lang="en-US" sz="300">
                <a:solidFill>
                  <a:srgbClr val="000000"/>
                </a:solidFill>
                <a:latin typeface="Trebuchet MS" charset="0"/>
                <a:cs typeface="Trebuchet MS" charset="0"/>
                <a:sym typeface="Trebuchet MS" charset="0"/>
                <a:hlinkClick r:id="rId19"/>
              </a:rPr>
              <a:t> analogy</a:t>
            </a:r>
            <a:r>
              <a:rPr lang="en-US" sz="300">
                <a:solidFill>
                  <a:srgbClr val="000000"/>
                </a:solidFill>
                <a:latin typeface="Trebuchet MS" charset="0"/>
                <a:cs typeface="Trebuchet MS" charset="0"/>
                <a:sym typeface="Trebuchet MS" charset="0"/>
              </a:rPr>
              <a:t>, if a large number of arrows are shot, precision would be the size of the arrow cluster. (When only one arrow is shot, precision is the size of the cluster one </a:t>
            </a:r>
            <a:r>
              <a:rPr lang="en-US" sz="300" i="1">
                <a:solidFill>
                  <a:srgbClr val="000000"/>
                </a:solidFill>
                <a:latin typeface="Trebuchet MS" charset="0"/>
                <a:cs typeface="Trebuchet MS" charset="0"/>
                <a:sym typeface="Trebuchet MS" charset="0"/>
              </a:rPr>
              <a:t>would</a:t>
            </a:r>
            <a:r>
              <a:rPr lang="en-US" sz="300">
                <a:solidFill>
                  <a:srgbClr val="000000"/>
                </a:solidFill>
                <a:latin typeface="Trebuchet MS" charset="0"/>
                <a:cs typeface="Trebuchet MS" charset="0"/>
                <a:sym typeface="Trebuchet MS" charset="0"/>
              </a:rPr>
              <a:t> expect if this were repeated many times under the same conditions.) When all arrows are grouped tightly together, the cluster is considered precise since they all struck close to the same spot, if not necessarily near the bullseye. The measurements are precise, though not necessarily accurate.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However, it is </a:t>
            </a:r>
            <a:r>
              <a:rPr lang="en-US" sz="300" i="1">
                <a:solidFill>
                  <a:srgbClr val="000000"/>
                </a:solidFill>
                <a:latin typeface="Trebuchet MS" charset="0"/>
                <a:cs typeface="Trebuchet MS" charset="0"/>
                <a:sym typeface="Trebuchet MS" charset="0"/>
              </a:rPr>
              <a:t>not</a:t>
            </a:r>
            <a:r>
              <a:rPr lang="en-US" sz="300">
                <a:solidFill>
                  <a:srgbClr val="000000"/>
                </a:solidFill>
                <a:latin typeface="Trebuchet MS" charset="0"/>
                <a:cs typeface="Trebuchet MS" charset="0"/>
                <a:sym typeface="Trebuchet MS" charset="0"/>
              </a:rPr>
              <a:t> possible to reliably achieve accuracy in individual measurements without precision — if the arrows are not grouped close to one another, they cannot all be close to the bullseye. (Their </a:t>
            </a:r>
            <a:r>
              <a:rPr lang="en-US" sz="300" i="1">
                <a:solidFill>
                  <a:srgbClr val="000000"/>
                </a:solidFill>
                <a:latin typeface="Trebuchet MS" charset="0"/>
                <a:cs typeface="Trebuchet MS" charset="0"/>
                <a:sym typeface="Trebuchet MS" charset="0"/>
              </a:rPr>
              <a:t>average</a:t>
            </a:r>
            <a:r>
              <a:rPr lang="en-US" sz="300">
                <a:solidFill>
                  <a:srgbClr val="000000"/>
                </a:solidFill>
                <a:latin typeface="Trebuchet MS" charset="0"/>
                <a:cs typeface="Trebuchet MS" charset="0"/>
                <a:sym typeface="Trebuchet MS" charset="0"/>
              </a:rPr>
              <a:t> position might be an accurate estimation of the bullseye, but the individual arrows are inaccurate.) See also </a:t>
            </a:r>
            <a:r>
              <a:rPr lang="en-US" sz="300" u="sng">
                <a:solidFill>
                  <a:srgbClr val="6B9F25"/>
                </a:solidFill>
                <a:latin typeface="Trebuchet MS" charset="0"/>
                <a:cs typeface="Trebuchet MS" charset="0"/>
                <a:sym typeface="Trebuchet MS" charset="0"/>
              </a:rPr>
              <a:t>Circular error probable</a:t>
            </a:r>
            <a:r>
              <a:rPr lang="en-US" sz="300">
                <a:solidFill>
                  <a:srgbClr val="000000"/>
                </a:solidFill>
                <a:latin typeface="Trebuchet MS" charset="0"/>
                <a:cs typeface="Trebuchet MS" charset="0"/>
                <a:sym typeface="Trebuchet MS" charset="0"/>
              </a:rPr>
              <a:t> for application of precision to the science of </a:t>
            </a:r>
            <a:r>
              <a:rPr lang="en-US" sz="300" u="sng">
                <a:solidFill>
                  <a:srgbClr val="6B9F25"/>
                </a:solidFill>
                <a:latin typeface="Trebuchet MS" charset="0"/>
                <a:cs typeface="Trebuchet MS" charset="0"/>
                <a:sym typeface="Trebuchet MS" charset="0"/>
              </a:rPr>
              <a:t>ballistics</a:t>
            </a:r>
            <a:r>
              <a:rPr lang="en-US" sz="300">
                <a:solidFill>
                  <a:srgbClr val="000000"/>
                </a:solidFill>
                <a:latin typeface="Trebuchet MS" charset="0"/>
                <a:cs typeface="Trebuchet MS" charset="0"/>
                <a:sym typeface="Trebuchet MS" charset="0"/>
              </a:rPr>
              <a:t>.</a:t>
            </a:r>
            <a:endParaRPr lang="en-US" sz="300">
              <a:solidFill>
                <a:srgbClr val="000000"/>
              </a:solidFill>
              <a:latin typeface="Trebuchet MS" charset="0"/>
              <a:cs typeface="Lucida Grande" charset="0"/>
              <a:sym typeface="Trebuchet MS" charset="0"/>
            </a:endParaRPr>
          </a:p>
          <a:p>
            <a:pPr>
              <a:lnSpc>
                <a:spcPct val="80000"/>
              </a:lnSpc>
            </a:pPr>
            <a:r>
              <a:rPr lang="en-US" sz="300" i="1">
                <a:solidFill>
                  <a:srgbClr val="000000"/>
                </a:solidFill>
                <a:latin typeface="Trebuchet MS" charset="0"/>
                <a:cs typeface="Trebuchet MS" charset="0"/>
                <a:sym typeface="Trebuchet MS" charset="0"/>
              </a:rPr>
              <a:t>http://en.wikipedia.org/wiki/Accuracy_and_precision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Based on the definitions of accuracy and precision, we have goals around both in Agile estimation. </a:t>
            </a:r>
            <a:r>
              <a:rPr lang="en-US" sz="300">
                <a:solidFill>
                  <a:srgbClr val="000000"/>
                </a:solidFill>
                <a:latin typeface="Trebuchet MS" charset="0"/>
                <a:cs typeface="Trebuchet MS" charset="0"/>
                <a:sym typeface="Trebuchet MS" charset="0"/>
                <a:hlinkClick r:id="rId20"/>
              </a:rPr>
              <a:t>However, the challenge </a:t>
            </a:r>
            <a:r>
              <a:rPr lang="en-US" sz="300">
                <a:solidFill>
                  <a:srgbClr val="000000"/>
                </a:solidFill>
                <a:latin typeface="Trebuchet MS" charset="0"/>
                <a:cs typeface="Trebuchet MS" charset="0"/>
                <a:sym typeface="Trebuchet MS" charset="0"/>
              </a:rPr>
              <a:t>we face is to understand the value of each.</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Accuracy is important when </a:t>
            </a:r>
            <a:r>
              <a:rPr lang="en-US" sz="300">
                <a:solidFill>
                  <a:srgbClr val="000000"/>
                </a:solidFill>
                <a:latin typeface="Trebuchet MS" charset="0"/>
                <a:cs typeface="Trebuchet MS" charset="0"/>
                <a:sym typeface="Trebuchet MS" charset="0"/>
                <a:hlinkClick r:id="rId21"/>
              </a:rPr>
              <a:t>we are est</a:t>
            </a:r>
            <a:r>
              <a:rPr lang="en-US" sz="300">
                <a:solidFill>
                  <a:srgbClr val="000000"/>
                </a:solidFill>
                <a:latin typeface="Trebuchet MS" charset="0"/>
                <a:cs typeface="Trebuchet MS" charset="0"/>
                <a:sym typeface="Trebuchet MS" charset="0"/>
              </a:rPr>
              <a:t>imating in a time-based system. Whether person-hours/days or ideal hours/days, accuracy is measurable. When it is measurable, there is accountability. Being accurate is hard, especially when the team includes people of different capability, speed, and consistency, and it is not known who will perform the work when the estimate is made.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Precision is important when we are estimating as a group, and over time. Precision generally refers to how consistent we are in our estimation, both across the members of the team, and across time. The ideal test would be to estimate a story today, and estimate it again a week or a month or a year from now, and to see whether we come up with the same estimate.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Accuracy – show adjustment over 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Archer, shooting a very techie bow with sights and all, shoots arrow at target; archer adjusts sights and shoots again; two more times.  See target example at </a:t>
            </a:r>
            <a:r>
              <a:rPr lang="en-US" sz="300" u="sng">
                <a:solidFill>
                  <a:srgbClr val="6B9F25"/>
                </a:solidFill>
                <a:latin typeface="Trebuchet MS" charset="0"/>
                <a:cs typeface="Trebuchet MS" charset="0"/>
                <a:sym typeface="Trebuchet MS" charset="0"/>
              </a:rPr>
              <a:t>http://en.wikipedia.org/wiki/Accuracy_and_precision</a:t>
            </a:r>
            <a:r>
              <a:rPr lang="en-US" sz="300">
                <a:solidFill>
                  <a:srgbClr val="000000"/>
                </a:solidFill>
                <a:latin typeface="Trebuchet MS" charset="0"/>
                <a:cs typeface="Trebuchet MS" charset="0"/>
                <a:sym typeface="Trebuchet MS" charset="0"/>
              </a:rPr>
              <a:t> for spread of arrows - make them get closer to the bull</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eye with each frame, but still not in it.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Precision – show consistency over 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Archer, shooting a very techie bow with sights and all, shoots arro</a:t>
            </a:r>
            <a:r>
              <a:rPr lang="en-US" sz="300">
                <a:solidFill>
                  <a:srgbClr val="000000"/>
                </a:solidFill>
                <a:latin typeface="Trebuchet MS" charset="0"/>
                <a:cs typeface="Trebuchet MS" charset="0"/>
                <a:sym typeface="Trebuchet MS" charset="0"/>
                <a:hlinkClick r:id="rId22"/>
              </a:rPr>
              <a:t>w at target; three more times, once next to the fir</a:t>
            </a:r>
            <a:r>
              <a:rPr lang="en-US" sz="300">
                <a:solidFill>
                  <a:srgbClr val="000000"/>
                </a:solidFill>
                <a:latin typeface="Trebuchet MS" charset="0"/>
                <a:cs typeface="Trebuchet MS" charset="0"/>
                <a:sym typeface="Trebuchet MS" charset="0"/>
              </a:rPr>
              <a:t>st, once into the first, and once into the second.  All of them are outside the bull</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eye (see same page on Wikipedia).</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Group Estimation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In Waterfall, it is common for individuals to perform estimation in isolation. They review each item and answer the question </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Assuming I am the one who will do this work, how long do I think it will take?</a:t>
            </a:r>
            <a:r>
              <a:rPr lang="ja-JP" altLang="en-US" sz="300">
                <a:solidFill>
                  <a:srgbClr val="000000"/>
                </a:solidFill>
                <a:latin typeface="Arial"/>
                <a:cs typeface="Trebuchet MS" charset="0"/>
                <a:sym typeface="Trebuchet MS" charset="0"/>
              </a:rPr>
              <a: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Estimation, Waterfall version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Single large illustration: like the cubicles in Origins of Agile, with each person (diversity) throwing a dart at a target, all darts in mid-air.</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Second large illustration: each person writing ESTIMATE: XX on a piece of paper on their desk.</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Of course, they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yet know what they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know. And they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know what they </a:t>
            </a:r>
            <a:r>
              <a:rPr lang="en-US" sz="300" i="1">
                <a:solidFill>
                  <a:srgbClr val="000000"/>
                </a:solidFill>
                <a:latin typeface="Trebuchet MS" charset="0"/>
                <a:cs typeface="Trebuchet MS" charset="0"/>
                <a:sym typeface="Trebuchet MS" charset="0"/>
              </a:rPr>
              <a:t>will</a:t>
            </a:r>
            <a:r>
              <a:rPr lang="en-US" sz="300">
                <a:solidFill>
                  <a:srgbClr val="000000"/>
                </a:solidFill>
                <a:latin typeface="Trebuchet MS" charset="0"/>
                <a:cs typeface="Trebuchet MS" charset="0"/>
                <a:sym typeface="Trebuchet MS" charset="0"/>
              </a:rPr>
              <a:t> know when it comes time to do the work. And they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know that it will actually be them doing the work. As a result, the combined estimates are generally highly inaccurate and imprecise, leading to flawed project plans.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In Agile, we approach estimation as a group effort. The contributions of all members of the team lead us to greater accuracy and precision, as the team comes to have a common understanding of the project and each other.</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Estimation, Agile version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team all lined up in front of the dart board, ready to throw</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team has thrown their darts, all of which are in flight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Team is crowding around the dart board, looking at where the darts are. Most of the darts are close together, while one is higher and to the right, another is lower and to the left.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One team member is pointing to the dart that is higher and to the right, big question mark overhead, pointing with other hand at another team member (the one who threw the dart).</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Planning Poker</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Agile only</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same group as in previous frame, but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sitting around a poker table – there</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a Story in the middle of the table – each is holding a set of cards, one wearing a green eyeshade thing, others with their sleeves rolled up – very much looking like a poker game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ve each thrown a card on the table – make this a zoom in, so we can see the cards – if you can incorporate the planning poker card designs, even better – most of the cards thrown are 3, with one 2 and one 8.</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animated discussion among the members of the team – friendly, not hostile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Repeat a above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see b above –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all 3</a:t>
            </a:r>
            <a:endParaRPr lang="en-US" sz="300">
              <a:solidFill>
                <a:srgbClr val="000000"/>
              </a:solidFill>
              <a:latin typeface="Trebuchet MS" charset="0"/>
              <a:cs typeface="Lucida Grande" charset="0"/>
              <a:sym typeface="Trebuchet MS" charset="0"/>
            </a:endParaRPr>
          </a:p>
          <a:p>
            <a:pPr>
              <a:lnSpc>
                <a:spcPct val="80000"/>
              </a:lnSpc>
            </a:pPr>
            <a:r>
              <a:rPr lang="en-US" sz="300" b="1">
                <a:solidFill>
                  <a:srgbClr val="000000"/>
                </a:solidFill>
                <a:latin typeface="Trebuchet MS" charset="0"/>
                <a:cs typeface="Trebuchet MS" charset="0"/>
                <a:sym typeface="Trebuchet MS" charset="0"/>
              </a:rPr>
              <a:t>Estimation approaches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 the difference between various forms of time and non-time estimation schemes.</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Calendar 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Waterfall or Agile, using calendar-based person-time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Concept: dependency-based, individual person-based, subjective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Programmer A, imagining herself sitting at computer, writing code; imagining herself having lunch in a restaurant; imagining herself filling out forms; filling out a calendar, highlighting one week on the calendar (not imagining, doing it)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Programmer B, imagining himself sitting at computer, writing code; imagining himself sitting in a meeting; imagining himself bowling; imagining himself playing a computer game; filling out a calendar, highlighting two weeks on the calendar</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Discussion: estimates are very subjective, very specific to the person making the estimate,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allow for unforeseen events.</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Ideal 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Agile, acknowledging that there are other things that take up team members</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 time, and allowing for that in estimation.</a:t>
            </a:r>
            <a:endParaRPr lang="en-US" sz="300">
              <a:solidFill>
                <a:srgbClr val="000000"/>
              </a:solidFill>
              <a:latin typeface="Trebuchet MS" charset="0"/>
              <a:cs typeface="Lucida Grande" charset="0"/>
              <a:sym typeface="Trebuchet MS" charset="0"/>
            </a:endParaRPr>
          </a:p>
          <a:p>
            <a:pPr>
              <a:lnSpc>
                <a:spcPct val="80000"/>
              </a:lnSpc>
            </a:pPr>
            <a:r>
              <a:rPr lang="en-US" sz="300" u="sng">
                <a:solidFill>
                  <a:srgbClr val="6B9F25"/>
                </a:solidFill>
                <a:latin typeface="Trebuchet MS" charset="0"/>
                <a:cs typeface="Trebuchet MS" charset="0"/>
                <a:sym typeface="Trebuchet MS" charset="0"/>
              </a:rPr>
              <a:t>http://www.c2.com/cgi/wiki?IdealProgrammingTime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same as 11 b, but the lunch and filling out forms are crossed out (not happening); highlighting three days on the calendar; Manager, imagining Programmer A in meeting, having lunch, filling out forms – marking one week on the calendar</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Discussion: still very sub</a:t>
            </a:r>
            <a:r>
              <a:rPr lang="en-US" sz="300">
                <a:solidFill>
                  <a:srgbClr val="000000"/>
                </a:solidFill>
                <a:latin typeface="Trebuchet MS" charset="0"/>
                <a:cs typeface="Trebuchet MS" charset="0"/>
                <a:sym typeface="Trebuchet MS" charset="0"/>
                <a:hlinkClick r:id="rId23"/>
              </a:rPr>
              <a:t>jective, and very specific to the individual ma</a:t>
            </a:r>
            <a:r>
              <a:rPr lang="en-US" sz="300">
                <a:solidFill>
                  <a:srgbClr val="000000"/>
                </a:solidFill>
                <a:latin typeface="Trebuchet MS" charset="0"/>
                <a:cs typeface="Trebuchet MS" charset="0"/>
                <a:sym typeface="Trebuchet MS" charset="0"/>
              </a:rPr>
              <a:t>king the estimate</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Relative Estimation: T-Shirt Sizes, Integers, Powers of Two, Fibonacci Sequence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Really only works in a group estimation process.  Team agrees on some approach, then uses it consistently. Contributes to </a:t>
            </a:r>
            <a:r>
              <a:rPr lang="en-US" sz="300" i="1">
                <a:solidFill>
                  <a:srgbClr val="000000"/>
                </a:solidFill>
                <a:latin typeface="Trebuchet MS" charset="0"/>
                <a:cs typeface="Trebuchet MS" charset="0"/>
                <a:sym typeface="Trebuchet MS" charset="0"/>
              </a:rPr>
              <a:t>precision</a:t>
            </a:r>
            <a:r>
              <a:rPr lang="en-US" sz="300">
                <a:solidFill>
                  <a:srgbClr val="000000"/>
                </a:solidFill>
                <a:latin typeface="Trebuchet MS" charset="0"/>
                <a:cs typeface="Trebuchet MS" charset="0"/>
                <a:sym typeface="Trebuchet MS" charset="0"/>
              </a:rPr>
              <a:t>, and to a large extent ignores </a:t>
            </a:r>
            <a:r>
              <a:rPr lang="en-US" sz="300" i="1">
                <a:solidFill>
                  <a:srgbClr val="000000"/>
                </a:solidFill>
                <a:latin typeface="Trebuchet MS" charset="0"/>
                <a:cs typeface="Trebuchet MS" charset="0"/>
                <a:sym typeface="Trebuchet MS" charset="0"/>
              </a:rPr>
              <a:t>accuracy</a:t>
            </a:r>
            <a:r>
              <a:rPr lang="en-US" sz="300">
                <a:solidFill>
                  <a:srgbClr val="000000"/>
                </a:solidFill>
                <a:latin typeface="Trebuchet MS" charset="0"/>
                <a:cs typeface="Trebuchet MS" charset="0"/>
                <a:sym typeface="Trebuchet MS" charset="0"/>
              </a:rPr>
              <a: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T-Shirt Sizes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five member team all looking at one Story; three team members wearing T-Shirts that say MEDIUM on them, the other two wearing T-Shirts that say LARGE on them</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Discussion: simple, relative approach to estimation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Numbers: Integers, Powers of Two and Fibs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Mostly discussion, plus a slide with our Planning Poker cards on it, fanned out.  I can do this in Photoshop.</a:t>
            </a:r>
            <a:endParaRPr lang="en-US" sz="300">
              <a:solidFill>
                <a:srgbClr val="000000"/>
              </a:solidFill>
              <a:latin typeface="Trebuchet MS" charset="0"/>
              <a:cs typeface="Lucida Grande" charset="0"/>
              <a:sym typeface="Trebuchet MS" charset="0"/>
            </a:endParaRPr>
          </a:p>
          <a:p>
            <a:pPr>
              <a:lnSpc>
                <a:spcPct val="80000"/>
              </a:lnSpc>
            </a:pPr>
            <a:r>
              <a:rPr lang="en-US" sz="300" b="1">
                <a:solidFill>
                  <a:srgbClr val="000000"/>
                </a:solidFill>
                <a:latin typeface="Trebuchet MS" charset="0"/>
                <a:cs typeface="Trebuchet MS" charset="0"/>
                <a:sym typeface="Trebuchet MS" charset="0"/>
              </a:rPr>
              <a:t>Levels of estimation:  Release, Iteration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Discussion: less knowledge and detail available at the Release level, but enough granularity to do a burn-up chart; Iteration level estimation requires full detail, conversations with customer, etc.  Slide is just a placeholder for discussion.</a:t>
            </a:r>
            <a:endParaRPr lang="en-US" sz="300">
              <a:solidFill>
                <a:srgbClr val="000000"/>
              </a:solidFill>
              <a:latin typeface="Trebuchet MS" charset="0"/>
              <a:cs typeface="Lucida Grande" charset="0"/>
              <a:sym typeface="Trebuchet MS" charset="0"/>
            </a:endParaRPr>
          </a:p>
          <a:p>
            <a:pPr>
              <a:lnSpc>
                <a:spcPct val="80000"/>
              </a:lnSpc>
            </a:pPr>
            <a:r>
              <a:rPr lang="en-US" sz="300" b="1">
                <a:solidFill>
                  <a:srgbClr val="000000"/>
                </a:solidFill>
                <a:latin typeface="Trebuchet MS" charset="0"/>
                <a:cs typeface="Trebuchet MS" charset="0"/>
                <a:sym typeface="Trebuchet MS" charset="0"/>
              </a:rPr>
              <a:t>Reliability of estimates/Metrics: Velocity, Burn-Up</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Velocity </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Man running fast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Burn-Up Chart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 with an example of a burn-up chart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NASA did a great job of producing software with few or no bugs. After all, lives depended on their work. Many lives.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As you can see from this chart, the industry average was five defects per thousand lines of code, whereas NASA</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was four defects per MILLION lines of code. That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three orders of magnitude difference.  Remarkable! That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something that any organization would envy, right?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But…</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84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b="1">
                <a:solidFill>
                  <a:srgbClr val="000000"/>
                </a:solidFill>
                <a:latin typeface="Trebuchet MS" charset="0"/>
                <a:cs typeface="Trebuchet MS" charset="0"/>
                <a:sym typeface="Trebuchet MS" charset="0"/>
              </a:rPr>
              <a:t>Estimating the Effort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General discussion of why we estimate, NUTs vs. person-hours, accuracy/precision.</a:t>
            </a:r>
            <a:endParaRPr lang="en-US" sz="300">
              <a:solidFill>
                <a:srgbClr val="000000"/>
              </a:solidFill>
              <a:latin typeface="Trebuchet MS" charset="0"/>
              <a:cs typeface="Lucida Grande" charset="0"/>
              <a:sym typeface="Trebuchet MS" charset="0"/>
            </a:endParaRPr>
          </a:p>
          <a:p>
            <a:pPr>
              <a:lnSpc>
                <a:spcPct val="80000"/>
              </a:lnSpc>
            </a:pPr>
            <a:r>
              <a:rPr lang="en-US" sz="300" b="1">
                <a:solidFill>
                  <a:srgbClr val="000000"/>
                </a:solidFill>
                <a:latin typeface="Trebuchet MS" charset="0"/>
                <a:cs typeface="Trebuchet MS" charset="0"/>
                <a:sym typeface="Trebuchet MS" charset="0"/>
              </a:rPr>
              <a:t>Importance of Group estimation, Accuracy vs. Precision</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Accuracy and Precision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In the fields of </a:t>
            </a:r>
            <a:r>
              <a:rPr lang="en-US" sz="300" u="sng">
                <a:solidFill>
                  <a:srgbClr val="6B9F25"/>
                </a:solidFill>
                <a:latin typeface="Trebuchet MS" charset="0"/>
                <a:cs typeface="Trebuchet MS" charset="0"/>
                <a:sym typeface="Trebuchet MS" charset="0"/>
                <a:hlinkClick r:id="rId3"/>
              </a:rPr>
              <a:t>science</a:t>
            </a:r>
            <a:r>
              <a:rPr lang="en-US" sz="300">
                <a:solidFill>
                  <a:srgbClr val="000000"/>
                </a:solidFill>
                <a:latin typeface="Trebuchet MS" charset="0"/>
                <a:cs typeface="Trebuchet MS" charset="0"/>
                <a:sym typeface="Trebuchet MS" charset="0"/>
              </a:rPr>
              <a:t>, </a:t>
            </a:r>
            <a:r>
              <a:rPr lang="en-US" sz="300" u="sng">
                <a:solidFill>
                  <a:srgbClr val="6B9F25"/>
                </a:solidFill>
                <a:latin typeface="Trebuchet MS" charset="0"/>
                <a:cs typeface="Trebuchet MS" charset="0"/>
                <a:sym typeface="Trebuchet MS" charset="0"/>
              </a:rPr>
              <a:t>enginee</a:t>
            </a:r>
            <a:r>
              <a:rPr lang="en-US" sz="300" u="sng">
                <a:solidFill>
                  <a:srgbClr val="6B9F25"/>
                </a:solidFill>
                <a:latin typeface="Trebuchet MS" charset="0"/>
                <a:cs typeface="Trebuchet MS" charset="0"/>
                <a:sym typeface="Trebuchet MS" charset="0"/>
                <a:hlinkClick r:id="rId4"/>
              </a:rPr>
              <a:t>ring</a:t>
            </a:r>
            <a:r>
              <a:rPr lang="en-US" sz="300">
                <a:solidFill>
                  <a:srgbClr val="000000"/>
                </a:solidFill>
                <a:latin typeface="Trebuchet MS" charset="0"/>
                <a:cs typeface="Trebuchet MS" charset="0"/>
                <a:sym typeface="Trebuchet MS" charset="0"/>
                <a:hlinkClick r:id="rId4"/>
              </a:rPr>
              <a:t>, </a:t>
            </a:r>
            <a:r>
              <a:rPr lang="en-US" sz="300" u="sng">
                <a:solidFill>
                  <a:srgbClr val="6B9F25"/>
                </a:solidFill>
                <a:latin typeface="Trebuchet MS" charset="0"/>
                <a:cs typeface="Trebuchet MS" charset="0"/>
                <a:sym typeface="Trebuchet MS" charset="0"/>
                <a:hlinkClick r:id="rId4"/>
              </a:rPr>
              <a:t>indus</a:t>
            </a:r>
            <a:r>
              <a:rPr lang="en-US" sz="300" u="sng">
                <a:solidFill>
                  <a:srgbClr val="6B9F25"/>
                </a:solidFill>
                <a:latin typeface="Trebuchet MS" charset="0"/>
                <a:cs typeface="Trebuchet MS" charset="0"/>
                <a:sym typeface="Trebuchet MS" charset="0"/>
              </a:rPr>
              <a:t>try</a:t>
            </a:r>
            <a:r>
              <a:rPr lang="en-US" sz="300">
                <a:solidFill>
                  <a:srgbClr val="000000"/>
                </a:solidFill>
                <a:latin typeface="Trebuchet MS" charset="0"/>
                <a:cs typeface="Trebuchet MS" charset="0"/>
                <a:sym typeface="Trebuchet MS" charset="0"/>
              </a:rPr>
              <a:t> and </a:t>
            </a:r>
            <a:r>
              <a:rPr lang="en-US" sz="300" u="sng">
                <a:solidFill>
                  <a:srgbClr val="6B9F25"/>
                </a:solidFill>
                <a:latin typeface="Trebuchet MS" charset="0"/>
                <a:cs typeface="Trebuchet MS" charset="0"/>
                <a:sym typeface="Trebuchet MS" charset="0"/>
              </a:rPr>
              <a:t>stati</a:t>
            </a:r>
            <a:r>
              <a:rPr lang="en-US" sz="300" u="sng">
                <a:solidFill>
                  <a:srgbClr val="6B9F25"/>
                </a:solidFill>
                <a:latin typeface="Trebuchet MS" charset="0"/>
                <a:cs typeface="Trebuchet MS" charset="0"/>
                <a:sym typeface="Trebuchet MS" charset="0"/>
                <a:hlinkClick r:id="rId5"/>
              </a:rPr>
              <a:t>stics</a:t>
            </a:r>
            <a:r>
              <a:rPr lang="en-US" sz="300">
                <a:solidFill>
                  <a:srgbClr val="000000"/>
                </a:solidFill>
                <a:latin typeface="Trebuchet MS" charset="0"/>
                <a:cs typeface="Trebuchet MS" charset="0"/>
                <a:sym typeface="Trebuchet MS" charset="0"/>
                <a:hlinkClick r:id="rId5"/>
              </a:rPr>
              <a:t>, </a:t>
            </a:r>
            <a:r>
              <a:rPr lang="en-US" sz="300" b="1">
                <a:solidFill>
                  <a:srgbClr val="000000"/>
                </a:solidFill>
                <a:latin typeface="Trebuchet MS" charset="0"/>
                <a:cs typeface="Trebuchet MS" charset="0"/>
                <a:sym typeface="Trebuchet MS" charset="0"/>
                <a:hlinkClick r:id="rId5"/>
              </a:rPr>
              <a:t>a</a:t>
            </a:r>
            <a:r>
              <a:rPr lang="en-US" sz="300" b="1">
                <a:solidFill>
                  <a:srgbClr val="000000"/>
                </a:solidFill>
                <a:latin typeface="Trebuchet MS" charset="0"/>
                <a:cs typeface="Trebuchet MS" charset="0"/>
                <a:sym typeface="Trebuchet MS" charset="0"/>
              </a:rPr>
              <a:t>ccuracy</a:t>
            </a:r>
            <a:r>
              <a:rPr lang="en-US" sz="300">
                <a:solidFill>
                  <a:srgbClr val="000000"/>
                </a:solidFill>
                <a:latin typeface="Trebuchet MS" charset="0"/>
                <a:cs typeface="Trebuchet MS" charset="0"/>
                <a:sym typeface="Trebuchet MS" charset="0"/>
              </a:rPr>
              <a:t> is th</a:t>
            </a:r>
            <a:r>
              <a:rPr lang="en-US" sz="300">
                <a:solidFill>
                  <a:srgbClr val="000000"/>
                </a:solidFill>
                <a:latin typeface="Trebuchet MS" charset="0"/>
                <a:cs typeface="Trebuchet MS" charset="0"/>
                <a:sym typeface="Trebuchet MS" charset="0"/>
                <a:hlinkClick r:id="rId6"/>
              </a:rPr>
              <a:t>e degree o</a:t>
            </a:r>
            <a:r>
              <a:rPr lang="en-US" sz="300">
                <a:solidFill>
                  <a:srgbClr val="000000"/>
                </a:solidFill>
                <a:latin typeface="Trebuchet MS" charset="0"/>
                <a:cs typeface="Trebuchet MS" charset="0"/>
                <a:sym typeface="Trebuchet MS" charset="0"/>
              </a:rPr>
              <a:t>f closeness of a </a:t>
            </a:r>
            <a:r>
              <a:rPr lang="en-US" sz="300" u="sng">
                <a:solidFill>
                  <a:srgbClr val="6B9F25"/>
                </a:solidFill>
                <a:latin typeface="Trebuchet MS" charset="0"/>
                <a:cs typeface="Trebuchet MS" charset="0"/>
                <a:sym typeface="Trebuchet MS" charset="0"/>
              </a:rPr>
              <a:t>measured</a:t>
            </a:r>
            <a:r>
              <a:rPr lang="en-US" sz="300">
                <a:solidFill>
                  <a:srgbClr val="000000"/>
                </a:solidFill>
                <a:latin typeface="Trebuchet MS" charset="0"/>
                <a:cs typeface="Trebuchet MS" charset="0"/>
                <a:sym typeface="Trebuchet MS" charset="0"/>
              </a:rPr>
              <a:t> or calculated </a:t>
            </a:r>
            <a:r>
              <a:rPr lang="en-US" sz="300" u="sng">
                <a:solidFill>
                  <a:srgbClr val="6B9F25"/>
                </a:solidFill>
                <a:latin typeface="Trebuchet MS" charset="0"/>
                <a:cs typeface="Trebuchet MS" charset="0"/>
                <a:sym typeface="Trebuchet MS" charset="0"/>
              </a:rPr>
              <a:t>quantity</a:t>
            </a:r>
            <a:r>
              <a:rPr lang="en-US" sz="300">
                <a:solidFill>
                  <a:srgbClr val="000000"/>
                </a:solidFill>
                <a:latin typeface="Trebuchet MS" charset="0"/>
                <a:cs typeface="Trebuchet MS" charset="0"/>
                <a:sym typeface="Trebuchet MS" charset="0"/>
              </a:rPr>
              <a:t> to i</a:t>
            </a:r>
            <a:r>
              <a:rPr lang="en-US" sz="300">
                <a:solidFill>
                  <a:srgbClr val="000000"/>
                </a:solidFill>
                <a:latin typeface="Trebuchet MS" charset="0"/>
                <a:cs typeface="Trebuchet MS" charset="0"/>
                <a:sym typeface="Trebuchet MS" charset="0"/>
                <a:hlinkClick r:id="rId7"/>
              </a:rPr>
              <a:t>ts actua</a:t>
            </a:r>
            <a:r>
              <a:rPr lang="en-US" sz="300">
                <a:solidFill>
                  <a:srgbClr val="000000"/>
                </a:solidFill>
                <a:latin typeface="Trebuchet MS" charset="0"/>
                <a:cs typeface="Trebuchet MS" charset="0"/>
                <a:sym typeface="Trebuchet MS" charset="0"/>
              </a:rPr>
              <a:t>l (true) </a:t>
            </a:r>
            <a:r>
              <a:rPr lang="en-US" sz="300" u="sng">
                <a:solidFill>
                  <a:srgbClr val="6B9F25"/>
                </a:solidFill>
                <a:latin typeface="Trebuchet MS" charset="0"/>
                <a:cs typeface="Trebuchet MS" charset="0"/>
                <a:sym typeface="Trebuchet MS" charset="0"/>
              </a:rPr>
              <a:t>value</a:t>
            </a:r>
            <a:r>
              <a:rPr lang="en-US" sz="300">
                <a:solidFill>
                  <a:srgbClr val="000000"/>
                </a:solidFill>
                <a:latin typeface="Trebuchet MS" charset="0"/>
                <a:cs typeface="Trebuchet MS" charset="0"/>
                <a:sym typeface="Trebuchet MS" charset="0"/>
              </a:rPr>
              <a:t>. Accurac</a:t>
            </a:r>
            <a:r>
              <a:rPr lang="en-US" sz="300">
                <a:solidFill>
                  <a:srgbClr val="000000"/>
                </a:solidFill>
                <a:latin typeface="Trebuchet MS" charset="0"/>
                <a:cs typeface="Trebuchet MS" charset="0"/>
                <a:sym typeface="Trebuchet MS" charset="0"/>
                <a:hlinkClick r:id="rId8"/>
              </a:rPr>
              <a:t>y is clo</a:t>
            </a:r>
            <a:r>
              <a:rPr lang="en-US" sz="300">
                <a:solidFill>
                  <a:srgbClr val="000000"/>
                </a:solidFill>
                <a:latin typeface="Trebuchet MS" charset="0"/>
                <a:cs typeface="Trebuchet MS" charset="0"/>
                <a:sym typeface="Trebuchet MS" charset="0"/>
              </a:rPr>
              <a:t>sely related to </a:t>
            </a:r>
            <a:r>
              <a:rPr lang="en-US" sz="300" b="1">
                <a:solidFill>
                  <a:srgbClr val="000000"/>
                </a:solidFill>
                <a:latin typeface="Trebuchet MS" charset="0"/>
                <a:cs typeface="Trebuchet MS" charset="0"/>
                <a:sym typeface="Trebuchet MS" charset="0"/>
              </a:rPr>
              <a:t>precision</a:t>
            </a:r>
            <a:r>
              <a:rPr lang="en-US" sz="300">
                <a:solidFill>
                  <a:srgbClr val="000000"/>
                </a:solidFill>
                <a:latin typeface="Trebuchet MS" charset="0"/>
                <a:cs typeface="Trebuchet MS" charset="0"/>
                <a:sym typeface="Trebuchet MS" charset="0"/>
              </a:rPr>
              <a:t>, als</a:t>
            </a:r>
            <a:r>
              <a:rPr lang="en-US" sz="300">
                <a:solidFill>
                  <a:srgbClr val="000000"/>
                </a:solidFill>
                <a:latin typeface="Trebuchet MS" charset="0"/>
                <a:cs typeface="Trebuchet MS" charset="0"/>
                <a:sym typeface="Trebuchet MS" charset="0"/>
                <a:hlinkClick r:id="rId9"/>
              </a:rPr>
              <a:t>o cal</a:t>
            </a:r>
            <a:r>
              <a:rPr lang="en-US" sz="300">
                <a:solidFill>
                  <a:srgbClr val="000000"/>
                </a:solidFill>
                <a:latin typeface="Trebuchet MS" charset="0"/>
                <a:cs typeface="Trebuchet MS" charset="0"/>
                <a:sym typeface="Trebuchet MS" charset="0"/>
              </a:rPr>
              <a:t>led </a:t>
            </a:r>
            <a:r>
              <a:rPr lang="en-US" sz="300" u="sng">
                <a:solidFill>
                  <a:srgbClr val="6B9F25"/>
                </a:solidFill>
                <a:latin typeface="Trebuchet MS" charset="0"/>
                <a:cs typeface="Trebuchet MS" charset="0"/>
                <a:sym typeface="Trebuchet MS" charset="0"/>
              </a:rPr>
              <a:t>reproducibility</a:t>
            </a:r>
            <a:r>
              <a:rPr lang="en-US" sz="300">
                <a:solidFill>
                  <a:srgbClr val="000000"/>
                </a:solidFill>
                <a:latin typeface="Trebuchet MS" charset="0"/>
                <a:cs typeface="Trebuchet MS" charset="0"/>
                <a:sym typeface="Trebuchet MS" charset="0"/>
              </a:rPr>
              <a:t> or </a:t>
            </a:r>
            <a:r>
              <a:rPr lang="en-US" sz="300" u="sng">
                <a:solidFill>
                  <a:srgbClr val="6B9F25"/>
                </a:solidFill>
                <a:latin typeface="Trebuchet MS" charset="0"/>
                <a:cs typeface="Trebuchet MS" charset="0"/>
                <a:sym typeface="Trebuchet MS" charset="0"/>
              </a:rPr>
              <a:t>repeatability</a:t>
            </a:r>
            <a:r>
              <a:rPr lang="en-US" sz="300">
                <a:solidFill>
                  <a:srgbClr val="000000"/>
                </a:solidFill>
                <a:latin typeface="Trebuchet MS" charset="0"/>
                <a:cs typeface="Trebuchet MS" charset="0"/>
                <a:sym typeface="Trebuchet MS" charset="0"/>
              </a:rPr>
              <a:t>, the degree to which fur</a:t>
            </a:r>
            <a:r>
              <a:rPr lang="en-US" sz="300">
                <a:solidFill>
                  <a:srgbClr val="000000"/>
                </a:solidFill>
                <a:latin typeface="Trebuchet MS" charset="0"/>
                <a:cs typeface="Trebuchet MS" charset="0"/>
                <a:sym typeface="Trebuchet MS" charset="0"/>
                <a:hlinkClick r:id="rId10"/>
              </a:rPr>
              <a:t>ther </a:t>
            </a:r>
            <a:r>
              <a:rPr lang="en-US" sz="300" u="sng">
                <a:solidFill>
                  <a:srgbClr val="6B9F25"/>
                </a:solidFill>
                <a:latin typeface="Trebuchet MS" charset="0"/>
                <a:cs typeface="Trebuchet MS" charset="0"/>
                <a:sym typeface="Trebuchet MS" charset="0"/>
                <a:hlinkClick r:id="rId10"/>
              </a:rPr>
              <a:t>measuremen</a:t>
            </a:r>
            <a:r>
              <a:rPr lang="en-US" sz="300" u="sng">
                <a:solidFill>
                  <a:srgbClr val="6B9F25"/>
                </a:solidFill>
                <a:latin typeface="Trebuchet MS" charset="0"/>
                <a:cs typeface="Trebuchet MS" charset="0"/>
                <a:sym typeface="Trebuchet MS" charset="0"/>
              </a:rPr>
              <a:t>ts</a:t>
            </a:r>
            <a:r>
              <a:rPr lang="en-US" sz="300">
                <a:solidFill>
                  <a:srgbClr val="000000"/>
                </a:solidFill>
                <a:latin typeface="Trebuchet MS" charset="0"/>
                <a:cs typeface="Trebuchet MS" charset="0"/>
                <a:sym typeface="Trebuchet MS" charset="0"/>
              </a:rPr>
              <a:t> or calculations </a:t>
            </a:r>
            <a:r>
              <a:rPr lang="en-US" sz="300">
                <a:solidFill>
                  <a:srgbClr val="000000"/>
                </a:solidFill>
                <a:latin typeface="Trebuchet MS" charset="0"/>
                <a:cs typeface="Trebuchet MS" charset="0"/>
                <a:sym typeface="Trebuchet MS" charset="0"/>
                <a:hlinkClick r:id="rId11"/>
              </a:rPr>
              <a:t>show the same</a:t>
            </a:r>
            <a:r>
              <a:rPr lang="en-US" sz="300">
                <a:solidFill>
                  <a:srgbClr val="000000"/>
                </a:solidFill>
                <a:latin typeface="Trebuchet MS" charset="0"/>
                <a:cs typeface="Trebuchet MS" charset="0"/>
                <a:sym typeface="Trebuchet MS" charset="0"/>
              </a:rPr>
              <a:t> or similar </a:t>
            </a:r>
            <a:r>
              <a:rPr lang="en-US" sz="300" u="sng">
                <a:solidFill>
                  <a:srgbClr val="6B9F25"/>
                </a:solidFill>
                <a:latin typeface="Trebuchet MS" charset="0"/>
                <a:cs typeface="Trebuchet MS" charset="0"/>
                <a:sym typeface="Trebuchet MS" charset="0"/>
              </a:rPr>
              <a:t>results</a:t>
            </a:r>
            <a:r>
              <a:rPr lang="en-US" sz="300">
                <a:solidFill>
                  <a:srgbClr val="000000"/>
                </a:solidFill>
                <a:latin typeface="Trebuchet MS" charset="0"/>
                <a:cs typeface="Trebuchet MS" charset="0"/>
                <a:sym typeface="Trebuchet MS" charset="0"/>
              </a:rPr>
              <a:t>.</a:t>
            </a:r>
            <a:r>
              <a:rPr lang="en-US" sz="300" u="sng">
                <a:solidFill>
                  <a:srgbClr val="6B9F25"/>
                </a:solidFill>
                <a:latin typeface="Trebuchet MS" charset="0"/>
                <a:cs typeface="Trebuchet MS" charset="0"/>
                <a:sym typeface="Trebuchet MS" charset="0"/>
              </a:rPr>
              <a:t>http://en.wikipedia.org</a:t>
            </a:r>
            <a:r>
              <a:rPr lang="en-US" sz="300" u="sng">
                <a:solidFill>
                  <a:srgbClr val="6B9F25"/>
                </a:solidFill>
                <a:latin typeface="Trebuchet MS" charset="0"/>
                <a:cs typeface="Trebuchet MS" charset="0"/>
                <a:sym typeface="Trebuchet MS" charset="0"/>
                <a:hlinkClick r:id="rId12"/>
              </a:rPr>
              <a:t>/wiki/Accura</a:t>
            </a:r>
            <a:r>
              <a:rPr lang="en-US" sz="300" u="sng">
                <a:solidFill>
                  <a:srgbClr val="6B9F25"/>
                </a:solidFill>
                <a:latin typeface="Trebuchet MS" charset="0"/>
                <a:cs typeface="Trebuchet MS" charset="0"/>
                <a:sym typeface="Trebuchet MS" charset="0"/>
              </a:rPr>
              <a:t>cy_and_precision - cite_note-Taylor-0</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The results of c</a:t>
            </a:r>
            <a:r>
              <a:rPr lang="en-US" sz="300">
                <a:solidFill>
                  <a:srgbClr val="000000"/>
                </a:solidFill>
                <a:latin typeface="Trebuchet MS" charset="0"/>
                <a:cs typeface="Trebuchet MS" charset="0"/>
                <a:sym typeface="Trebuchet MS" charset="0"/>
                <a:hlinkClick r:id="rId13"/>
              </a:rPr>
              <a:t>alculat</a:t>
            </a:r>
            <a:r>
              <a:rPr lang="en-US" sz="300">
                <a:solidFill>
                  <a:srgbClr val="000000"/>
                </a:solidFill>
                <a:latin typeface="Trebuchet MS" charset="0"/>
                <a:cs typeface="Trebuchet MS" charset="0"/>
                <a:sym typeface="Trebuchet MS" charset="0"/>
              </a:rPr>
              <a:t>ions or </a:t>
            </a:r>
            <a:r>
              <a:rPr lang="en-US" sz="300">
                <a:solidFill>
                  <a:srgbClr val="000000"/>
                </a:solidFill>
                <a:latin typeface="Trebuchet MS" charset="0"/>
                <a:cs typeface="Trebuchet MS" charset="0"/>
                <a:sym typeface="Trebuchet MS" charset="0"/>
                <a:hlinkClick r:id="rId14"/>
              </a:rPr>
              <a:t>a </a:t>
            </a:r>
            <a:r>
              <a:rPr lang="en-US" sz="300" u="sng">
                <a:solidFill>
                  <a:srgbClr val="6B9F25"/>
                </a:solidFill>
                <a:latin typeface="Trebuchet MS" charset="0"/>
                <a:cs typeface="Trebuchet MS" charset="0"/>
                <a:sym typeface="Trebuchet MS" charset="0"/>
                <a:hlinkClick r:id="rId14"/>
              </a:rPr>
              <a:t>measurement</a:t>
            </a:r>
            <a:r>
              <a:rPr lang="en-US" sz="300">
                <a:solidFill>
                  <a:srgbClr val="000000"/>
                </a:solidFill>
                <a:latin typeface="Trebuchet MS" charset="0"/>
                <a:cs typeface="Trebuchet MS" charset="0"/>
                <a:sym typeface="Trebuchet MS" charset="0"/>
                <a:hlinkClick r:id="rId14"/>
              </a:rPr>
              <a:t> can be accurate but not precise, prec</a:t>
            </a:r>
            <a:r>
              <a:rPr lang="en-US" sz="300">
                <a:solidFill>
                  <a:srgbClr val="000000"/>
                </a:solidFill>
                <a:latin typeface="Trebuchet MS" charset="0"/>
                <a:cs typeface="Trebuchet MS" charset="0"/>
                <a:sym typeface="Trebuchet MS" charset="0"/>
              </a:rPr>
              <a:t>ise but not accurate, neither, or both. A measureme</a:t>
            </a:r>
            <a:r>
              <a:rPr lang="en-US" sz="300">
                <a:solidFill>
                  <a:srgbClr val="000000"/>
                </a:solidFill>
                <a:latin typeface="Trebuchet MS" charset="0"/>
                <a:cs typeface="Trebuchet MS" charset="0"/>
                <a:sym typeface="Trebuchet MS" charset="0"/>
                <a:hlinkClick r:id="rId14"/>
              </a:rPr>
              <a:t>nt system or computat</a:t>
            </a:r>
            <a:r>
              <a:rPr lang="en-US" sz="300">
                <a:solidFill>
                  <a:srgbClr val="000000"/>
                </a:solidFill>
                <a:latin typeface="Trebuchet MS" charset="0"/>
                <a:cs typeface="Trebuchet MS" charset="0"/>
                <a:sym typeface="Trebuchet MS" charset="0"/>
              </a:rPr>
              <a:t>ional method is called </a:t>
            </a:r>
            <a:r>
              <a:rPr lang="en-US" sz="300" i="1">
                <a:solidFill>
                  <a:srgbClr val="000000"/>
                </a:solidFill>
                <a:latin typeface="Trebuchet MS" charset="0"/>
                <a:cs typeface="Trebuchet MS" charset="0"/>
                <a:sym typeface="Trebuchet MS" charset="0"/>
              </a:rPr>
              <a:t>valid</a:t>
            </a:r>
            <a:r>
              <a:rPr lang="en-US" sz="300">
                <a:solidFill>
                  <a:srgbClr val="000000"/>
                </a:solidFill>
                <a:latin typeface="Trebuchet MS" charset="0"/>
                <a:cs typeface="Trebuchet MS" charset="0"/>
                <a:sym typeface="Trebuchet MS" charset="0"/>
              </a:rPr>
              <a:t> if it is both </a:t>
            </a:r>
            <a:r>
              <a:rPr lang="en-US" sz="300" i="1">
                <a:solidFill>
                  <a:srgbClr val="000000"/>
                </a:solidFill>
                <a:latin typeface="Trebuchet MS" charset="0"/>
                <a:cs typeface="Trebuchet MS" charset="0"/>
                <a:sym typeface="Trebuchet MS" charset="0"/>
              </a:rPr>
              <a:t>accurate</a:t>
            </a:r>
            <a:r>
              <a:rPr lang="en-US" sz="300">
                <a:solidFill>
                  <a:srgbClr val="000000"/>
                </a:solidFill>
                <a:latin typeface="Trebuchet MS" charset="0"/>
                <a:cs typeface="Trebuchet MS" charset="0"/>
                <a:sym typeface="Trebuchet MS" charset="0"/>
              </a:rPr>
              <a:t> and</a:t>
            </a:r>
            <a:r>
              <a:rPr lang="en-US" sz="300">
                <a:solidFill>
                  <a:srgbClr val="000000"/>
                </a:solidFill>
                <a:latin typeface="Trebuchet MS" charset="0"/>
                <a:cs typeface="Trebuchet MS" charset="0"/>
                <a:sym typeface="Trebuchet MS" charset="0"/>
                <a:hlinkClick r:id="rId12"/>
              </a:rPr>
              <a:t> </a:t>
            </a:r>
            <a:r>
              <a:rPr lang="en-US" sz="300" i="1">
                <a:solidFill>
                  <a:srgbClr val="000000"/>
                </a:solidFill>
                <a:latin typeface="Trebuchet MS" charset="0"/>
                <a:cs typeface="Trebuchet MS" charset="0"/>
                <a:sym typeface="Trebuchet MS" charset="0"/>
                <a:hlinkClick r:id="rId12"/>
              </a:rPr>
              <a:t>precise</a:t>
            </a:r>
            <a:r>
              <a:rPr lang="en-US" sz="300">
                <a:solidFill>
                  <a:srgbClr val="000000"/>
                </a:solidFill>
                <a:latin typeface="Trebuchet MS" charset="0"/>
                <a:cs typeface="Trebuchet MS" charset="0"/>
                <a:sym typeface="Trebuchet MS" charset="0"/>
                <a:hlinkClick r:id="rId12"/>
              </a:rPr>
              <a:t>. T</a:t>
            </a:r>
            <a:r>
              <a:rPr lang="en-US" sz="300">
                <a:solidFill>
                  <a:srgbClr val="000000"/>
                </a:solidFill>
                <a:latin typeface="Trebuchet MS" charset="0"/>
                <a:cs typeface="Trebuchet MS" charset="0"/>
                <a:sym typeface="Trebuchet MS" charset="0"/>
              </a:rPr>
              <a:t>he related terms are </a:t>
            </a:r>
            <a:r>
              <a:rPr lang="en-US" sz="300" i="1">
                <a:solidFill>
                  <a:srgbClr val="000000"/>
                </a:solidFill>
                <a:latin typeface="Trebuchet MS" charset="0"/>
                <a:cs typeface="Trebuchet MS" charset="0"/>
                <a:sym typeface="Trebuchet MS" charset="0"/>
              </a:rPr>
              <a:t>bias</a:t>
            </a:r>
            <a:r>
              <a:rPr lang="en-US" sz="300">
                <a:solidFill>
                  <a:srgbClr val="000000"/>
                </a:solidFill>
                <a:latin typeface="Trebuchet MS" charset="0"/>
                <a:cs typeface="Trebuchet MS" charset="0"/>
                <a:sym typeface="Trebuchet MS" charset="0"/>
              </a:rPr>
              <a:t> (non-</a:t>
            </a:r>
            <a:r>
              <a:rPr lang="en-US" sz="300" u="sng">
                <a:solidFill>
                  <a:srgbClr val="6B9F25"/>
                </a:solidFill>
                <a:latin typeface="Trebuchet MS" charset="0"/>
                <a:cs typeface="Trebuchet MS" charset="0"/>
                <a:sym typeface="Trebuchet MS" charset="0"/>
              </a:rPr>
              <a:t>random</a:t>
            </a:r>
            <a:r>
              <a:rPr lang="en-US" sz="300">
                <a:solidFill>
                  <a:srgbClr val="000000"/>
                </a:solidFill>
                <a:latin typeface="Trebuchet MS" charset="0"/>
                <a:cs typeface="Trebuchet MS" charset="0"/>
                <a:sym typeface="Trebuchet MS" charset="0"/>
              </a:rPr>
              <a:t> or directed effects caused by a factor or factors unrelated by the </a:t>
            </a:r>
            <a:r>
              <a:rPr lang="en-US" sz="300" u="sng">
                <a:solidFill>
                  <a:srgbClr val="6B9F25"/>
                </a:solidFill>
                <a:latin typeface="Trebuchet MS" charset="0"/>
                <a:cs typeface="Trebuchet MS" charset="0"/>
                <a:sym typeface="Trebuchet MS" charset="0"/>
              </a:rPr>
              <a:t>independent variable</a:t>
            </a:r>
            <a:r>
              <a:rPr lang="en-US" sz="300">
                <a:solidFill>
                  <a:srgbClr val="000000"/>
                </a:solidFill>
                <a:latin typeface="Trebuchet MS" charset="0"/>
                <a:cs typeface="Trebuchet MS" charset="0"/>
                <a:sym typeface="Trebuchet MS" charset="0"/>
              </a:rPr>
              <a:t>) and </a:t>
            </a:r>
            <a:r>
              <a:rPr lang="en-US" sz="300" i="1">
                <a:solidFill>
                  <a:srgbClr val="000000"/>
                </a:solidFill>
                <a:latin typeface="Trebuchet MS" charset="0"/>
                <a:cs typeface="Trebuchet MS" charset="0"/>
                <a:sym typeface="Trebuchet MS" charset="0"/>
              </a:rPr>
              <a:t>error</a:t>
            </a:r>
            <a:r>
              <a:rPr lang="en-US" sz="300">
                <a:solidFill>
                  <a:srgbClr val="000000"/>
                </a:solidFill>
                <a:latin typeface="Trebuchet MS" charset="0"/>
                <a:cs typeface="Trebuchet MS" charset="0"/>
                <a:sym typeface="Trebuchet MS" charset="0"/>
              </a:rPr>
              <a:t> (random variability), respectively.</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The </a:t>
            </a:r>
            <a:r>
              <a:rPr lang="en-US" sz="300" u="sng">
                <a:solidFill>
                  <a:srgbClr val="6B9F25"/>
                </a:solidFill>
                <a:latin typeface="Trebuchet MS" charset="0"/>
                <a:cs typeface="Trebuchet MS" charset="0"/>
                <a:sym typeface="Trebuchet MS" charset="0"/>
              </a:rPr>
              <a:t>analogy</a:t>
            </a:r>
            <a:r>
              <a:rPr lang="en-US" sz="300">
                <a:solidFill>
                  <a:srgbClr val="000000"/>
                </a:solidFill>
                <a:latin typeface="Trebuchet MS" charset="0"/>
                <a:cs typeface="Trebuchet MS" charset="0"/>
                <a:sym typeface="Trebuchet MS" charset="0"/>
              </a:rPr>
              <a:t> used here to explain the differen</a:t>
            </a:r>
            <a:r>
              <a:rPr lang="en-US" sz="300">
                <a:solidFill>
                  <a:srgbClr val="000000"/>
                </a:solidFill>
                <a:latin typeface="Trebuchet MS" charset="0"/>
                <a:cs typeface="Trebuchet MS" charset="0"/>
                <a:sym typeface="Trebuchet MS" charset="0"/>
                <a:hlinkClick r:id="rId15"/>
              </a:rPr>
              <a:t>ce bet</a:t>
            </a:r>
            <a:r>
              <a:rPr lang="en-US" sz="300">
                <a:solidFill>
                  <a:srgbClr val="000000"/>
                </a:solidFill>
                <a:latin typeface="Trebuchet MS" charset="0"/>
                <a:cs typeface="Trebuchet MS" charset="0"/>
                <a:sym typeface="Trebuchet MS" charset="0"/>
              </a:rPr>
              <a:t>ween accuracy and precision is the target comparison. In this analogy, rep</a:t>
            </a:r>
            <a:r>
              <a:rPr lang="en-US" sz="300">
                <a:solidFill>
                  <a:srgbClr val="000000"/>
                </a:solidFill>
                <a:latin typeface="Trebuchet MS" charset="0"/>
                <a:cs typeface="Trebuchet MS" charset="0"/>
                <a:sym typeface="Trebuchet MS" charset="0"/>
                <a:hlinkClick r:id="rId16"/>
              </a:rPr>
              <a:t>eated measurements a</a:t>
            </a:r>
            <a:r>
              <a:rPr lang="en-US" sz="300">
                <a:solidFill>
                  <a:srgbClr val="000000"/>
                </a:solidFill>
                <a:latin typeface="Trebuchet MS" charset="0"/>
                <a:cs typeface="Trebuchet MS" charset="0"/>
                <a:sym typeface="Trebuchet MS" charset="0"/>
              </a:rPr>
              <a:t>re compared to </a:t>
            </a:r>
            <a:r>
              <a:rPr lang="en-US" sz="300" u="sng">
                <a:solidFill>
                  <a:srgbClr val="6B9F25"/>
                </a:solidFill>
                <a:latin typeface="Trebuchet MS" charset="0"/>
                <a:cs typeface="Trebuchet MS" charset="0"/>
                <a:sym typeface="Trebuchet MS" charset="0"/>
              </a:rPr>
              <a:t>arrows</a:t>
            </a:r>
            <a:r>
              <a:rPr lang="en-US" sz="300">
                <a:solidFill>
                  <a:srgbClr val="000000"/>
                </a:solidFill>
                <a:latin typeface="Trebuchet MS" charset="0"/>
                <a:cs typeface="Trebuchet MS" charset="0"/>
                <a:sym typeface="Trebuchet MS" charset="0"/>
              </a:rPr>
              <a:t> that are shot at a target. Accuracy describes the </a:t>
            </a:r>
            <a:r>
              <a:rPr lang="en-US" sz="300">
                <a:solidFill>
                  <a:srgbClr val="000000"/>
                </a:solidFill>
                <a:latin typeface="Trebuchet MS" charset="0"/>
                <a:cs typeface="Trebuchet MS" charset="0"/>
                <a:sym typeface="Trebuchet MS" charset="0"/>
                <a:hlinkClick r:id="rId17"/>
              </a:rPr>
              <a:t>closene</a:t>
            </a:r>
            <a:r>
              <a:rPr lang="en-US" sz="300">
                <a:solidFill>
                  <a:srgbClr val="000000"/>
                </a:solidFill>
                <a:latin typeface="Trebuchet MS" charset="0"/>
                <a:cs typeface="Trebuchet MS" charset="0"/>
                <a:sym typeface="Trebuchet MS" charset="0"/>
              </a:rPr>
              <a:t>ss of arrows to the </a:t>
            </a:r>
            <a:r>
              <a:rPr lang="en-US" sz="300" u="sng">
                <a:solidFill>
                  <a:srgbClr val="6B9F25"/>
                </a:solidFill>
                <a:latin typeface="Trebuchet MS" charset="0"/>
                <a:cs typeface="Trebuchet MS" charset="0"/>
                <a:sym typeface="Trebuchet MS" charset="0"/>
              </a:rPr>
              <a:t>bullseye</a:t>
            </a:r>
            <a:r>
              <a:rPr lang="en-US" sz="300">
                <a:solidFill>
                  <a:srgbClr val="000000"/>
                </a:solidFill>
                <a:latin typeface="Trebuchet MS" charset="0"/>
                <a:cs typeface="Trebuchet MS" charset="0"/>
                <a:sym typeface="Trebuchet MS" charset="0"/>
              </a:rPr>
              <a:t> at the target center. Arrows that strike closer to the bullseye are considered more accurate. The closer a system's measurement</a:t>
            </a:r>
            <a:r>
              <a:rPr lang="en-US" sz="300">
                <a:solidFill>
                  <a:srgbClr val="000000"/>
                </a:solidFill>
                <a:latin typeface="Trebuchet MS" charset="0"/>
                <a:cs typeface="Trebuchet MS" charset="0"/>
                <a:sym typeface="Trebuchet MS" charset="0"/>
                <a:hlinkClick r:id="rId18"/>
              </a:rPr>
              <a:t>s to t</a:t>
            </a:r>
            <a:r>
              <a:rPr lang="en-US" sz="300">
                <a:solidFill>
                  <a:srgbClr val="000000"/>
                </a:solidFill>
                <a:latin typeface="Trebuchet MS" charset="0"/>
                <a:cs typeface="Trebuchet MS" charset="0"/>
                <a:sym typeface="Trebuchet MS" charset="0"/>
              </a:rPr>
              <a:t>he accepted value, the more accurate the system is considered to be.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To continue the</a:t>
            </a:r>
            <a:r>
              <a:rPr lang="en-US" sz="300">
                <a:solidFill>
                  <a:srgbClr val="000000"/>
                </a:solidFill>
                <a:latin typeface="Trebuchet MS" charset="0"/>
                <a:cs typeface="Trebuchet MS" charset="0"/>
                <a:sym typeface="Trebuchet MS" charset="0"/>
                <a:hlinkClick r:id="rId19"/>
              </a:rPr>
              <a:t> analogy</a:t>
            </a:r>
            <a:r>
              <a:rPr lang="en-US" sz="300">
                <a:solidFill>
                  <a:srgbClr val="000000"/>
                </a:solidFill>
                <a:latin typeface="Trebuchet MS" charset="0"/>
                <a:cs typeface="Trebuchet MS" charset="0"/>
                <a:sym typeface="Trebuchet MS" charset="0"/>
              </a:rPr>
              <a:t>, if a large number of arrows are shot, precision would be the size of the arrow cluster. (When only one arrow is shot, precision is the size of the cluster one </a:t>
            </a:r>
            <a:r>
              <a:rPr lang="en-US" sz="300" i="1">
                <a:solidFill>
                  <a:srgbClr val="000000"/>
                </a:solidFill>
                <a:latin typeface="Trebuchet MS" charset="0"/>
                <a:cs typeface="Trebuchet MS" charset="0"/>
                <a:sym typeface="Trebuchet MS" charset="0"/>
              </a:rPr>
              <a:t>would</a:t>
            </a:r>
            <a:r>
              <a:rPr lang="en-US" sz="300">
                <a:solidFill>
                  <a:srgbClr val="000000"/>
                </a:solidFill>
                <a:latin typeface="Trebuchet MS" charset="0"/>
                <a:cs typeface="Trebuchet MS" charset="0"/>
                <a:sym typeface="Trebuchet MS" charset="0"/>
              </a:rPr>
              <a:t> expect if this were repeated many times under the same conditions.) When all arrows are grouped tightly together, the cluster is considered precise since they all struck close to the same spot, if not necessarily near the bullseye. The measurements are precise, though not necessarily accurate.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However, it is </a:t>
            </a:r>
            <a:r>
              <a:rPr lang="en-US" sz="300" i="1">
                <a:solidFill>
                  <a:srgbClr val="000000"/>
                </a:solidFill>
                <a:latin typeface="Trebuchet MS" charset="0"/>
                <a:cs typeface="Trebuchet MS" charset="0"/>
                <a:sym typeface="Trebuchet MS" charset="0"/>
              </a:rPr>
              <a:t>not</a:t>
            </a:r>
            <a:r>
              <a:rPr lang="en-US" sz="300">
                <a:solidFill>
                  <a:srgbClr val="000000"/>
                </a:solidFill>
                <a:latin typeface="Trebuchet MS" charset="0"/>
                <a:cs typeface="Trebuchet MS" charset="0"/>
                <a:sym typeface="Trebuchet MS" charset="0"/>
              </a:rPr>
              <a:t> possible to reliably achieve accuracy in individual measurements without precision — if the arrows are not grouped close to one another, they cannot all be close to the bullseye. (Their </a:t>
            </a:r>
            <a:r>
              <a:rPr lang="en-US" sz="300" i="1">
                <a:solidFill>
                  <a:srgbClr val="000000"/>
                </a:solidFill>
                <a:latin typeface="Trebuchet MS" charset="0"/>
                <a:cs typeface="Trebuchet MS" charset="0"/>
                <a:sym typeface="Trebuchet MS" charset="0"/>
              </a:rPr>
              <a:t>average</a:t>
            </a:r>
            <a:r>
              <a:rPr lang="en-US" sz="300">
                <a:solidFill>
                  <a:srgbClr val="000000"/>
                </a:solidFill>
                <a:latin typeface="Trebuchet MS" charset="0"/>
                <a:cs typeface="Trebuchet MS" charset="0"/>
                <a:sym typeface="Trebuchet MS" charset="0"/>
              </a:rPr>
              <a:t> position might be an accurate estimation of the bullseye, but the individual arrows are inaccurate.) See also </a:t>
            </a:r>
            <a:r>
              <a:rPr lang="en-US" sz="300" u="sng">
                <a:solidFill>
                  <a:srgbClr val="6B9F25"/>
                </a:solidFill>
                <a:latin typeface="Trebuchet MS" charset="0"/>
                <a:cs typeface="Trebuchet MS" charset="0"/>
                <a:sym typeface="Trebuchet MS" charset="0"/>
              </a:rPr>
              <a:t>Circular error probable</a:t>
            </a:r>
            <a:r>
              <a:rPr lang="en-US" sz="300">
                <a:solidFill>
                  <a:srgbClr val="000000"/>
                </a:solidFill>
                <a:latin typeface="Trebuchet MS" charset="0"/>
                <a:cs typeface="Trebuchet MS" charset="0"/>
                <a:sym typeface="Trebuchet MS" charset="0"/>
              </a:rPr>
              <a:t> for application of precision to the science of </a:t>
            </a:r>
            <a:r>
              <a:rPr lang="en-US" sz="300" u="sng">
                <a:solidFill>
                  <a:srgbClr val="6B9F25"/>
                </a:solidFill>
                <a:latin typeface="Trebuchet MS" charset="0"/>
                <a:cs typeface="Trebuchet MS" charset="0"/>
                <a:sym typeface="Trebuchet MS" charset="0"/>
              </a:rPr>
              <a:t>ballistics</a:t>
            </a:r>
            <a:r>
              <a:rPr lang="en-US" sz="300">
                <a:solidFill>
                  <a:srgbClr val="000000"/>
                </a:solidFill>
                <a:latin typeface="Trebuchet MS" charset="0"/>
                <a:cs typeface="Trebuchet MS" charset="0"/>
                <a:sym typeface="Trebuchet MS" charset="0"/>
              </a:rPr>
              <a:t>.</a:t>
            </a:r>
            <a:endParaRPr lang="en-US" sz="300">
              <a:solidFill>
                <a:srgbClr val="000000"/>
              </a:solidFill>
              <a:latin typeface="Trebuchet MS" charset="0"/>
              <a:cs typeface="Lucida Grande" charset="0"/>
              <a:sym typeface="Trebuchet MS" charset="0"/>
            </a:endParaRPr>
          </a:p>
          <a:p>
            <a:pPr>
              <a:lnSpc>
                <a:spcPct val="80000"/>
              </a:lnSpc>
            </a:pPr>
            <a:r>
              <a:rPr lang="en-US" sz="300" i="1">
                <a:solidFill>
                  <a:srgbClr val="000000"/>
                </a:solidFill>
                <a:latin typeface="Trebuchet MS" charset="0"/>
                <a:cs typeface="Trebuchet MS" charset="0"/>
                <a:sym typeface="Trebuchet MS" charset="0"/>
              </a:rPr>
              <a:t>http://en.wikipedia.org/wiki/Accuracy_and_precision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Based on the definitions of accuracy and precision, we have goals around both in Agile estimation. </a:t>
            </a:r>
            <a:r>
              <a:rPr lang="en-US" sz="300">
                <a:solidFill>
                  <a:srgbClr val="000000"/>
                </a:solidFill>
                <a:latin typeface="Trebuchet MS" charset="0"/>
                <a:cs typeface="Trebuchet MS" charset="0"/>
                <a:sym typeface="Trebuchet MS" charset="0"/>
                <a:hlinkClick r:id="rId20"/>
              </a:rPr>
              <a:t>However, the challenge </a:t>
            </a:r>
            <a:r>
              <a:rPr lang="en-US" sz="300">
                <a:solidFill>
                  <a:srgbClr val="000000"/>
                </a:solidFill>
                <a:latin typeface="Trebuchet MS" charset="0"/>
                <a:cs typeface="Trebuchet MS" charset="0"/>
                <a:sym typeface="Trebuchet MS" charset="0"/>
              </a:rPr>
              <a:t>we face is to understand the value of each.</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Accuracy is important when </a:t>
            </a:r>
            <a:r>
              <a:rPr lang="en-US" sz="300">
                <a:solidFill>
                  <a:srgbClr val="000000"/>
                </a:solidFill>
                <a:latin typeface="Trebuchet MS" charset="0"/>
                <a:cs typeface="Trebuchet MS" charset="0"/>
                <a:sym typeface="Trebuchet MS" charset="0"/>
                <a:hlinkClick r:id="rId21"/>
              </a:rPr>
              <a:t>we are est</a:t>
            </a:r>
            <a:r>
              <a:rPr lang="en-US" sz="300">
                <a:solidFill>
                  <a:srgbClr val="000000"/>
                </a:solidFill>
                <a:latin typeface="Trebuchet MS" charset="0"/>
                <a:cs typeface="Trebuchet MS" charset="0"/>
                <a:sym typeface="Trebuchet MS" charset="0"/>
              </a:rPr>
              <a:t>imating in a time-based system. Whether person-hours/days or ideal hours/days, accuracy is measurable. When it is measurable, there is accountability. Being accurate is hard, especially when the team includes people of different capability, speed, and consistency, and it is not known who will perform the work when the estimate is made.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Precision is important when we are estimating as a group, and over time. Precision generally refers to how consistent we are in our estimation, both across the members of the team, and across time. The ideal test would be to estimate a story today, and estimate it again a week or a month or a year from now, and to see whether we come up with the same estimate.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Accuracy – show adjustment over 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Archer, shooting a very techie bow with sights and all, shoots arrow at target; archer adjusts sights and shoots again; two more times.  See target example at </a:t>
            </a:r>
            <a:r>
              <a:rPr lang="en-US" sz="300" u="sng">
                <a:solidFill>
                  <a:srgbClr val="6B9F25"/>
                </a:solidFill>
                <a:latin typeface="Trebuchet MS" charset="0"/>
                <a:cs typeface="Trebuchet MS" charset="0"/>
                <a:sym typeface="Trebuchet MS" charset="0"/>
              </a:rPr>
              <a:t>http://en.wikipedia.org/wiki/Accuracy_and_precision</a:t>
            </a:r>
            <a:r>
              <a:rPr lang="en-US" sz="300">
                <a:solidFill>
                  <a:srgbClr val="000000"/>
                </a:solidFill>
                <a:latin typeface="Trebuchet MS" charset="0"/>
                <a:cs typeface="Trebuchet MS" charset="0"/>
                <a:sym typeface="Trebuchet MS" charset="0"/>
              </a:rPr>
              <a:t> for spread of arrows - make them get closer to the bull</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eye with each frame, but still not in it.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Precision – show consistency over 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Archer, shooting a very techie bow with sights and all, shoots arro</a:t>
            </a:r>
            <a:r>
              <a:rPr lang="en-US" sz="300">
                <a:solidFill>
                  <a:srgbClr val="000000"/>
                </a:solidFill>
                <a:latin typeface="Trebuchet MS" charset="0"/>
                <a:cs typeface="Trebuchet MS" charset="0"/>
                <a:sym typeface="Trebuchet MS" charset="0"/>
                <a:hlinkClick r:id="rId22"/>
              </a:rPr>
              <a:t>w at target; three more times, once next to the fir</a:t>
            </a:r>
            <a:r>
              <a:rPr lang="en-US" sz="300">
                <a:solidFill>
                  <a:srgbClr val="000000"/>
                </a:solidFill>
                <a:latin typeface="Trebuchet MS" charset="0"/>
                <a:cs typeface="Trebuchet MS" charset="0"/>
                <a:sym typeface="Trebuchet MS" charset="0"/>
              </a:rPr>
              <a:t>st, once into the first, and once into the second.  All of them are outside the bull</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eye (see same page on Wikipedia).</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Group Estimation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In Waterfall, it is common for individuals to perform estimation in isolation. They review each item and answer the question </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Assuming I am the one who will do this work, how long do I think it will take?</a:t>
            </a:r>
            <a:r>
              <a:rPr lang="ja-JP" altLang="en-US" sz="300">
                <a:solidFill>
                  <a:srgbClr val="000000"/>
                </a:solidFill>
                <a:latin typeface="Arial"/>
                <a:cs typeface="Trebuchet MS" charset="0"/>
                <a:sym typeface="Trebuchet MS" charset="0"/>
              </a:rPr>
              <a: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Estimation, Waterfall version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Single large illustration: like the cubicles in Origins of Agile, with each person (diversity) throwing a dart at a target, all darts in mid-air.</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Second large illustration: each person writing ESTIMATE: XX on a piece of paper on their desk.</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Of course, they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yet know what they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know. And they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know what they </a:t>
            </a:r>
            <a:r>
              <a:rPr lang="en-US" sz="300" i="1">
                <a:solidFill>
                  <a:srgbClr val="000000"/>
                </a:solidFill>
                <a:latin typeface="Trebuchet MS" charset="0"/>
                <a:cs typeface="Trebuchet MS" charset="0"/>
                <a:sym typeface="Trebuchet MS" charset="0"/>
              </a:rPr>
              <a:t>will</a:t>
            </a:r>
            <a:r>
              <a:rPr lang="en-US" sz="300">
                <a:solidFill>
                  <a:srgbClr val="000000"/>
                </a:solidFill>
                <a:latin typeface="Trebuchet MS" charset="0"/>
                <a:cs typeface="Trebuchet MS" charset="0"/>
                <a:sym typeface="Trebuchet MS" charset="0"/>
              </a:rPr>
              <a:t> know when it comes time to do the work. And they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know that it will actually be them doing the work. As a result, the combined estimates are generally highly inaccurate and imprecise, leading to flawed project plans.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In Agile, we approach estimation as a group effort. The contributions of all members of the team lead us to greater accuracy and precision, as the team comes to have a common understanding of the project and each other.</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Estimation, Agile version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team all lined up in front of the dart board, ready to throw</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team has thrown their darts, all of which are in flight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Team is crowding around the dart board, looking at where the darts are. Most of the darts are close together, while one is higher and to the right, another is lower and to the left.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One team member is pointing to the dart that is higher and to the right, big question mark overhead, pointing with other hand at another team member (the one who threw the dart).</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Planning Poker</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Agile only</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same group as in previous frame, but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sitting around a poker table – there</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a Story in the middle of the table – each is holding a set of cards, one wearing a green eyeshade thing, others with their sleeves rolled up – very much looking like a poker game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ve each thrown a card on the table – make this a zoom in, so we can see the cards – if you can incorporate the planning poker card designs, even better – most of the cards thrown are 3, with one 2 and one 8.</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animated discussion among the members of the team – friendly, not hostile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Repeat a above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see b above –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all 3</a:t>
            </a:r>
            <a:endParaRPr lang="en-US" sz="300">
              <a:solidFill>
                <a:srgbClr val="000000"/>
              </a:solidFill>
              <a:latin typeface="Trebuchet MS" charset="0"/>
              <a:cs typeface="Lucida Grande" charset="0"/>
              <a:sym typeface="Trebuchet MS" charset="0"/>
            </a:endParaRPr>
          </a:p>
          <a:p>
            <a:pPr>
              <a:lnSpc>
                <a:spcPct val="80000"/>
              </a:lnSpc>
            </a:pPr>
            <a:r>
              <a:rPr lang="en-US" sz="300" b="1">
                <a:solidFill>
                  <a:srgbClr val="000000"/>
                </a:solidFill>
                <a:latin typeface="Trebuchet MS" charset="0"/>
                <a:cs typeface="Trebuchet MS" charset="0"/>
                <a:sym typeface="Trebuchet MS" charset="0"/>
              </a:rPr>
              <a:t>Estimation approaches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 the difference between various forms of time and non-time estimation schemes.</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Calendar 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Waterfall or Agile, using calendar-based person-time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Concept: dependency-based, individual person-based, subjective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Programmer A, imagining herself sitting at computer, writing code; imagining herself having lunch in a restaurant; imagining herself filling out forms; filling out a calendar, highlighting one week on the calendar (not imagining, doing it)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Programmer B, imagining himself sitting at computer, writing code; imagining himself sitting in a meeting; imagining himself bowling; imagining himself playing a computer game; filling out a calendar, highlighting two weeks on the calendar</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Discussion: estimates are very subjective, very specific to the person making the estimate,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allow for unforeseen events.</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Ideal 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Agile, acknowledging that there are other things that take up team members</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 time, and allowing for that in estimation.</a:t>
            </a:r>
            <a:endParaRPr lang="en-US" sz="300">
              <a:solidFill>
                <a:srgbClr val="000000"/>
              </a:solidFill>
              <a:latin typeface="Trebuchet MS" charset="0"/>
              <a:cs typeface="Lucida Grande" charset="0"/>
              <a:sym typeface="Trebuchet MS" charset="0"/>
            </a:endParaRPr>
          </a:p>
          <a:p>
            <a:pPr>
              <a:lnSpc>
                <a:spcPct val="80000"/>
              </a:lnSpc>
            </a:pPr>
            <a:r>
              <a:rPr lang="en-US" sz="300" u="sng">
                <a:solidFill>
                  <a:srgbClr val="6B9F25"/>
                </a:solidFill>
                <a:latin typeface="Trebuchet MS" charset="0"/>
                <a:cs typeface="Trebuchet MS" charset="0"/>
                <a:sym typeface="Trebuchet MS" charset="0"/>
              </a:rPr>
              <a:t>http://www.c2.com/cgi/wiki?IdealProgrammingTime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same as 11 b, but the lunch and filling out forms are crossed out (not happening); highlighting three days on the calendar; Manager, imagining Programmer A in meeting, having lunch, filling out forms – marking one week on the calendar</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Discussion: still very sub</a:t>
            </a:r>
            <a:r>
              <a:rPr lang="en-US" sz="300">
                <a:solidFill>
                  <a:srgbClr val="000000"/>
                </a:solidFill>
                <a:latin typeface="Trebuchet MS" charset="0"/>
                <a:cs typeface="Trebuchet MS" charset="0"/>
                <a:sym typeface="Trebuchet MS" charset="0"/>
                <a:hlinkClick r:id="rId23"/>
              </a:rPr>
              <a:t>jective, and very specific to the individual ma</a:t>
            </a:r>
            <a:r>
              <a:rPr lang="en-US" sz="300">
                <a:solidFill>
                  <a:srgbClr val="000000"/>
                </a:solidFill>
                <a:latin typeface="Trebuchet MS" charset="0"/>
                <a:cs typeface="Trebuchet MS" charset="0"/>
                <a:sym typeface="Trebuchet MS" charset="0"/>
              </a:rPr>
              <a:t>king the estimate</a:t>
            </a:r>
            <a:endParaRPr lang="en-US" sz="300">
              <a:solidFill>
                <a:srgbClr val="000000"/>
              </a:solidFill>
              <a:latin typeface="Trebuchet MS" charset="0"/>
              <a:cs typeface="Lucida Grande" charset="0"/>
              <a:sym typeface="Trebuchet MS" charset="0"/>
            </a:endParaRPr>
          </a:p>
          <a:p>
            <a:pPr>
              <a:lnSpc>
                <a:spcPct val="80000"/>
              </a:lnSpc>
            </a:pPr>
            <a:r>
              <a:rPr lang="en-US" sz="300" b="1" i="1">
                <a:solidFill>
                  <a:srgbClr val="000000"/>
                </a:solidFill>
                <a:latin typeface="Trebuchet MS" charset="0"/>
                <a:cs typeface="Trebuchet MS" charset="0"/>
                <a:sym typeface="Trebuchet MS" charset="0"/>
              </a:rPr>
              <a:t>Relative Estimation: T-Shirt Sizes, Integers, Powers of Two, Fibonacci Sequence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Really only works in a group estimation process.  Team agrees on some approach, then uses it consistently. Contributes to </a:t>
            </a:r>
            <a:r>
              <a:rPr lang="en-US" sz="300" i="1">
                <a:solidFill>
                  <a:srgbClr val="000000"/>
                </a:solidFill>
                <a:latin typeface="Trebuchet MS" charset="0"/>
                <a:cs typeface="Trebuchet MS" charset="0"/>
                <a:sym typeface="Trebuchet MS" charset="0"/>
              </a:rPr>
              <a:t>precision</a:t>
            </a:r>
            <a:r>
              <a:rPr lang="en-US" sz="300">
                <a:solidFill>
                  <a:srgbClr val="000000"/>
                </a:solidFill>
                <a:latin typeface="Trebuchet MS" charset="0"/>
                <a:cs typeface="Trebuchet MS" charset="0"/>
                <a:sym typeface="Trebuchet MS" charset="0"/>
              </a:rPr>
              <a:t>, and to a large extent ignores </a:t>
            </a:r>
            <a:r>
              <a:rPr lang="en-US" sz="300" i="1">
                <a:solidFill>
                  <a:srgbClr val="000000"/>
                </a:solidFill>
                <a:latin typeface="Trebuchet MS" charset="0"/>
                <a:cs typeface="Trebuchet MS" charset="0"/>
                <a:sym typeface="Trebuchet MS" charset="0"/>
              </a:rPr>
              <a:t>accuracy</a:t>
            </a:r>
            <a:r>
              <a:rPr lang="en-US" sz="300">
                <a:solidFill>
                  <a:srgbClr val="000000"/>
                </a:solidFill>
                <a:latin typeface="Trebuchet MS" charset="0"/>
                <a:cs typeface="Trebuchet MS" charset="0"/>
                <a:sym typeface="Trebuchet MS" charset="0"/>
              </a:rPr>
              <a: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T-Shirt Sizes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five member team all looking at one Story; three team members wearing T-Shirts that say MEDIUM on them, the other two wearing T-Shirts that say LARGE on them</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Discussion: simple, relative approach to estimation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Numbers: Integers, Powers of Two and Fibs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Mostly discussion, plus a slide with our Planning Poker cards on it, fanned out.  I can do this in Photoshop.</a:t>
            </a:r>
            <a:endParaRPr lang="en-US" sz="300">
              <a:solidFill>
                <a:srgbClr val="000000"/>
              </a:solidFill>
              <a:latin typeface="Trebuchet MS" charset="0"/>
              <a:cs typeface="Lucida Grande" charset="0"/>
              <a:sym typeface="Trebuchet MS" charset="0"/>
            </a:endParaRPr>
          </a:p>
          <a:p>
            <a:pPr>
              <a:lnSpc>
                <a:spcPct val="80000"/>
              </a:lnSpc>
            </a:pPr>
            <a:r>
              <a:rPr lang="en-US" sz="300" b="1">
                <a:solidFill>
                  <a:srgbClr val="000000"/>
                </a:solidFill>
                <a:latin typeface="Trebuchet MS" charset="0"/>
                <a:cs typeface="Trebuchet MS" charset="0"/>
                <a:sym typeface="Trebuchet MS" charset="0"/>
              </a:rPr>
              <a:t>Levels of estimation:  Release, Iteration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Discussion: less knowledge and detail available at the Release level, but enough granularity to do a burn-up chart; Iteration level estimation requires full detail, conversations with customer, etc.  Slide is just a placeholder for discussion.</a:t>
            </a:r>
            <a:endParaRPr lang="en-US" sz="300">
              <a:solidFill>
                <a:srgbClr val="000000"/>
              </a:solidFill>
              <a:latin typeface="Trebuchet MS" charset="0"/>
              <a:cs typeface="Lucida Grande" charset="0"/>
              <a:sym typeface="Trebuchet MS" charset="0"/>
            </a:endParaRPr>
          </a:p>
          <a:p>
            <a:pPr>
              <a:lnSpc>
                <a:spcPct val="80000"/>
              </a:lnSpc>
            </a:pPr>
            <a:r>
              <a:rPr lang="en-US" sz="300" b="1">
                <a:solidFill>
                  <a:srgbClr val="000000"/>
                </a:solidFill>
                <a:latin typeface="Trebuchet MS" charset="0"/>
                <a:cs typeface="Trebuchet MS" charset="0"/>
                <a:sym typeface="Trebuchet MS" charset="0"/>
              </a:rPr>
              <a:t>Reliability of estimates/Metrics: Velocity, Burn-Up</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Velocity </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Man running fast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Burn-Up Chart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 with an example of a burn-up chart</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04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Calendar Time:</a:t>
            </a:r>
            <a:endParaRPr lang="en-US" sz="300">
              <a:solidFill>
                <a:srgbClr val="000000"/>
              </a:solidFill>
              <a:latin typeface="Trebuchet MS" charset="0"/>
              <a:cs typeface="Lucida Grande" charset="0"/>
              <a:sym typeface="Trebuchet MS" charset="0"/>
            </a:endParaRPr>
          </a:p>
          <a:p>
            <a:pPr>
              <a:lnSpc>
                <a:spcPct val="80000"/>
              </a:lnSpc>
            </a:pP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Waterfall or Agile, using calendar-based person-time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Concept: dependency-based, individual person-based, subjective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Programmer A, imagining herself sitting at computer, writing code; imagining herself having lunch in a restaurant; imagining herself filling out forms; filling out a calendar, highlighting one week on the calendar (not imagining, doing it)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Programmer B, imagining himself sitting at computer, writing code; imagining himself sitting in a meeting; imagining himself bowling; imagining himself playing a computer game; filling out a calendar, highlighting two weeks on the calendar</a:t>
            </a:r>
            <a:endParaRPr lang="en-US" sz="300">
              <a:solidFill>
                <a:srgbClr val="000000"/>
              </a:solidFill>
              <a:latin typeface="Trebuchet MS" charset="0"/>
              <a:cs typeface="Lucida Grande" charset="0"/>
              <a:sym typeface="Trebuchet MS" charset="0"/>
            </a:endParaRPr>
          </a:p>
          <a:p>
            <a:pPr marL="914400" lvl="1">
              <a:lnSpc>
                <a:spcPct val="80000"/>
              </a:lnSpc>
            </a:pPr>
            <a:r>
              <a:rPr lang="en-US" sz="300">
                <a:solidFill>
                  <a:srgbClr val="000000"/>
                </a:solidFill>
                <a:latin typeface="Trebuchet MS" charset="0"/>
                <a:cs typeface="Trebuchet MS" charset="0"/>
                <a:sym typeface="Trebuchet MS" charset="0"/>
              </a:rPr>
              <a:t>Discussion: estimates are very subjective, very specific to the person making the estimate,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allow for unforeseen events.</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24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Calendar Time:</a:t>
            </a:r>
            <a:endParaRPr lang="en-US" sz="300">
              <a:solidFill>
                <a:srgbClr val="000000"/>
              </a:solidFill>
              <a:latin typeface="Trebuchet MS" charset="0"/>
              <a:cs typeface="Lucida Grande" charset="0"/>
              <a:sym typeface="Trebuchet MS" charset="0"/>
            </a:endParaRPr>
          </a:p>
          <a:p>
            <a:pPr>
              <a:lnSpc>
                <a:spcPct val="80000"/>
              </a:lnSpc>
            </a:pP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Waterfall or Agile, using calendar-based person-time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Concept: dependency-based, individual person-based, subjective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Programmer A, imagining herself sitting at computer, writing code; imagining herself having lunch in a restaurant; imagining herself filling out forms; filling out a calendar, highlighting one week on the calendar (not imagining, doing it)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Programmer B, imagining himself sitting at computer, writing code; imagining himself sitting in a meeting; imagining himself bowling; imagining himself playing a computer game; filling out a calendar, highlighting two weeks on the calendar</a:t>
            </a:r>
            <a:endParaRPr lang="en-US" sz="300">
              <a:solidFill>
                <a:srgbClr val="000000"/>
              </a:solidFill>
              <a:latin typeface="Trebuchet MS" charset="0"/>
              <a:cs typeface="Lucida Grande" charset="0"/>
              <a:sym typeface="Trebuchet MS" charset="0"/>
            </a:endParaRPr>
          </a:p>
          <a:p>
            <a:pPr marL="914400" lvl="1">
              <a:lnSpc>
                <a:spcPct val="80000"/>
              </a:lnSpc>
            </a:pPr>
            <a:r>
              <a:rPr lang="en-US" sz="300">
                <a:solidFill>
                  <a:srgbClr val="000000"/>
                </a:solidFill>
                <a:latin typeface="Trebuchet MS" charset="0"/>
                <a:cs typeface="Trebuchet MS" charset="0"/>
                <a:sym typeface="Trebuchet MS" charset="0"/>
              </a:rPr>
              <a:t>Discussion: estimates are very subjective, very specific to the person making the estimate, don</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t allow for unforeseen events.</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45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b="1" i="1">
                <a:solidFill>
                  <a:srgbClr val="000000"/>
                </a:solidFill>
                <a:latin typeface="Trebuchet MS" charset="0"/>
                <a:cs typeface="Trebuchet MS" charset="0"/>
                <a:sym typeface="Trebuchet MS" charset="0"/>
              </a:rPr>
              <a:t>Ideal Time</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Agile, acknowledging that there are other things that take up team members</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time, and allowing for that in estimation.</a:t>
            </a:r>
            <a:endParaRPr lang="en-US">
              <a:solidFill>
                <a:srgbClr val="000000"/>
              </a:solidFill>
              <a:latin typeface="Trebuchet MS" charset="0"/>
              <a:cs typeface="Lucida Grande" charset="0"/>
              <a:sym typeface="Trebuchet MS" charset="0"/>
            </a:endParaRPr>
          </a:p>
          <a:p>
            <a:r>
              <a:rPr lang="en-US" u="sng">
                <a:solidFill>
                  <a:srgbClr val="6B9F25"/>
                </a:solidFill>
                <a:latin typeface="Trebuchet MS" charset="0"/>
                <a:cs typeface="Trebuchet MS" charset="0"/>
                <a:sym typeface="Trebuchet MS" charset="0"/>
                <a:hlinkClick r:id="rId3"/>
              </a:rPr>
              <a:t>http://www.c2.com/cgi/wiki?IdealProgrammingTime</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same as 11 b, but the lunch and filling out forms are crossed out (not happening); highlighting three days on the calendar; Manager, imagining Programmer A in meeting, having lunch, filling out forms – marking one week on the calendar</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Discussion: still very subjective, and very specific to the individual making the estimate</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65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b="1" i="1">
                <a:solidFill>
                  <a:srgbClr val="000000"/>
                </a:solidFill>
                <a:latin typeface="Trebuchet MS" charset="0"/>
                <a:cs typeface="Trebuchet MS" charset="0"/>
                <a:sym typeface="Trebuchet MS" charset="0"/>
              </a:rPr>
              <a:t>Relative Estimation: T-Shirt Sizes, Integers, Powers of Two, Fibonacci Sequence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Really only works in a group estimation process.  Team agrees on some approach, then uses it consistently. Contributes to </a:t>
            </a:r>
            <a:r>
              <a:rPr lang="en-US" sz="300" i="1">
                <a:solidFill>
                  <a:srgbClr val="000000"/>
                </a:solidFill>
                <a:latin typeface="Trebuchet MS" charset="0"/>
                <a:cs typeface="Trebuchet MS" charset="0"/>
                <a:sym typeface="Trebuchet MS" charset="0"/>
              </a:rPr>
              <a:t>precision</a:t>
            </a:r>
            <a:r>
              <a:rPr lang="en-US" sz="300">
                <a:solidFill>
                  <a:srgbClr val="000000"/>
                </a:solidFill>
                <a:latin typeface="Trebuchet MS" charset="0"/>
                <a:cs typeface="Trebuchet MS" charset="0"/>
                <a:sym typeface="Trebuchet MS" charset="0"/>
              </a:rPr>
              <a:t>, and to a large extent ignores </a:t>
            </a:r>
            <a:r>
              <a:rPr lang="en-US" sz="300" i="1">
                <a:solidFill>
                  <a:srgbClr val="000000"/>
                </a:solidFill>
                <a:latin typeface="Trebuchet MS" charset="0"/>
                <a:cs typeface="Trebuchet MS" charset="0"/>
                <a:sym typeface="Trebuchet MS" charset="0"/>
              </a:rPr>
              <a:t>accuracy</a:t>
            </a:r>
            <a:r>
              <a:rPr lang="en-US" sz="300">
                <a:solidFill>
                  <a:srgbClr val="000000"/>
                </a:solidFill>
                <a:latin typeface="Trebuchet MS" charset="0"/>
                <a:cs typeface="Trebuchet MS" charset="0"/>
                <a:sym typeface="Trebuchet MS" charset="0"/>
              </a:rPr>
              <a: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T-Shirt Sizes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Strip: five member team all looking at one Story; three team members wearing T-Shirts that say MEDIUM on them, the other two wearing T-Shirts that say LARGE on them</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Discussion: simple, relative approach to estimation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Numbers: Integers, Powers of Two and Fibs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Mostly discussion, plus a slide with our Planning Poker cards on it, fanned out.  I can do this in Photoshop.</a:t>
            </a:r>
            <a:endParaRPr lang="en-US" sz="300">
              <a:solidFill>
                <a:srgbClr val="000000"/>
              </a:solidFill>
              <a:latin typeface="Trebuchet MS" charset="0"/>
              <a:cs typeface="Lucida Grande" charset="0"/>
              <a:sym typeface="Trebuchet MS" charset="0"/>
            </a:endParaRPr>
          </a:p>
          <a:p>
            <a:pPr>
              <a:lnSpc>
                <a:spcPct val="80000"/>
              </a:lnSpc>
            </a:pPr>
            <a:r>
              <a:rPr lang="en-US" sz="300" b="1">
                <a:solidFill>
                  <a:srgbClr val="000000"/>
                </a:solidFill>
                <a:latin typeface="Trebuchet MS" charset="0"/>
                <a:cs typeface="Trebuchet MS" charset="0"/>
                <a:sym typeface="Trebuchet MS" charset="0"/>
              </a:rPr>
              <a:t>Levels of estimation:  Release, Iteration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Discussion: less knowledge and detail available at the Release level, but enough granularity to do a burn-up chart; Iteration level estimation requires full detail, conversations with customer, etc.  Slide is just a placeholder for discussion.</a:t>
            </a:r>
            <a:endParaRPr lang="en-US" sz="300">
              <a:solidFill>
                <a:srgbClr val="000000"/>
              </a:solidFill>
              <a:latin typeface="Trebuchet MS" charset="0"/>
              <a:cs typeface="Lucida Grande" charset="0"/>
              <a:sym typeface="Trebuchet MS" charset="0"/>
            </a:endParaRPr>
          </a:p>
          <a:p>
            <a:pPr>
              <a:lnSpc>
                <a:spcPct val="80000"/>
              </a:lnSpc>
            </a:pPr>
            <a:r>
              <a:rPr lang="en-US" sz="300" b="1">
                <a:solidFill>
                  <a:srgbClr val="000000"/>
                </a:solidFill>
                <a:latin typeface="Trebuchet MS" charset="0"/>
                <a:cs typeface="Trebuchet MS" charset="0"/>
                <a:sym typeface="Trebuchet MS" charset="0"/>
              </a:rPr>
              <a:t>Reliability of estimates/Metrics: Velocity, Burn-Up</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Velocity </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Man running fast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Burn-Up Chart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 with an example of a burn-up chart</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100">
                <a:solidFill>
                  <a:srgbClr val="000000"/>
                </a:solidFill>
                <a:latin typeface="Trebuchet MS" charset="0"/>
                <a:cs typeface="Trebuchet MS" charset="0"/>
                <a:sym typeface="Trebuchet MS" charset="0"/>
              </a:rPr>
              <a:t>In Waterfall, it is common for individuals to perform estimation in isolation. They review each item and answer the question </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Assuming I am the one who will do this work, how long do I think it will take?</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Waterfall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Single large illustration: like the cubicles in Origins of Agile, with each person (diversity) throwing a dart at a target, all darts in mid-air.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Second large illustration: each person writing ESTIMATE: XX on a piece of paper on their desk.</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Of course,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yet know what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what they </a:t>
            </a:r>
            <a:r>
              <a:rPr lang="en-US" sz="1100" i="1">
                <a:solidFill>
                  <a:srgbClr val="000000"/>
                </a:solidFill>
                <a:latin typeface="Trebuchet MS" charset="0"/>
                <a:cs typeface="Trebuchet MS" charset="0"/>
                <a:sym typeface="Trebuchet MS" charset="0"/>
              </a:rPr>
              <a:t>will</a:t>
            </a:r>
            <a:r>
              <a:rPr lang="en-US" sz="1100">
                <a:solidFill>
                  <a:srgbClr val="000000"/>
                </a:solidFill>
                <a:latin typeface="Trebuchet MS" charset="0"/>
                <a:cs typeface="Trebuchet MS" charset="0"/>
                <a:sym typeface="Trebuchet MS" charset="0"/>
              </a:rPr>
              <a:t> know when it comes time to do the work.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that it will actually be them doing the work. As a result, the combined estimates are generally highly inaccurate and imprecise, leading to flawed project plans.</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In Agile, we approach estimation as a group effort. The contributions of all members of the team lead us to greater accuracy and precision, as the team comes to have a common understanding of the project and each other.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Agile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all lined up in front of the dart board, ready to throw</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has thrown their darts, all of which are in flight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is crowding around the dart board, looking at where the darts are. Most of the darts are close together, while one is higher and to the right, another is lower and to the left.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One team member is pointing to the dart that is higher and to the right, big question mark overhead, pointing with other hand at another team member (the one who threw the dart).</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0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100">
                <a:solidFill>
                  <a:srgbClr val="000000"/>
                </a:solidFill>
                <a:latin typeface="Trebuchet MS" charset="0"/>
                <a:cs typeface="Trebuchet MS" charset="0"/>
                <a:sym typeface="Trebuchet MS" charset="0"/>
              </a:rPr>
              <a:t>In Waterfall, it is common for individuals to perform estimation in isolation. They review each item and answer the question </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Assuming I am the one who will do this work, how long do I think it will take?</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Waterfall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Single large illustration: like the cubicles in Origins of Agile, with each person (diversity) throwing a dart at a target, all darts in mid-air.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Second large illustration: each person writing ESTIMATE: XX on a piece of paper on their desk.</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Of course,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yet know what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what they </a:t>
            </a:r>
            <a:r>
              <a:rPr lang="en-US" sz="1100" i="1">
                <a:solidFill>
                  <a:srgbClr val="000000"/>
                </a:solidFill>
                <a:latin typeface="Trebuchet MS" charset="0"/>
                <a:cs typeface="Trebuchet MS" charset="0"/>
                <a:sym typeface="Trebuchet MS" charset="0"/>
              </a:rPr>
              <a:t>will</a:t>
            </a:r>
            <a:r>
              <a:rPr lang="en-US" sz="1100">
                <a:solidFill>
                  <a:srgbClr val="000000"/>
                </a:solidFill>
                <a:latin typeface="Trebuchet MS" charset="0"/>
                <a:cs typeface="Trebuchet MS" charset="0"/>
                <a:sym typeface="Trebuchet MS" charset="0"/>
              </a:rPr>
              <a:t> know when it comes time to do the work.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that it will actually be them doing the work. As a result, the combined estimates are generally highly inaccurate and imprecise, leading to flawed project plans.</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In Agile, we approach estimation as a group effort. The contributions of all members of the team lead us to greater accuracy and precision, as the team comes to have a common understanding of the project and each other.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Agile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all lined up in front of the dart board, ready to throw</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has thrown their darts, all of which are in flight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is crowding around the dart board, looking at where the darts are. Most of the darts are close together, while one is higher and to the right, another is lower and to the left.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One team member is pointing to the dart that is higher and to the right, big question mark overhead, pointing with other hand at another team member (the one who threw the dart).</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27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100">
                <a:solidFill>
                  <a:srgbClr val="000000"/>
                </a:solidFill>
                <a:latin typeface="Trebuchet MS" charset="0"/>
                <a:cs typeface="Trebuchet MS" charset="0"/>
                <a:sym typeface="Trebuchet MS" charset="0"/>
              </a:rPr>
              <a:t>In Waterfall, it is common for individuals to perform estimation in isolation. They review each item and answer the question </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Assuming I am the one who will do this work, how long do I think it will take?</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Waterfall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Single large illustration: like the cubicles in Origins of Agile, with each person (diversity) throwing a dart at a target, all darts in mid-air.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Second large illustration: each person writing ESTIMATE: XX on a piece of paper on their desk.</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Of course,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yet know what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what they </a:t>
            </a:r>
            <a:r>
              <a:rPr lang="en-US" sz="1100" i="1">
                <a:solidFill>
                  <a:srgbClr val="000000"/>
                </a:solidFill>
                <a:latin typeface="Trebuchet MS" charset="0"/>
                <a:cs typeface="Trebuchet MS" charset="0"/>
                <a:sym typeface="Trebuchet MS" charset="0"/>
              </a:rPr>
              <a:t>will</a:t>
            </a:r>
            <a:r>
              <a:rPr lang="en-US" sz="1100">
                <a:solidFill>
                  <a:srgbClr val="000000"/>
                </a:solidFill>
                <a:latin typeface="Trebuchet MS" charset="0"/>
                <a:cs typeface="Trebuchet MS" charset="0"/>
                <a:sym typeface="Trebuchet MS" charset="0"/>
              </a:rPr>
              <a:t> know when it comes time to do the work.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that it will actually be them doing the work. As a result, the combined estimates are generally highly inaccurate and imprecise, leading to flawed project plans.</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In Agile, we approach estimation as a group effort. The contributions of all members of the team lead us to greater accuracy and precision, as the team comes to have a common understanding of the project and each other.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Agile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all lined up in front of the dart board, ready to throw</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has thrown their darts, all of which are in flight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is crowding around the dart board, looking at where the darts are. Most of the darts are close together, while one is higher and to the right, another is lower and to the left.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One team member is pointing to the dart that is higher and to the right, big question mark overhead, pointing with other hand at another team member (the one who threw the dart).</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47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100">
                <a:solidFill>
                  <a:srgbClr val="000000"/>
                </a:solidFill>
                <a:latin typeface="Trebuchet MS" charset="0"/>
                <a:cs typeface="Trebuchet MS" charset="0"/>
                <a:sym typeface="Trebuchet MS" charset="0"/>
              </a:rPr>
              <a:t>In Waterfall, it is common for individuals to perform estimation in isolation. They review each item and answer the question </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Assuming I am the one who will do this work, how long do I think it will take?</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Waterfall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Single large illustration: like the cubicles in Origins of Agile, with each person (diversity) throwing a dart at a target, all darts in mid-air.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Second large illustration: each person writing ESTIMATE: XX on a piece of paper on their desk.</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Of course,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yet know what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what they </a:t>
            </a:r>
            <a:r>
              <a:rPr lang="en-US" sz="1100" i="1">
                <a:solidFill>
                  <a:srgbClr val="000000"/>
                </a:solidFill>
                <a:latin typeface="Trebuchet MS" charset="0"/>
                <a:cs typeface="Trebuchet MS" charset="0"/>
                <a:sym typeface="Trebuchet MS" charset="0"/>
              </a:rPr>
              <a:t>will</a:t>
            </a:r>
            <a:r>
              <a:rPr lang="en-US" sz="1100">
                <a:solidFill>
                  <a:srgbClr val="000000"/>
                </a:solidFill>
                <a:latin typeface="Trebuchet MS" charset="0"/>
                <a:cs typeface="Trebuchet MS" charset="0"/>
                <a:sym typeface="Trebuchet MS" charset="0"/>
              </a:rPr>
              <a:t> know when it comes time to do the work.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that it will actually be them doing the work. As a result, the combined estimates are generally highly inaccurate and imprecise, leading to flawed project plans.</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In Agile, we approach estimation as a group effort. The contributions of all members of the team lead us to greater accuracy and precision, as the team comes to have a common understanding of the project and each other.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Agile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all lined up in front of the dart board, ready to throw</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has thrown their darts, all of which are in flight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is crowding around the dart board, looking at where the darts are. Most of the darts are close together, while one is higher and to the right, another is lower and to the left.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One team member is pointing to the dart that is higher and to the right, big question mark overhead, pointing with other hand at another team member (the one who threw the dart).</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68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100">
                <a:solidFill>
                  <a:srgbClr val="000000"/>
                </a:solidFill>
                <a:latin typeface="Trebuchet MS" charset="0"/>
                <a:cs typeface="Trebuchet MS" charset="0"/>
                <a:sym typeface="Trebuchet MS" charset="0"/>
              </a:rPr>
              <a:t>In Waterfall, it is common for individuals to perform estimation in isolation. They review each item and answer the question </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Assuming I am the one who will do this work, how long do I think it will take?</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Waterfall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Single large illustration: like the cubicles in Origins of Agile, with each person (diversity) throwing a dart at a target, all darts in mid-air.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Second large illustration: each person writing ESTIMATE: XX on a piece of paper on their desk.</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Of course,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yet know what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what they </a:t>
            </a:r>
            <a:r>
              <a:rPr lang="en-US" sz="1100" i="1">
                <a:solidFill>
                  <a:srgbClr val="000000"/>
                </a:solidFill>
                <a:latin typeface="Trebuchet MS" charset="0"/>
                <a:cs typeface="Trebuchet MS" charset="0"/>
                <a:sym typeface="Trebuchet MS" charset="0"/>
              </a:rPr>
              <a:t>will</a:t>
            </a:r>
            <a:r>
              <a:rPr lang="en-US" sz="1100">
                <a:solidFill>
                  <a:srgbClr val="000000"/>
                </a:solidFill>
                <a:latin typeface="Trebuchet MS" charset="0"/>
                <a:cs typeface="Trebuchet MS" charset="0"/>
                <a:sym typeface="Trebuchet MS" charset="0"/>
              </a:rPr>
              <a:t> know when it comes time to do the work.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that it will actually be them doing the work. As a result, the combined estimates are generally highly inaccurate and imprecise, leading to flawed project plans.</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In Agile, we approach estimation as a group effort. The contributions of all members of the team lead us to greater accuracy and precision, as the team comes to have a common understanding of the project and each other.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Agile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all lined up in front of the dart board, ready to throw</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has thrown their darts, all of which are in flight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is crowding around the dart board, looking at where the darts are. Most of the darts are close together, while one is higher and to the right, another is lower and to the left.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One team member is pointing to the dart that is higher and to the right, big question mark overhead, pointing with other hand at another team member (the one who threw the dart).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Arial" charset="0"/>
                <a:cs typeface="Arial" charset="0"/>
                <a:sym typeface="Arial" charset="0"/>
              </a:rPr>
              <a:t>That quality came with a cost. In the software development and information technology professions, the common offering is this: you can have any two of time, dollars, and quality.  That is, you can have high quality and low cost, but don</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t expect it fast. Or you can have it fast and cheap, but the quality won</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t be there. Isn</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t that a sad statement for a profession that included the word </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engineering</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 in the name of their profession?</a:t>
            </a:r>
            <a:endParaRPr lang="en-US">
              <a:solidFill>
                <a:srgbClr val="000000"/>
              </a:solidFill>
              <a:latin typeface="Trebuchet MS" charset="0"/>
              <a:cs typeface="Lucida Grande" charset="0"/>
              <a:sym typeface="Trebuchet MS" charset="0"/>
            </a:endParaRPr>
          </a:p>
          <a:p>
            <a:endParaRPr lang="en-US">
              <a:solidFill>
                <a:srgbClr val="000000"/>
              </a:solidFill>
              <a:latin typeface="Arial" charset="0"/>
              <a:cs typeface="Lucida Grande" charset="0"/>
              <a:sym typeface="Arial" charset="0"/>
            </a:endParaRPr>
          </a:p>
          <a:p>
            <a:r>
              <a:rPr lang="en-US">
                <a:solidFill>
                  <a:srgbClr val="000000"/>
                </a:solidFill>
                <a:latin typeface="Arial" charset="0"/>
                <a:cs typeface="Arial" charset="0"/>
                <a:sym typeface="Arial" charset="0"/>
              </a:rPr>
              <a:t>So let</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s take a look. As we saw, NASA achieved unheard of quality in their software. [click]</a:t>
            </a:r>
            <a:endParaRPr lang="en-US">
              <a:solidFill>
                <a:srgbClr val="000000"/>
              </a:solidFill>
              <a:latin typeface="Trebuchet MS" charset="0"/>
              <a:cs typeface="Lucida Grande" charset="0"/>
              <a:sym typeface="Trebuchet MS" charset="0"/>
            </a:endParaRPr>
          </a:p>
          <a:p>
            <a:endParaRPr lang="en-US">
              <a:solidFill>
                <a:srgbClr val="000000"/>
              </a:solidFill>
              <a:latin typeface="Arial" charset="0"/>
              <a:cs typeface="Lucida Grande" charset="0"/>
              <a:sym typeface="Arial" charset="0"/>
            </a:endParaRPr>
          </a:p>
          <a:p>
            <a:r>
              <a:rPr lang="en-US">
                <a:solidFill>
                  <a:srgbClr val="000000"/>
                </a:solidFill>
                <a:latin typeface="Arial" charset="0"/>
                <a:cs typeface="Arial" charset="0"/>
                <a:sym typeface="Arial" charset="0"/>
              </a:rPr>
              <a:t>The cost was significant. Notice here that while the industry average cost was five dollars per line of code, NASA</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s cost was EIGHT HUNDRED FIFTY DOLLARS per line of code. While a government agency might be able to argue for this kind of expense, private industry could not. </a:t>
            </a:r>
            <a:endParaRPr lang="en-US">
              <a:solidFill>
                <a:srgbClr val="000000"/>
              </a:solidFill>
              <a:latin typeface="Trebuchet MS" charset="0"/>
              <a:cs typeface="Lucida Grande" charset="0"/>
              <a:sym typeface="Trebuchet MS" charset="0"/>
            </a:endParaRPr>
          </a:p>
          <a:p>
            <a:endParaRPr lang="en-US">
              <a:solidFill>
                <a:srgbClr val="000000"/>
              </a:solidFill>
              <a:latin typeface="Arial" charset="0"/>
              <a:cs typeface="Lucida Grande" charset="0"/>
              <a:sym typeface="Arial" charset="0"/>
            </a:endParaRPr>
          </a:p>
          <a:p>
            <a:r>
              <a:rPr lang="en-US">
                <a:solidFill>
                  <a:srgbClr val="000000"/>
                </a:solidFill>
                <a:latin typeface="Arial" charset="0"/>
                <a:cs typeface="Arial" charset="0"/>
                <a:sym typeface="Arial" charset="0"/>
              </a:rPr>
              <a:t>Imagine that your company was producing software with a measly one hundred thousand lines of code.  Let</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s see – one hundred thousand times eight hundred fifty is EIGHTY-FIVE MILLION DOLLARS. How many companies can afford that kind of investment? Pretty close to none.</a:t>
            </a:r>
            <a:endParaRPr lang="en-US">
              <a:solidFill>
                <a:srgbClr val="000000"/>
              </a:solidFill>
              <a:latin typeface="Trebuchet MS" charset="0"/>
              <a:cs typeface="Lucida Grande" charset="0"/>
              <a:sym typeface="Trebuchet MS" charset="0"/>
            </a:endParaRPr>
          </a:p>
          <a:p>
            <a:endParaRPr lang="en-US">
              <a:solidFill>
                <a:srgbClr val="000000"/>
              </a:solidFill>
              <a:latin typeface="Arial" charset="0"/>
              <a:cs typeface="Lucida Grande" charset="0"/>
              <a:sym typeface="Arial" charset="0"/>
            </a:endParaRPr>
          </a:p>
          <a:p>
            <a:r>
              <a:rPr lang="en-US">
                <a:solidFill>
                  <a:srgbClr val="000000"/>
                </a:solidFill>
                <a:latin typeface="Arial" charset="0"/>
                <a:cs typeface="Arial" charset="0"/>
                <a:sym typeface="Arial" charset="0"/>
              </a:rPr>
              <a:t>Understanding this led some practitioners to start thinking about different – preferably better – ways of doing things.</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100">
                <a:solidFill>
                  <a:srgbClr val="000000"/>
                </a:solidFill>
                <a:latin typeface="Trebuchet MS" charset="0"/>
                <a:cs typeface="Trebuchet MS" charset="0"/>
                <a:sym typeface="Trebuchet MS" charset="0"/>
              </a:rPr>
              <a:t>In Waterfall, it is common for individuals to perform estimation in isolation. They review each item and answer the question </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Assuming I am the one who will do this work, how long do I think it will take?</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Waterfall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Single large illustration: like the cubicles in Origins of Agile, with each person (diversity) throwing a dart at a target, all darts in mid-air.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Second large illustration: each person writing ESTIMATE: XX on a piece of paper on their desk.</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Of course,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yet know what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what they </a:t>
            </a:r>
            <a:r>
              <a:rPr lang="en-US" sz="1100" i="1">
                <a:solidFill>
                  <a:srgbClr val="000000"/>
                </a:solidFill>
                <a:latin typeface="Trebuchet MS" charset="0"/>
                <a:cs typeface="Trebuchet MS" charset="0"/>
                <a:sym typeface="Trebuchet MS" charset="0"/>
              </a:rPr>
              <a:t>will</a:t>
            </a:r>
            <a:r>
              <a:rPr lang="en-US" sz="1100">
                <a:solidFill>
                  <a:srgbClr val="000000"/>
                </a:solidFill>
                <a:latin typeface="Trebuchet MS" charset="0"/>
                <a:cs typeface="Trebuchet MS" charset="0"/>
                <a:sym typeface="Trebuchet MS" charset="0"/>
              </a:rPr>
              <a:t> know when it comes time to do the work. And they don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know that it will actually be them doing the work. As a result, the combined estimates are generally highly inaccurate and imprecise, leading to flawed project plans.</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In Agile, we approach estimation as a group effort. The contributions of all members of the team lead us to greater accuracy and precision, as the team comes to have a common understanding of the project and each other.</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Estimation, Agile version</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all lined up in front of the dart board, ready to throw</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has thrown their darts, all of which are in flight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Team is crowding around the dart board, looking at where the darts are. Most of the darts are close together, while one is higher and to the right, another is lower and to the left.</a:t>
            </a: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 Frame: One team member is pointing to the dart that is higher and to the right, big question mark overhead, pointing with other hand at another team member (the one who threw the dart).</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2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Agile only</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same group as in previous frame, but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sitting around a poker table – there</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a Story in the middle of the table – each is holding a set of cards, one wearing a green eyeshade thing, others with their sleeves rolled up – very much looking like a poker game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ve each thrown a card on the table – make this a zoom in, so we can see the cards – if you can incorporate the planning poker card designs, even better – most of the cards thrown are 3, with one 2 and one 8.</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animated discussion among the members of the team – friendly, not hostile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Repeat a above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see b above –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all 3</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5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Agile only</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same group as in previous frame, but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sitting around a poker table – there</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a Story in the middle of the table – each is holding a set of cards, one wearing a green eyeshade thing, others with their sleeves rolled up – very much looking like a poker game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ve each thrown a card on the table – make this a zoom in, so we can see the cards – if you can incorporate the planning poker card designs, even better – most of the cards thrown are 3, with one 2 and one 8.</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animated discussion among the members of the team – friendly, not hostile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Repeat a above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see b above –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all 3</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7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Agile only</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same group as in previous frame, but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sitting around a poker table – there</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a Story in the middle of the table – each is holding a set of cards, one wearing a green eyeshade thing, others with their sleeves rolled up – very much looking like a poker game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ve each thrown a card on the table – make this a zoom in, so we can see the cards – if you can incorporate the planning poker card designs, even better – most of the cards thrown are 3, with one 2 and one 8.</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animated discussion among the members of the team – friendly, not hostile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Repeat a above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see b above –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all 3</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9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Agile only</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same group as in previous frame, but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sitting around a poker table – there</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a Story in the middle of the table – each is holding a set of cards, one wearing a green eyeshade thing, others with their sleeves rolled up – very much looking like a poker game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ve each thrown a card on the table – make this a zoom in, so we can see the cards – if you can incorporate the planning poker card designs, even better – most of the cards thrown are 3, with one 2 and one 8.</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animated discussion among the members of the team – friendly, not hostile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Repeat a above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see b above –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all 3</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1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Agile only</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same group as in previous frame, but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sitting around a poker table – there</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a Story in the middle of the table – each is holding a set of cards, one wearing a green eyeshade thing, others with their sleeves rolled up – very much looking like a poker game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ve each thrown a card on the table – make this a zoom in, so we can see the cards – if you can incorporate the planning poker card designs, even better – most of the cards thrown are 3, with one 2 and one 8.</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animated discussion among the members of the team – friendly, not hostile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Repeat a above</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see b above – this time they</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re all 3</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3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Burn-Up Chart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 with an example of a burn-up chart</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6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b="1">
                <a:solidFill>
                  <a:srgbClr val="000000"/>
                </a:solidFill>
                <a:latin typeface="Trebuchet MS" charset="0"/>
                <a:cs typeface="Trebuchet MS" charset="0"/>
                <a:sym typeface="Trebuchet MS" charset="0"/>
              </a:rPr>
              <a:t>Reliability of estimates/Metrics: Velocity, Burn-Up</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Velocity </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 Frame: Man running fast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Burn-Up Chart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 with an example of a burn-up chart</a:t>
            </a:r>
            <a:endParaRPr lang="en-US" sz="300">
              <a:solidFill>
                <a:srgbClr val="000000"/>
              </a:solidFill>
              <a:latin typeface="Trebuchet MS" charset="0"/>
              <a:cs typeface="Lucida Grande" charset="0"/>
              <a:sym typeface="Trebuchet MS" charset="0"/>
            </a:endParaRPr>
          </a:p>
          <a:p>
            <a:pPr>
              <a:lnSpc>
                <a:spcPct val="80000"/>
              </a:lnSpc>
            </a:pP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Measure of a team</a:t>
            </a:r>
            <a:r>
              <a:rPr lang="ja-JP" altLang="en-US" sz="300">
                <a:solidFill>
                  <a:srgbClr val="000000"/>
                </a:solidFill>
                <a:latin typeface="Arial"/>
                <a:cs typeface="Trebuchet MS" charset="0"/>
                <a:sym typeface="Trebuchet MS" charset="0"/>
              </a:rPr>
              <a:t>’</a:t>
            </a:r>
            <a:r>
              <a:rPr lang="en-US" sz="300">
                <a:solidFill>
                  <a:srgbClr val="000000"/>
                </a:solidFill>
                <a:latin typeface="Trebuchet MS" charset="0"/>
                <a:cs typeface="Trebuchet MS" charset="0"/>
                <a:sym typeface="Trebuchet MS" charset="0"/>
              </a:rPr>
              <a:t>s progress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Expressed in story points</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Ideally captures the number of done-done story points in an iteration</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83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000" b="1">
                <a:solidFill>
                  <a:srgbClr val="000000"/>
                </a:solidFill>
                <a:latin typeface="Trebuchet MS" charset="0"/>
                <a:cs typeface="Trebuchet MS" charset="0"/>
                <a:sym typeface="Trebuchet MS" charset="0"/>
              </a:rPr>
              <a:t>Planning the Flow</a:t>
            </a: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Most of this is recap, referring back to Agile Core. We</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ll move through this quickly, just to make sure the ideas are set in the heads of the participants.</a:t>
            </a:r>
            <a:endParaRPr lang="en-US" sz="1000">
              <a:solidFill>
                <a:srgbClr val="000000"/>
              </a:solidFill>
              <a:latin typeface="Trebuchet MS" charset="0"/>
              <a:cs typeface="Lucida Grande" charset="0"/>
              <a:sym typeface="Trebuchet MS" charset="0"/>
            </a:endParaRPr>
          </a:p>
          <a:p>
            <a:pPr>
              <a:lnSpc>
                <a:spcPct val="80000"/>
              </a:lnSpc>
            </a:pPr>
            <a:r>
              <a:rPr lang="en-US" sz="1000" b="1">
                <a:solidFill>
                  <a:srgbClr val="000000"/>
                </a:solidFill>
                <a:latin typeface="Trebuchet MS" charset="0"/>
                <a:cs typeface="Trebuchet MS" charset="0"/>
                <a:sym typeface="Trebuchet MS" charset="0"/>
              </a:rPr>
              <a:t>Iterative and Incremental</a:t>
            </a: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See Slide #24 of 02-Agile Core.pptx.  Use this image with some talk about the iterative and incremental nature of Agile.</a:t>
            </a: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Talk about choosing the lengths of the Iterations and the scope of the Releases.</a:t>
            </a:r>
            <a:endParaRPr lang="en-US" sz="1000">
              <a:solidFill>
                <a:srgbClr val="000000"/>
              </a:solidFill>
              <a:latin typeface="Trebuchet MS" charset="0"/>
              <a:cs typeface="Lucida Grande" charset="0"/>
              <a:sym typeface="Trebuchet MS" charset="0"/>
            </a:endParaRPr>
          </a:p>
          <a:p>
            <a:pPr>
              <a:lnSpc>
                <a:spcPct val="80000"/>
              </a:lnSpc>
            </a:pPr>
            <a:r>
              <a:rPr lang="en-US" sz="1000" b="1">
                <a:solidFill>
                  <a:srgbClr val="000000"/>
                </a:solidFill>
                <a:latin typeface="Trebuchet MS" charset="0"/>
                <a:cs typeface="Trebuchet MS" charset="0"/>
                <a:sym typeface="Trebuchet MS" charset="0"/>
              </a:rPr>
              <a:t>Daily Activities</a:t>
            </a: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Talk about stand-ups, updating the card wall, open communication in a team room.</a:t>
            </a: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Call-ahead to stories, estimation, and the module on Communications.</a:t>
            </a: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Daily stand-up</a:t>
            </a: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Concept: Pigs and Chickens</a:t>
            </a: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Let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use Frame #1 from Communicating Progress (* Frame: Show a bunch of chickens and pigs in human clothing, standing on two feet. </a:t>
            </a:r>
            <a:r>
              <a:rPr lang="en-US" sz="1000" i="1">
                <a:solidFill>
                  <a:srgbClr val="000000"/>
                </a:solidFill>
                <a:latin typeface="Trebuchet MS" charset="0"/>
                <a:cs typeface="Trebuchet MS" charset="0"/>
                <a:sym typeface="Trebuchet MS" charset="0"/>
              </a:rPr>
              <a:t>(this will be our first creation of our characters for the story of pigs and chickens and others)</a:t>
            </a:r>
            <a:r>
              <a:rPr lang="en-US" sz="1000">
                <a:solidFill>
                  <a:srgbClr val="000000"/>
                </a:solidFill>
                <a:latin typeface="Trebuchet MS" charset="0"/>
                <a:cs typeface="Trebuchet MS" charset="0"/>
                <a:sym typeface="Trebuchet MS" charset="0"/>
              </a:rPr>
              <a:t>. On the walls are various charts that look like burn-up charts or finger charts (see </a:t>
            </a:r>
            <a:r>
              <a:rPr lang="en-US" sz="1000" u="sng">
                <a:solidFill>
                  <a:srgbClr val="6B9F25"/>
                </a:solidFill>
                <a:latin typeface="Trebuchet MS" charset="0"/>
                <a:cs typeface="Trebuchet MS" charset="0"/>
                <a:sym typeface="Trebuchet MS" charset="0"/>
                <a:hlinkClick r:id="rId3"/>
              </a:rPr>
              <a:t>http://alistair.cockburn.us/Earned-value+and+burn+charts</a:t>
            </a:r>
            <a:r>
              <a:rPr lang="en-US" sz="1000">
                <a:solidFill>
                  <a:srgbClr val="000000"/>
                </a:solidFill>
                <a:latin typeface="Trebuchet MS" charset="0"/>
                <a:cs typeface="Trebuchet MS" charset="0"/>
                <a:sym typeface="Trebuchet MS" charset="0"/>
              </a:rPr>
              <a:t> and </a:t>
            </a:r>
            <a:r>
              <a:rPr lang="en-US" sz="1000" u="sng">
                <a:solidFill>
                  <a:srgbClr val="6B9F25"/>
                </a:solidFill>
                <a:latin typeface="Trebuchet MS" charset="0"/>
                <a:cs typeface="Trebuchet MS" charset="0"/>
                <a:sym typeface="Trebuchet MS" charset="0"/>
              </a:rPr>
              <a:t>http://guidewiredevelopment.wordpress.com/2009/01/29/bur</a:t>
            </a:r>
            <a:r>
              <a:rPr lang="en-US" sz="1000" u="sng">
                <a:solidFill>
                  <a:srgbClr val="6B9F25"/>
                </a:solidFill>
                <a:latin typeface="Trebuchet MS" charset="0"/>
                <a:cs typeface="Trebuchet MS" charset="0"/>
                <a:sym typeface="Trebuchet MS" charset="0"/>
                <a:hlinkClick r:id="rId4"/>
              </a:rPr>
              <a:t>n-up-and-burn-down-charts</a:t>
            </a:r>
            <a:r>
              <a:rPr lang="en-US" sz="1000">
                <a:solidFill>
                  <a:srgbClr val="000000"/>
                </a:solidFill>
                <a:latin typeface="Trebuchet MS" charset="0"/>
                <a:cs typeface="Trebuchet MS" charset="0"/>
                <a:sym typeface="Trebuchet MS" charset="0"/>
                <a:hlinkClick r:id="rId4"/>
              </a:rPr>
              <a:t>) and a card wall (see </a:t>
            </a:r>
            <a:r>
              <a:rPr lang="en-US" sz="1000" u="sng">
                <a:solidFill>
                  <a:srgbClr val="6B9F25"/>
                </a:solidFill>
                <a:latin typeface="Trebuchet MS" charset="0"/>
                <a:cs typeface="Trebuchet MS" charset="0"/>
                <a:sym typeface="Trebuchet MS" charset="0"/>
                <a:hlinkClick r:id="rId4"/>
              </a:rPr>
              <a:t>http://studios.thoughtworks.com/m</a:t>
            </a:r>
            <a:r>
              <a:rPr lang="en-US" sz="1000" u="sng">
                <a:solidFill>
                  <a:srgbClr val="6B9F25"/>
                </a:solidFill>
                <a:latin typeface="Trebuchet MS" charset="0"/>
                <a:cs typeface="Trebuchet MS" charset="0"/>
                <a:sym typeface="Trebuchet MS" charset="0"/>
              </a:rPr>
              <a:t>ingle-agile-project-management/2.3/help/card_rankings.html</a:t>
            </a:r>
            <a:r>
              <a:rPr lang="en-US" sz="1000">
                <a:solidFill>
                  <a:srgbClr val="000000"/>
                </a:solidFill>
                <a:latin typeface="Trebuchet MS" charset="0"/>
                <a:cs typeface="Trebuchet MS" charset="0"/>
                <a:sym typeface="Trebuchet MS" charset="0"/>
              </a:rPr>
              <a:t>)).</a:t>
            </a: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Open Conversations</a:t>
            </a: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See slide 13 from Origi</a:t>
            </a:r>
            <a:r>
              <a:rPr lang="en-US" sz="1000">
                <a:solidFill>
                  <a:srgbClr val="000000"/>
                </a:solidFill>
                <a:latin typeface="Trebuchet MS" charset="0"/>
                <a:cs typeface="Trebuchet MS" charset="0"/>
                <a:sym typeface="Trebuchet MS" charset="0"/>
                <a:hlinkClick r:id="rId5"/>
              </a:rPr>
              <a:t>ns of Agile – talk about how the team talks to each other all the time – keep this very bri</a:t>
            </a:r>
            <a:r>
              <a:rPr lang="en-US" sz="1000">
                <a:solidFill>
                  <a:srgbClr val="000000"/>
                </a:solidFill>
                <a:latin typeface="Trebuchet MS" charset="0"/>
                <a:cs typeface="Trebuchet MS" charset="0"/>
                <a:sym typeface="Trebuchet MS" charset="0"/>
              </a:rPr>
              <a:t>ef</a:t>
            </a:r>
            <a:endParaRPr lang="en-US" sz="1000">
              <a:solidFill>
                <a:srgbClr val="000000"/>
              </a:solidFill>
              <a:latin typeface="Trebuchet MS" charset="0"/>
              <a:cs typeface="Lucida Grande" charset="0"/>
              <a:sym typeface="Trebuchet MS" charset="0"/>
            </a:endParaRPr>
          </a:p>
          <a:p>
            <a:pPr>
              <a:lnSpc>
                <a:spcPct val="80000"/>
              </a:lnSpc>
            </a:pPr>
            <a:r>
              <a:rPr lang="en-US" sz="1000" b="1">
                <a:solidFill>
                  <a:srgbClr val="000000"/>
                </a:solidFill>
                <a:latin typeface="Trebuchet MS" charset="0"/>
                <a:cs typeface="Trebuchet MS" charset="0"/>
                <a:sym typeface="Trebuchet MS" charset="0"/>
              </a:rPr>
              <a:t>Deciding on Releases</a:t>
            </a: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This is a talk-only slide/space. Discuss the need to choose an approach to releases, then refer back to the section on Approaches to Planning.</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7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b="1">
                <a:solidFill>
                  <a:srgbClr val="000000"/>
                </a:solidFill>
                <a:latin typeface="Trebuchet MS" charset="0"/>
                <a:cs typeface="Trebuchet MS" charset="0"/>
                <a:sym typeface="Trebuchet MS" charset="0"/>
              </a:rPr>
              <a:t>Maintaining Visibility and Communications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Refer to the module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Communicating Progress</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and note that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just touching on this stuff briefly here.</a:t>
            </a:r>
            <a:endParaRPr lang="en-US">
              <a:solidFill>
                <a:srgbClr val="000000"/>
              </a:solidFill>
              <a:latin typeface="Trebuchet MS" charset="0"/>
              <a:cs typeface="Lucida Grande" charset="0"/>
              <a:sym typeface="Trebuchet MS" charset="0"/>
            </a:endParaRPr>
          </a:p>
          <a:p>
            <a:r>
              <a:rPr lang="en-US" b="1">
                <a:solidFill>
                  <a:srgbClr val="000000"/>
                </a:solidFill>
                <a:latin typeface="Trebuchet MS" charset="0"/>
                <a:cs typeface="Trebuchet MS" charset="0"/>
                <a:sym typeface="Trebuchet MS" charset="0"/>
              </a:rPr>
              <a:t>Information Radiators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Discuss the concept of passive information sources that are available to anyone. Talk about the following slides, mentioning card walls and charts as examples.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Information Radiator</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Frame: an old-style radiator, with heat waves that have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information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on them, and people holding out their hands to warm them</a:t>
            </a:r>
            <a:endParaRPr lang="en-US">
              <a:solidFill>
                <a:srgbClr val="000000"/>
              </a:solidFill>
              <a:latin typeface="Trebuchet MS" charset="0"/>
              <a:cs typeface="Lucida Grande" charset="0"/>
              <a:sym typeface="Trebuchet MS" charset="0"/>
            </a:endParaRPr>
          </a:p>
          <a:p>
            <a:r>
              <a:rPr lang="en-US" b="1">
                <a:solidFill>
                  <a:srgbClr val="000000"/>
                </a:solidFill>
                <a:latin typeface="Trebuchet MS" charset="0"/>
                <a:cs typeface="Trebuchet MS" charset="0"/>
                <a:sym typeface="Trebuchet MS" charset="0"/>
              </a:rPr>
              <a:t>Card Wall &amp; Reporting: Burn-Down, Burn-Up, Finger Charts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Brief discussion. Use the Team Room graphic from Origins of Agile (11_scene).</a:t>
            </a:r>
            <a:endParaRPr lang="en-US">
              <a:solidFill>
                <a:srgbClr val="000000"/>
              </a:solidFill>
              <a:latin typeface="Trebuchet MS" charset="0"/>
              <a:cs typeface="Lucida Grande" charset="0"/>
              <a:sym typeface="Trebuchet MS" charset="0"/>
            </a:endParaRPr>
          </a:p>
          <a:p>
            <a:r>
              <a:rPr lang="en-US" b="1">
                <a:solidFill>
                  <a:srgbClr val="000000"/>
                </a:solidFill>
                <a:latin typeface="Trebuchet MS" charset="0"/>
                <a:cs typeface="Trebuchet MS" charset="0"/>
                <a:sym typeface="Trebuchet MS" charset="0"/>
              </a:rPr>
              <a:t>Showcases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Talk about iterative and incremental development. Cover the value of showing what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there on a regular basis.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Showcase</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Frame: Pig sitting in a chair, next to (but not facing) a monitor, other Pigs and Chickens sitting in a semi-circle facing the monitor and first Pig, one Chicken giving a thumbs-up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Imagine that your company was producing software with a measly one hundred thousand lines of code.  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see – one hundred thousand times eight hundred fifty is EIGHTY-FIVE MILLION DOLLARS. How many companies can afford that kind of investment? Pretty close to none.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Understanding this led some practitioners to start thinking about different – preferably better – ways of doing things.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000">
                <a:solidFill>
                  <a:srgbClr val="000000"/>
                </a:solidFill>
                <a:latin typeface="Trebuchet MS" charset="0"/>
                <a:cs typeface="Trebuchet MS" charset="0"/>
                <a:sym typeface="Trebuchet MS" charset="0"/>
              </a:rPr>
              <a:t>Lots of folks have heard about pigs and chickens, but not everyone knows where that usage came from.  Here</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a little comic strip from implementingScrum.com that tells the story.</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[PAUSE TO LET THEM READ]</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Regardless of how you feel about pigs and chickens, the message that has become a part of Agile culture is that there are some people on a project who are totally committed – the pigs. Then there are folks who are involved, interested, and even have input, but are not totally committed – the chickens.  Both groups contribute, and both are important.  The distinction is that the pigs will live or die according to the success of the project.</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1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000">
                <a:solidFill>
                  <a:srgbClr val="000000"/>
                </a:solidFill>
                <a:latin typeface="Trebuchet MS" charset="0"/>
                <a:cs typeface="Trebuchet MS" charset="0"/>
                <a:sym typeface="Trebuchet MS" charset="0"/>
              </a:rPr>
              <a:t>Whether you talk about Scrum – and call them daily scrums – or XP – and call them daily stand-ups – the concept is common to both systems.  The idea is that the project team gets together daily, stands up, and each committed member of the team (the pigs) shares the answers to these three questions:</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buClr>
                <a:srgbClr val="000000"/>
              </a:buClr>
              <a:buFont typeface="Trebuchet MS" charset="0"/>
              <a:buChar char="-"/>
            </a:pPr>
            <a:r>
              <a:rPr lang="en-US" sz="1000">
                <a:solidFill>
                  <a:srgbClr val="000000"/>
                </a:solidFill>
                <a:latin typeface="Trebuchet MS" charset="0"/>
                <a:cs typeface="Trebuchet MS" charset="0"/>
                <a:sym typeface="Trebuchet MS" charset="0"/>
              </a:rPr>
              <a:t> What did you do yesterday?</a:t>
            </a:r>
            <a:endParaRPr lang="en-US" sz="1000">
              <a:solidFill>
                <a:srgbClr val="000000"/>
              </a:solidFill>
              <a:latin typeface="Trebuchet MS" charset="0"/>
              <a:cs typeface="Lucida Grande" charset="0"/>
              <a:sym typeface="Trebuchet MS" charset="0"/>
            </a:endParaRPr>
          </a:p>
          <a:p>
            <a:pPr>
              <a:lnSpc>
                <a:spcPct val="80000"/>
              </a:lnSpc>
              <a:buClr>
                <a:srgbClr val="000000"/>
              </a:buClr>
              <a:buFont typeface="Trebuchet MS" charset="0"/>
              <a:buChar char="-"/>
            </a:pPr>
            <a:r>
              <a:rPr lang="en-US" sz="1000">
                <a:solidFill>
                  <a:srgbClr val="000000"/>
                </a:solidFill>
                <a:latin typeface="Trebuchet MS" charset="0"/>
                <a:cs typeface="Trebuchet MS" charset="0"/>
                <a:sym typeface="Trebuchet MS" charset="0"/>
              </a:rPr>
              <a:t> What are you going to do today?</a:t>
            </a:r>
            <a:endParaRPr lang="en-US" sz="1000">
              <a:solidFill>
                <a:srgbClr val="000000"/>
              </a:solidFill>
              <a:latin typeface="Trebuchet MS" charset="0"/>
              <a:cs typeface="Lucida Grande" charset="0"/>
              <a:sym typeface="Trebuchet MS" charset="0"/>
            </a:endParaRPr>
          </a:p>
          <a:p>
            <a:pPr>
              <a:lnSpc>
                <a:spcPct val="80000"/>
              </a:lnSpc>
              <a:buClr>
                <a:srgbClr val="000000"/>
              </a:buClr>
              <a:buFont typeface="Trebuchet MS" charset="0"/>
              <a:buChar char="-"/>
            </a:pPr>
            <a:r>
              <a:rPr lang="en-US" sz="1000">
                <a:solidFill>
                  <a:srgbClr val="000000"/>
                </a:solidFill>
                <a:latin typeface="Trebuchet MS" charset="0"/>
                <a:cs typeface="Trebuchet MS" charset="0"/>
                <a:sym typeface="Trebuchet MS" charset="0"/>
              </a:rPr>
              <a:t> What obstacles or impediments are preventing you from making progress?</a:t>
            </a:r>
            <a:endParaRPr lang="en-US" sz="1000">
              <a:solidFill>
                <a:srgbClr val="000000"/>
              </a:solidFill>
              <a:latin typeface="Trebuchet MS" charset="0"/>
              <a:cs typeface="Lucida Grande" charset="0"/>
              <a:sym typeface="Trebuchet MS" charset="0"/>
            </a:endParaRPr>
          </a:p>
          <a:p>
            <a:pPr>
              <a:lnSpc>
                <a:spcPct val="80000"/>
              </a:lnSpc>
              <a:buClr>
                <a:srgbClr val="000000"/>
              </a:buClr>
              <a:buFont typeface="Trebuchet MS" charset="0"/>
              <a:buChar char="-"/>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Generally speaking, these meetings should be pretty short.  Team members will frequently refer to stories, like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I completed number 421 yesterday and am going to start on number 437 today. I can</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t get going until the database is set up.</a:t>
            </a:r>
            <a:r>
              <a:rPr lang="ja-JP" altLang="en-US" sz="1000">
                <a:solidFill>
                  <a:srgbClr val="000000"/>
                </a:solidFill>
                <a:latin typeface="Arial"/>
                <a:cs typeface="Trebuchet MS" charset="0"/>
                <a:sym typeface="Trebuchet MS" charset="0"/>
              </a:rPr>
              <a:t>”</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Since the card wall (whether physical or electronic) is readily available and visible, generally it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easy for everyone to understand what is being discussed.</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The meetings are held standing, because the goal is to keep them short.  Anything that doesn</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t fit easily into the answer to one of the questions is recorded and discussed at the end of the stand-up meeting.  Chickens are generally not permitted to speak during stand-up, as what they have to say may be important and valuable, but is not a part of this particular meeting.</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The daily stand-up, or daily scrum, contributes significantly to keeping all parties informed about what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going on and what progress is being made.</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36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300">
                <a:solidFill>
                  <a:srgbClr val="000000"/>
                </a:solidFill>
                <a:latin typeface="Trebuchet MS" charset="0"/>
                <a:cs typeface="Trebuchet MS" charset="0"/>
                <a:sym typeface="Trebuchet MS" charset="0"/>
              </a:rPr>
              <a:t>Burn-Up Chart</a:t>
            </a:r>
            <a:endParaRPr lang="en-US" sz="300">
              <a:solidFill>
                <a:srgbClr val="000000"/>
              </a:solidFill>
              <a:latin typeface="Trebuchet MS" charset="0"/>
              <a:cs typeface="Lucida Grande" charset="0"/>
              <a:sym typeface="Trebuchet MS" charset="0"/>
            </a:endParaRPr>
          </a:p>
          <a:p>
            <a:pPr>
              <a:lnSpc>
                <a:spcPct val="80000"/>
              </a:lnSpc>
            </a:pPr>
            <a:r>
              <a:rPr lang="en-US" sz="300">
                <a:solidFill>
                  <a:srgbClr val="000000"/>
                </a:solidFill>
                <a:latin typeface="Trebuchet MS" charset="0"/>
                <a:cs typeface="Trebuchet MS" charset="0"/>
                <a:sym typeface="Trebuchet MS" charset="0"/>
              </a:rPr>
              <a:t>Primarily discussion, with an example of a burn-up chart</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5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b="1">
                <a:solidFill>
                  <a:srgbClr val="000000"/>
                </a:solidFill>
                <a:latin typeface="Trebuchet MS" charset="0"/>
                <a:cs typeface="Trebuchet MS" charset="0"/>
                <a:sym typeface="Trebuchet MS" charset="0"/>
              </a:rPr>
              <a:t>Maintaining Visibility and Communications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Refer to the module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Communicating Progress</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and note that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just touching on this stuff briefly here.</a:t>
            </a:r>
            <a:endParaRPr lang="en-US">
              <a:solidFill>
                <a:srgbClr val="000000"/>
              </a:solidFill>
              <a:latin typeface="Trebuchet MS" charset="0"/>
              <a:cs typeface="Lucida Grande" charset="0"/>
              <a:sym typeface="Trebuchet MS" charset="0"/>
            </a:endParaRPr>
          </a:p>
          <a:p>
            <a:r>
              <a:rPr lang="en-US" b="1">
                <a:solidFill>
                  <a:srgbClr val="000000"/>
                </a:solidFill>
                <a:latin typeface="Trebuchet MS" charset="0"/>
                <a:cs typeface="Trebuchet MS" charset="0"/>
                <a:sym typeface="Trebuchet MS" charset="0"/>
              </a:rPr>
              <a:t>Information Radiators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Discuss the concept of passive information sources that are available to anyone. Talk about the following slides, mentioning card walls and charts as examples.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Information Radiator</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Frame: an old-style radiator, with heat waves that have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information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on them, and people holding out their hands to warm them</a:t>
            </a:r>
            <a:endParaRPr lang="en-US">
              <a:solidFill>
                <a:srgbClr val="000000"/>
              </a:solidFill>
              <a:latin typeface="Trebuchet MS" charset="0"/>
              <a:cs typeface="Lucida Grande" charset="0"/>
              <a:sym typeface="Trebuchet MS" charset="0"/>
            </a:endParaRPr>
          </a:p>
          <a:p>
            <a:r>
              <a:rPr lang="en-US" b="1">
                <a:solidFill>
                  <a:srgbClr val="000000"/>
                </a:solidFill>
                <a:latin typeface="Trebuchet MS" charset="0"/>
                <a:cs typeface="Trebuchet MS" charset="0"/>
                <a:sym typeface="Trebuchet MS" charset="0"/>
              </a:rPr>
              <a:t>Card Wall &amp; Reporting: Burn-Down, Burn-Up, Finger Charts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Brief discussion. Use the Team Room graphic from Origins of Agile (11_scene).</a:t>
            </a:r>
            <a:endParaRPr lang="en-US">
              <a:solidFill>
                <a:srgbClr val="000000"/>
              </a:solidFill>
              <a:latin typeface="Trebuchet MS" charset="0"/>
              <a:cs typeface="Lucida Grande" charset="0"/>
              <a:sym typeface="Trebuchet MS" charset="0"/>
            </a:endParaRPr>
          </a:p>
          <a:p>
            <a:r>
              <a:rPr lang="en-US" b="1">
                <a:solidFill>
                  <a:srgbClr val="000000"/>
                </a:solidFill>
                <a:latin typeface="Trebuchet MS" charset="0"/>
                <a:cs typeface="Trebuchet MS" charset="0"/>
                <a:sym typeface="Trebuchet MS" charset="0"/>
              </a:rPr>
              <a:t>Showcases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Talk about iterative and incremental development. Cover the value of showing what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there on a regular basis.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Showcase</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Frame: Pig sitting in a chair, next to (but not facing) a monitor, other Pigs and Chickens sitting in a semi-circle facing the monitor and first Pig, one Chicken giving a thumbs-up</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7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b="1">
                <a:solidFill>
                  <a:srgbClr val="000000"/>
                </a:solidFill>
                <a:latin typeface="Trebuchet MS" charset="0"/>
                <a:cs typeface="Trebuchet MS" charset="0"/>
                <a:sym typeface="Trebuchet MS" charset="0"/>
              </a:rPr>
              <a:t>Information Radiators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Discuss the concept of passive information sources that are available to anyone. Talk about the following slides, mentioning card walls and charts as examples.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Information Radiator</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Frame: an old-style radiator, with heat waves that have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information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on them, and people holding out their hands to warm them</a:t>
            </a:r>
            <a:endParaRPr lang="en-US">
              <a:solidFill>
                <a:srgbClr val="000000"/>
              </a:solidFill>
              <a:latin typeface="Trebuchet MS" charset="0"/>
              <a:cs typeface="Lucida Grande" charset="0"/>
              <a:sym typeface="Trebuchet MS" charset="0"/>
            </a:endParaRPr>
          </a:p>
          <a:p>
            <a:r>
              <a:rPr lang="en-US" b="1">
                <a:solidFill>
                  <a:srgbClr val="000000"/>
                </a:solidFill>
                <a:latin typeface="Trebuchet MS" charset="0"/>
                <a:cs typeface="Trebuchet MS" charset="0"/>
                <a:sym typeface="Trebuchet MS" charset="0"/>
              </a:rPr>
              <a:t>Card Wall &amp; Reporting: Burn-Down, Burn-Up, Finger Charts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Brief discussion. Use the Team Room graphic from Origins of Agile (11_scene).</a:t>
            </a:r>
            <a:endParaRPr lang="en-US">
              <a:solidFill>
                <a:srgbClr val="000000"/>
              </a:solidFill>
              <a:latin typeface="Trebuchet MS" charset="0"/>
              <a:cs typeface="Lucida Grande" charset="0"/>
              <a:sym typeface="Trebuchet MS" charset="0"/>
            </a:endParaRPr>
          </a:p>
          <a:p>
            <a:r>
              <a:rPr lang="en-US" b="1">
                <a:solidFill>
                  <a:srgbClr val="000000"/>
                </a:solidFill>
                <a:latin typeface="Trebuchet MS" charset="0"/>
                <a:cs typeface="Trebuchet MS" charset="0"/>
                <a:sym typeface="Trebuchet MS" charset="0"/>
              </a:rPr>
              <a:t>Showcases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Talk about iterative and incremental development. Cover the value of showing what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there on a regular basis.</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Showcase</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Frame: Pig sitting in a chair, next to (but not facing) a monitor, other Pigs and Chickens sitting in a semi-circle facing the monitor and first Pig, one Chicken giving a thumbs-up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In the 1980</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and early 1990</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there was this guy named Ken Schwaber. Ken was frustrated with the status quo. He was tired of having to wait to find out what was going on. He was tired of having to call – or attend –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formal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meetings to share information. He was tired of waiting for the waterfall to reach his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level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Ken thought about this a lot.  After all, this was important stuff. The idea that co-workers could communicate more effectively, sooner, quicker, and easier just seemed to make sense. Ken started to wonder why no one was finding a way to do this. Why not talk to each other every day?  In fact, why not find multiple ways for project and product teams to deliver sooner with better results and lower costs?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i="1">
                <a:solidFill>
                  <a:srgbClr val="000000"/>
                </a:solidFill>
                <a:latin typeface="Trebuchet MS" charset="0"/>
                <a:cs typeface="Trebuchet MS" charset="0"/>
                <a:sym typeface="Trebuchet MS" charset="0"/>
              </a:rPr>
              <a:t>[Reference: http://www.controlchaos.com/about/?SID=8ef7eb5b2a069a2710abef27d02c851f&amp;SID=7da824062baf60b8e78ec5f99836f092 ]</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Ken, working with some colleagues, came up with an approach that he called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Scrum</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Here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some information about Scrum from Ken Schwaber</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web site: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900">
                <a:solidFill>
                  <a:srgbClr val="000000"/>
                </a:solidFill>
                <a:latin typeface="Trebuchet MS" charset="0"/>
                <a:cs typeface="Trebuchet MS" charset="0"/>
                <a:sym typeface="Trebuchet MS" charset="0"/>
              </a:rPr>
              <a:t>Scrum is an iterative, incremental process for developing any product or managing any work. It produces a potentially shippable set of functionality at the end of every iteration. It's attributes are: </a:t>
            </a:r>
            <a:endParaRPr lang="en-US" sz="900">
              <a:solidFill>
                <a:srgbClr val="000000"/>
              </a:solidFill>
              <a:latin typeface="Trebuchet MS" charset="0"/>
              <a:cs typeface="Lucida Grande" charset="0"/>
              <a:sym typeface="Trebuchet MS" charset="0"/>
            </a:endParaRPr>
          </a:p>
          <a:p>
            <a:pPr>
              <a:lnSpc>
                <a:spcPct val="80000"/>
              </a:lnSpc>
            </a:pPr>
            <a:r>
              <a:rPr lang="en-US" sz="900">
                <a:solidFill>
                  <a:srgbClr val="000000"/>
                </a:solidFill>
                <a:latin typeface="Trebuchet MS" charset="0"/>
                <a:cs typeface="Lucida Grande" charset="0"/>
                <a:sym typeface="Trebuchet MS" charset="0"/>
              </a:rPr>
              <a:t>	[CLICK] Scrum is an agile process to manage and control development work. </a:t>
            </a:r>
          </a:p>
          <a:p>
            <a:pPr>
              <a:lnSpc>
                <a:spcPct val="80000"/>
              </a:lnSpc>
            </a:pPr>
            <a:r>
              <a:rPr lang="en-US" sz="900">
                <a:solidFill>
                  <a:srgbClr val="000000"/>
                </a:solidFill>
                <a:latin typeface="Trebuchet MS" charset="0"/>
                <a:cs typeface="Lucida Grande" charset="0"/>
                <a:sym typeface="Trebuchet MS" charset="0"/>
              </a:rPr>
              <a:t>	[CLICK] Scrum is a wrapper for existing engineering practices.</a:t>
            </a:r>
          </a:p>
          <a:p>
            <a:pPr>
              <a:lnSpc>
                <a:spcPct val="80000"/>
              </a:lnSpc>
            </a:pPr>
            <a:r>
              <a:rPr lang="en-US" sz="900">
                <a:solidFill>
                  <a:srgbClr val="000000"/>
                </a:solidFill>
                <a:latin typeface="Trebuchet MS" charset="0"/>
                <a:cs typeface="Lucida Grande" charset="0"/>
                <a:sym typeface="Trebuchet MS" charset="0"/>
              </a:rPr>
              <a:t>	[CLICK] Scrum is a team-based approach to iteratively, incrementally develop systems and products when requirements are rapidly changing </a:t>
            </a:r>
          </a:p>
          <a:p>
            <a:pPr>
              <a:lnSpc>
                <a:spcPct val="80000"/>
              </a:lnSpc>
            </a:pPr>
            <a:r>
              <a:rPr lang="en-US" sz="900">
                <a:solidFill>
                  <a:srgbClr val="000000"/>
                </a:solidFill>
                <a:latin typeface="Trebuchet MS" charset="0"/>
                <a:cs typeface="Lucida Grande" charset="0"/>
                <a:sym typeface="Trebuchet MS" charset="0"/>
              </a:rPr>
              <a:t>	[CLICK] Scrum is a process that controls the chaos of conflicting interests and needs.  </a:t>
            </a:r>
          </a:p>
          <a:p>
            <a:pPr>
              <a:lnSpc>
                <a:spcPct val="80000"/>
              </a:lnSpc>
            </a:pPr>
            <a:r>
              <a:rPr lang="en-US" sz="900">
                <a:solidFill>
                  <a:srgbClr val="000000"/>
                </a:solidFill>
                <a:latin typeface="Trebuchet MS" charset="0"/>
                <a:cs typeface="Lucida Grande" charset="0"/>
                <a:sym typeface="Trebuchet MS" charset="0"/>
              </a:rPr>
              <a:t>	[CLICK] Scrum is a way to improve communications and maximize co-operation.</a:t>
            </a:r>
          </a:p>
          <a:p>
            <a:pPr>
              <a:lnSpc>
                <a:spcPct val="80000"/>
              </a:lnSpc>
            </a:pPr>
            <a:r>
              <a:rPr lang="en-US" sz="900">
                <a:solidFill>
                  <a:srgbClr val="000000"/>
                </a:solidFill>
                <a:latin typeface="Trebuchet MS" charset="0"/>
                <a:cs typeface="Lucida Grande" charset="0"/>
                <a:sym typeface="Trebuchet MS" charset="0"/>
              </a:rPr>
              <a:t>	[CLICK] Scrum is a way to detect and cause the removal of anything that gets in the way of developing and delivering products.</a:t>
            </a:r>
          </a:p>
          <a:p>
            <a:pPr>
              <a:lnSpc>
                <a:spcPct val="80000"/>
              </a:lnSpc>
            </a:pPr>
            <a:r>
              <a:rPr lang="en-US" sz="900">
                <a:solidFill>
                  <a:srgbClr val="000000"/>
                </a:solidFill>
                <a:latin typeface="Trebuchet MS" charset="0"/>
                <a:cs typeface="Lucida Grande" charset="0"/>
                <a:sym typeface="Trebuchet MS" charset="0"/>
              </a:rPr>
              <a:t>	[CLICK] Scrum is a way to maximize productivity.</a:t>
            </a:r>
          </a:p>
          <a:p>
            <a:pPr>
              <a:lnSpc>
                <a:spcPct val="80000"/>
              </a:lnSpc>
            </a:pPr>
            <a:r>
              <a:rPr lang="en-US" sz="900">
                <a:solidFill>
                  <a:srgbClr val="000000"/>
                </a:solidFill>
                <a:latin typeface="Trebuchet MS" charset="0"/>
                <a:cs typeface="Lucida Grande" charset="0"/>
                <a:sym typeface="Trebuchet MS" charset="0"/>
              </a:rPr>
              <a:t>	[CLICK] Scrum is scalable from single projects to entire organizations. Scrum has controlled and organized development and implementation for multiple interrelated products and projects with over a thousand developers and implementers. </a:t>
            </a:r>
          </a:p>
          <a:p>
            <a:pPr>
              <a:lnSpc>
                <a:spcPct val="80000"/>
              </a:lnSpc>
            </a:pPr>
            <a:r>
              <a:rPr lang="en-US" sz="900">
                <a:solidFill>
                  <a:srgbClr val="000000"/>
                </a:solidFill>
                <a:latin typeface="Trebuchet MS" charset="0"/>
                <a:cs typeface="Lucida Grande" charset="0"/>
                <a:sym typeface="Trebuchet MS" charset="0"/>
              </a:rPr>
              <a:t>	[CLICK] Scrum is a way for everyone to feel good about their job, their contributions, and that they have done the very best they possibly could.</a:t>
            </a:r>
          </a:p>
          <a:p>
            <a:pPr>
              <a:lnSpc>
                <a:spcPct val="80000"/>
              </a:lnSpc>
            </a:pPr>
            <a:endParaRPr lang="en-US" sz="900">
              <a:solidFill>
                <a:srgbClr val="000000"/>
              </a:solidFill>
              <a:latin typeface="Trebuchet MS" charset="0"/>
              <a:cs typeface="Lucida Grande" charset="0"/>
              <a:sym typeface="Trebuchet MS" charset="0"/>
            </a:endParaRPr>
          </a:p>
          <a:p>
            <a:pPr>
              <a:lnSpc>
                <a:spcPct val="80000"/>
              </a:lnSpc>
            </a:pPr>
            <a:r>
              <a:rPr lang="en-US" sz="900">
                <a:solidFill>
                  <a:srgbClr val="000000"/>
                </a:solidFill>
                <a:latin typeface="Trebuchet MS" charset="0"/>
                <a:cs typeface="Trebuchet MS" charset="0"/>
                <a:sym typeface="Trebuchet MS" charset="0"/>
              </a:rPr>
              <a:t>CLICK</a:t>
            </a:r>
            <a:endParaRPr lang="en-US" sz="900">
              <a:solidFill>
                <a:srgbClr val="000000"/>
              </a:solidFill>
              <a:latin typeface="Trebuchet MS" charset="0"/>
              <a:cs typeface="Lucida Grande" charset="0"/>
              <a:sym typeface="Trebuchet MS" charset="0"/>
            </a:endParaRPr>
          </a:p>
          <a:p>
            <a:pPr>
              <a:lnSpc>
                <a:spcPct val="80000"/>
              </a:lnSpc>
            </a:pPr>
            <a:endParaRPr lang="en-US" sz="900">
              <a:solidFill>
                <a:srgbClr val="000000"/>
              </a:solidFill>
              <a:latin typeface="Trebuchet MS" charset="0"/>
              <a:cs typeface="Lucida Grande" charset="0"/>
              <a:sym typeface="Trebuchet MS" charset="0"/>
            </a:endParaRPr>
          </a:p>
          <a:p>
            <a:pPr>
              <a:lnSpc>
                <a:spcPct val="80000"/>
              </a:lnSpc>
            </a:pPr>
            <a:r>
              <a:rPr lang="en-US" sz="900">
                <a:solidFill>
                  <a:srgbClr val="000000"/>
                </a:solidFill>
                <a:latin typeface="Trebuchet MS" charset="0"/>
                <a:cs typeface="Trebuchet MS" charset="0"/>
                <a:sym typeface="Trebuchet MS" charset="0"/>
              </a:rPr>
              <a:t>Scrum as applied to product development was first referred to in "The New New Product Development Game", published in Harvard Business Review in 1986, and later elaborated in "The Knowledge Creating Company" both by Ikujiro Nonaka and Hirotaka Takeuchi, published by Oxford University Press in 1995.</a:t>
            </a:r>
            <a:endParaRPr lang="en-US" sz="900">
              <a:solidFill>
                <a:srgbClr val="000000"/>
              </a:solidFill>
              <a:latin typeface="Trebuchet MS" charset="0"/>
              <a:cs typeface="Lucida Grande" charset="0"/>
              <a:sym typeface="Trebuchet MS" charset="0"/>
            </a:endParaRPr>
          </a:p>
          <a:p>
            <a:pPr>
              <a:lnSpc>
                <a:spcPct val="80000"/>
              </a:lnSpc>
            </a:pPr>
            <a:endParaRPr lang="en-US" sz="900">
              <a:solidFill>
                <a:srgbClr val="000000"/>
              </a:solidFill>
              <a:latin typeface="Trebuchet MS" charset="0"/>
              <a:cs typeface="Lucida Grande" charset="0"/>
              <a:sym typeface="Trebuchet MS" charset="0"/>
            </a:endParaRPr>
          </a:p>
          <a:p>
            <a:pPr>
              <a:lnSpc>
                <a:spcPct val="80000"/>
              </a:lnSpc>
            </a:pPr>
            <a:r>
              <a:rPr lang="en-US" sz="900">
                <a:solidFill>
                  <a:srgbClr val="000000"/>
                </a:solidFill>
                <a:latin typeface="Trebuchet MS" charset="0"/>
                <a:cs typeface="Trebuchet MS" charset="0"/>
                <a:sym typeface="Trebuchet MS" charset="0"/>
              </a:rPr>
              <a:t>Based on their ideas and research in process theory performed in collaboration with DuPont Advanced Research Facility, Scrum was first formulated and presented to the Object Management Group in 1995.</a:t>
            </a:r>
            <a:endParaRPr lang="en-US" sz="900">
              <a:solidFill>
                <a:srgbClr val="000000"/>
              </a:solidFill>
              <a:latin typeface="Trebuchet MS" charset="0"/>
              <a:cs typeface="Lucida Grande" charset="0"/>
              <a:sym typeface="Trebuchet MS" charset="0"/>
            </a:endParaRPr>
          </a:p>
          <a:p>
            <a:pPr>
              <a:lnSpc>
                <a:spcPct val="80000"/>
              </a:lnSpc>
            </a:pPr>
            <a:endParaRPr lang="en-US" sz="900">
              <a:solidFill>
                <a:srgbClr val="000000"/>
              </a:solidFill>
              <a:latin typeface="Trebuchet MS" charset="0"/>
              <a:cs typeface="Lucida Grande" charset="0"/>
              <a:sym typeface="Trebuchet MS" charset="0"/>
            </a:endParaRPr>
          </a:p>
          <a:p>
            <a:pPr>
              <a:lnSpc>
                <a:spcPct val="80000"/>
              </a:lnSpc>
            </a:pPr>
            <a:r>
              <a:rPr lang="en-US" sz="900">
                <a:solidFill>
                  <a:srgbClr val="000000"/>
                </a:solidFill>
                <a:latin typeface="Trebuchet MS" charset="0"/>
                <a:cs typeface="Trebuchet MS" charset="0"/>
                <a:sym typeface="Trebuchet MS" charset="0"/>
              </a:rPr>
              <a:t>The Scrum process is fully described in a book</a:t>
            </a:r>
            <a:endParaRPr lang="en-US" sz="900">
              <a:solidFill>
                <a:srgbClr val="000000"/>
              </a:solidFill>
              <a:latin typeface="Trebuchet MS" charset="0"/>
              <a:cs typeface="Lucida Grande" charset="0"/>
              <a:sym typeface="Trebuchet MS" charset="0"/>
            </a:endParaRPr>
          </a:p>
          <a:p>
            <a:pPr>
              <a:lnSpc>
                <a:spcPct val="80000"/>
              </a:lnSpc>
            </a:pPr>
            <a:endParaRPr lang="en-US" sz="900">
              <a:solidFill>
                <a:srgbClr val="000000"/>
              </a:solidFill>
              <a:latin typeface="Trebuchet MS" charset="0"/>
              <a:cs typeface="Lucida Grande" charset="0"/>
              <a:sym typeface="Trebuchet MS" charset="0"/>
            </a:endParaRPr>
          </a:p>
          <a:p>
            <a:pPr>
              <a:lnSpc>
                <a:spcPct val="80000"/>
              </a:lnSpc>
            </a:pPr>
            <a:r>
              <a:rPr lang="en-US" sz="900">
                <a:solidFill>
                  <a:srgbClr val="000000"/>
                </a:solidFill>
                <a:latin typeface="Trebuchet MS" charset="0"/>
                <a:cs typeface="Trebuchet MS" charset="0"/>
                <a:sym typeface="Trebuchet MS" charset="0"/>
              </a:rPr>
              <a:t>CLICK</a:t>
            </a:r>
            <a:endParaRPr lang="en-US" sz="900">
              <a:solidFill>
                <a:srgbClr val="000000"/>
              </a:solidFill>
              <a:latin typeface="Trebuchet MS" charset="0"/>
              <a:cs typeface="Lucida Grande" charset="0"/>
              <a:sym typeface="Trebuchet MS" charset="0"/>
            </a:endParaRPr>
          </a:p>
          <a:p>
            <a:pPr>
              <a:lnSpc>
                <a:spcPct val="80000"/>
              </a:lnSpc>
            </a:pPr>
            <a:endParaRPr lang="en-US" sz="900">
              <a:solidFill>
                <a:srgbClr val="000000"/>
              </a:solidFill>
              <a:latin typeface="Trebuchet MS" charset="0"/>
              <a:cs typeface="Lucida Grande" charset="0"/>
              <a:sym typeface="Trebuchet MS" charset="0"/>
            </a:endParaRPr>
          </a:p>
          <a:p>
            <a:pPr>
              <a:lnSpc>
                <a:spcPct val="80000"/>
              </a:lnSpc>
            </a:pPr>
            <a:r>
              <a:rPr lang="en-US" sz="900">
                <a:solidFill>
                  <a:srgbClr val="000000"/>
                </a:solidFill>
                <a:latin typeface="Trebuchet MS" charset="0"/>
                <a:cs typeface="Trebuchet MS" charset="0"/>
                <a:sym typeface="Trebuchet MS" charset="0"/>
              </a:rPr>
              <a:t>from Ken Schwaber and Mike Beedle, titled </a:t>
            </a:r>
            <a:r>
              <a:rPr lang="en-US" sz="900" i="1">
                <a:solidFill>
                  <a:srgbClr val="000000"/>
                </a:solidFill>
                <a:latin typeface="Trebuchet MS" charset="0"/>
                <a:cs typeface="Trebuchet MS" charset="0"/>
                <a:sym typeface="Trebuchet MS" charset="0"/>
              </a:rPr>
              <a:t>Agile Software Development with Scrum</a:t>
            </a:r>
            <a:r>
              <a:rPr lang="en-US" sz="900">
                <a:solidFill>
                  <a:srgbClr val="000000"/>
                </a:solidFill>
                <a:latin typeface="Trebuchet MS" charset="0"/>
                <a:cs typeface="Trebuchet MS" charset="0"/>
                <a:sym typeface="Trebuchet MS" charset="0"/>
              </a:rPr>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At somewhat the same time, in the mid- to late-1990</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a fellow named Kent Beck was also thinking about how software projects work. Kent was convinced that there were more effective ways for software developers and testers to do their jobs. He thought that working in isolation, with minimal interaction, was not the ideal. Rather, he conceived of different ways of working (which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talk about more later) that he believed would produce better software with fewer defects.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Kent put his ideas together with those of his friend Ron Jeffries. Together, working on a major project at Chrysler, they put their ideas into practice.  These ideas shifted the way that software development teams worked, from the physical layout of their work spaces to the way they worked and talked together.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TIMING: &lt;= 2 Minutes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Introduce yourself – no more than 2 minutes – quick background, relevant experience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90000"/>
              </a:lnSpc>
            </a:pPr>
            <a:r>
              <a:rPr lang="en-US">
                <a:solidFill>
                  <a:srgbClr val="000000"/>
                </a:solidFill>
                <a:latin typeface="Trebuchet MS" charset="0"/>
                <a:cs typeface="Trebuchet MS" charset="0"/>
                <a:sym typeface="Trebuchet MS" charset="0"/>
              </a:rPr>
              <a:t>Finally, in 1999, Kent wrote and published his ideas under the name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Extreme Programming.</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Extreme Programming has come to be known as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XP.</a:t>
            </a:r>
            <a:r>
              <a:rPr lang="ja-JP" altLang="en-US">
                <a:solidFill>
                  <a:srgbClr val="000000"/>
                </a:solidFill>
                <a:latin typeface="Arial"/>
                <a:cs typeface="Trebuchet MS" charset="0"/>
                <a:sym typeface="Trebuchet MS" charset="0"/>
              </a:rPr>
              <a:t>”</a:t>
            </a:r>
            <a:endParaRPr lang="en-US">
              <a:solidFill>
                <a:srgbClr val="000000"/>
              </a:solidFill>
              <a:latin typeface="Trebuchet MS" charset="0"/>
              <a:cs typeface="Lucida Grande" charset="0"/>
              <a:sym typeface="Trebuchet MS" charset="0"/>
            </a:endParaRPr>
          </a:p>
          <a:p>
            <a:pPr>
              <a:lnSpc>
                <a:spcPct val="90000"/>
              </a:lnSpc>
            </a:pPr>
            <a:endParaRPr lang="en-US" i="1">
              <a:solidFill>
                <a:srgbClr val="000000"/>
              </a:solidFill>
              <a:latin typeface="Trebuchet MS" charset="0"/>
              <a:cs typeface="Lucida Grande" charset="0"/>
              <a:sym typeface="Trebuchet MS" charset="0"/>
            </a:endParaRPr>
          </a:p>
          <a:p>
            <a:pPr>
              <a:lnSpc>
                <a:spcPct val="90000"/>
              </a:lnSpc>
            </a:pPr>
            <a:r>
              <a:rPr lang="en-US" i="1">
                <a:solidFill>
                  <a:srgbClr val="000000"/>
                </a:solidFill>
                <a:latin typeface="Trebuchet MS" charset="0"/>
                <a:cs typeface="Trebuchet MS" charset="0"/>
                <a:sym typeface="Trebuchet MS" charset="0"/>
              </a:rPr>
              <a:t>[Reference: http://en.wikipedia.org/wiki/Extreme_Programming]</a:t>
            </a:r>
            <a:endParaRPr lang="en-US">
              <a:solidFill>
                <a:srgbClr val="000000"/>
              </a:solidFill>
              <a:latin typeface="Trebuchet MS" charset="0"/>
              <a:cs typeface="Lucida Grande" charset="0"/>
              <a:sym typeface="Trebuchet MS" charset="0"/>
            </a:endParaRPr>
          </a:p>
          <a:p>
            <a:pPr>
              <a:lnSpc>
                <a:spcPct val="90000"/>
              </a:lnSpc>
            </a:pPr>
            <a:r>
              <a:rPr lang="en-US" i="1">
                <a:solidFill>
                  <a:srgbClr val="000000"/>
                </a:solidFill>
                <a:latin typeface="Trebuchet MS" charset="0"/>
                <a:cs typeface="Trebuchet MS" charset="0"/>
                <a:sym typeface="Trebuchet MS" charset="0"/>
              </a:rPr>
              <a:t>[Reference: http://www.threeriversinstitute.org/Kent%20Beck.htm]</a:t>
            </a:r>
            <a:endParaRPr lang="en-US">
              <a:solidFill>
                <a:srgbClr val="000000"/>
              </a:solidFill>
              <a:latin typeface="Trebuchet MS" charset="0"/>
              <a:cs typeface="Lucida Grande" charset="0"/>
              <a:sym typeface="Trebuchet MS" charset="0"/>
            </a:endParaRPr>
          </a:p>
          <a:p>
            <a:pPr>
              <a:lnSpc>
                <a:spcPct val="90000"/>
              </a:lnSpc>
            </a:pPr>
            <a:r>
              <a:rPr lang="en-US" i="1">
                <a:solidFill>
                  <a:srgbClr val="000000"/>
                </a:solidFill>
                <a:latin typeface="Trebuchet MS" charset="0"/>
                <a:cs typeface="Trebuchet MS" charset="0"/>
                <a:sym typeface="Trebuchet MS" charset="0"/>
              </a:rPr>
              <a:t>[Reference: http://www.threeriversinstitute.org/]</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Going back to its genesis, Extreme Programming was created by Kent Beck during his work on the Chrysler Comprehensive Compensation System (C3) payroll project. Kent became the C3 project leader in March 1996 and began to refine the development method used in the project, which led to his book. Chrysler cancelled the C3 project in February 2000, after the company was acquired by Daimler-Benz.</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Although Extreme Programming itself is relatively new, many of its practices have been around for some time; the methodology, after all, takes "best practices" to extreme levels. For example, the "practice of test-first development, planning and writing tests before each micro-increment" was used as early as NASA's Project Mercury, in the early 1960s (Larman 2003). Refactoring, modularity, bottom-up and incremental design were described by Leo Brodie in his book published in 1984.</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Ken and Kent, among others, came to realize that a shift in the principles, practices, and methodologies were needed in the ways by which software projects were run and by which developers did their work. They had explored and experimented, and it all began to come together.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Arial" charset="0"/>
                <a:cs typeface="Arial" charset="0"/>
                <a:sym typeface="Arial" charset="0"/>
              </a:rPr>
              <a:t>The result of the thinking and activities of folks like Ken Schwaber, Kent Beck, Ward Cunningham, Martin Fowler, Alistair Cockburn, and others was a document called A Manifesto for Agile Software Development.</a:t>
            </a:r>
            <a:endParaRPr lang="en-US">
              <a:solidFill>
                <a:srgbClr val="000000"/>
              </a:solidFill>
              <a:latin typeface="Trebuchet MS" charset="0"/>
              <a:cs typeface="Lucida Grande" charset="0"/>
              <a:sym typeface="Trebuchet MS" charset="0"/>
            </a:endParaRPr>
          </a:p>
          <a:p>
            <a:endParaRPr lang="en-US">
              <a:solidFill>
                <a:srgbClr val="000000"/>
              </a:solidFill>
              <a:latin typeface="Arial" charset="0"/>
              <a:cs typeface="Lucida Grande" charset="0"/>
              <a:sym typeface="Arial" charset="0"/>
            </a:endParaRPr>
          </a:p>
          <a:p>
            <a:r>
              <a:rPr lang="en-US">
                <a:solidFill>
                  <a:srgbClr val="000000"/>
                </a:solidFill>
                <a:latin typeface="Trebuchet MS" charset="0"/>
                <a:cs typeface="Trebuchet MS" charset="0"/>
                <a:sym typeface="Trebuchet MS" charset="0"/>
              </a:rPr>
              <a:t>A group of these folks – the thinkers and doers and experimenters – got together on February 11-13, 2001, at The Lodge at Snowbird ski resort in the Wasatch mountains of Utah,  to talk, ski, relax, and try to find common ground - and of course, to eat. What emerged was the Agile -Software Development- Manifesto. Representatives from Extreme Programming, SCRUM, DSDM, Adaptive Software Development, Crystal, Feature-Driven Development, Pragmatic Programming, and others sympathetic to the need for an alternative to documentation driven, heavyweight software development processes convened.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Now, a bigger gathering of organizational anarchists would be hard to find, so what emerged from this meeting was symbolic - a </a:t>
            </a:r>
            <a:r>
              <a:rPr lang="en-US" i="1">
                <a:solidFill>
                  <a:srgbClr val="000000"/>
                </a:solidFill>
                <a:latin typeface="Trebuchet MS" charset="0"/>
                <a:cs typeface="Trebuchet MS" charset="0"/>
                <a:sym typeface="Trebuchet MS" charset="0"/>
              </a:rPr>
              <a:t>Manifesto for Agile Software Development</a:t>
            </a:r>
            <a:r>
              <a:rPr lang="en-US">
                <a:solidFill>
                  <a:srgbClr val="000000"/>
                </a:solidFill>
                <a:latin typeface="Trebuchet MS" charset="0"/>
                <a:cs typeface="Trebuchet MS" charset="0"/>
                <a:sym typeface="Trebuchet MS" charset="0"/>
              </a:rPr>
              <a:t> - signed by all participants. The only concern with the term </a:t>
            </a:r>
            <a:r>
              <a:rPr lang="en-US" i="1">
                <a:solidFill>
                  <a:srgbClr val="000000"/>
                </a:solidFill>
                <a:latin typeface="Trebuchet MS" charset="0"/>
                <a:cs typeface="Trebuchet MS" charset="0"/>
                <a:sym typeface="Trebuchet MS" charset="0"/>
              </a:rPr>
              <a:t>agile</a:t>
            </a:r>
            <a:r>
              <a:rPr lang="en-US">
                <a:solidFill>
                  <a:srgbClr val="000000"/>
                </a:solidFill>
                <a:latin typeface="Trebuchet MS" charset="0"/>
                <a:cs typeface="Trebuchet MS" charset="0"/>
                <a:sym typeface="Trebuchet MS" charset="0"/>
              </a:rPr>
              <a:t> came from Martin Fowler (a Brit for those who don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know him) who allowed that most Americans didn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know how to pronounce the word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agile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(taken from http://www.agilemanifesto.org)</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[Resource: http://www.agilemanifesto.org/history.html]</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Many of these folks are legendary today, including:</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Kent Beck – author of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Extreme Programming Explained</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and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Test-Driven Development by Example</a:t>
            </a:r>
            <a:r>
              <a:rPr lang="ja-JP" altLang="en-US">
                <a:solidFill>
                  <a:srgbClr val="000000"/>
                </a:solidFill>
                <a:latin typeface="Arial"/>
                <a:cs typeface="Trebuchet MS" charset="0"/>
                <a:sym typeface="Trebuchet MS" charset="0"/>
              </a:rPr>
              <a: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Mike Beedle – co-author of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hlinkClick r:id="rId3"/>
              </a:rPr>
              <a:t>Agile Software Development with Scrum</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with Ken Schwaber</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Arie van Bennekum</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Alistair Cockburn – author of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Agile Software Development: The Coope</a:t>
            </a:r>
            <a:r>
              <a:rPr lang="en-US" u="sng">
                <a:solidFill>
                  <a:srgbClr val="6B9F25"/>
                </a:solidFill>
                <a:latin typeface="Trebuchet MS" charset="0"/>
                <a:cs typeface="Trebuchet MS" charset="0"/>
                <a:sym typeface="Trebuchet MS" charset="0"/>
                <a:hlinkClick r:id="rId4"/>
              </a:rPr>
              <a:t>rative Game</a:t>
            </a:r>
            <a:r>
              <a:rPr lang="ja-JP" altLang="en-US">
                <a:solidFill>
                  <a:srgbClr val="000000"/>
                </a:solidFill>
                <a:latin typeface="Arial"/>
                <a:cs typeface="Trebuchet MS" charset="0"/>
                <a:sym typeface="Trebuchet MS" charset="0"/>
                <a:hlinkClick r:id="rId4"/>
              </a:rPr>
              <a:t>”</a:t>
            </a:r>
            <a:r>
              <a:rPr lang="en-US">
                <a:solidFill>
                  <a:srgbClr val="000000"/>
                </a:solidFill>
                <a:latin typeface="Trebuchet MS" charset="0"/>
                <a:cs typeface="Trebuchet MS" charset="0"/>
                <a:sym typeface="Trebuchet MS" charset="0"/>
                <a:hlinkClick r:id="rId4"/>
              </a:rPr>
              <a:t>, </a:t>
            </a:r>
            <a:r>
              <a:rPr lang="ja-JP" altLang="en-US">
                <a:solidFill>
                  <a:srgbClr val="000000"/>
                </a:solidFill>
                <a:latin typeface="Arial"/>
                <a:cs typeface="Trebuchet MS" charset="0"/>
                <a:sym typeface="Trebuchet MS" charset="0"/>
                <a:hlinkClick r:id="rId4"/>
              </a:rPr>
              <a:t>“</a:t>
            </a:r>
            <a:r>
              <a:rPr lang="en-US" u="sng">
                <a:solidFill>
                  <a:srgbClr val="6B9F25"/>
                </a:solidFill>
                <a:latin typeface="Trebuchet MS" charset="0"/>
                <a:cs typeface="Trebuchet MS" charset="0"/>
                <a:sym typeface="Trebuchet MS" charset="0"/>
                <a:hlinkClick r:id="rId4"/>
              </a:rPr>
              <a:t>Writing Effective Use Cases</a:t>
            </a:r>
            <a:r>
              <a:rPr lang="ja-JP" altLang="en-US">
                <a:solidFill>
                  <a:srgbClr val="000000"/>
                </a:solidFill>
                <a:latin typeface="Arial"/>
                <a:cs typeface="Trebuchet MS" charset="0"/>
                <a:sym typeface="Trebuchet MS" charset="0"/>
                <a:hlinkClick r:id="rId4"/>
              </a:rPr>
              <a:t>”</a:t>
            </a:r>
            <a:r>
              <a:rPr lang="en-US">
                <a:solidFill>
                  <a:srgbClr val="000000"/>
                </a:solidFill>
                <a:latin typeface="Trebuchet MS" charset="0"/>
                <a:cs typeface="Trebuchet MS" charset="0"/>
                <a:sym typeface="Trebuchet MS" charset="0"/>
                <a:hlinkClick r:id="rId4"/>
              </a:rPr>
              <a:t>, </a:t>
            </a:r>
            <a:r>
              <a:rPr lang="ja-JP" altLang="en-US">
                <a:solidFill>
                  <a:srgbClr val="000000"/>
                </a:solidFill>
                <a:latin typeface="Arial"/>
                <a:cs typeface="Trebuchet MS" charset="0"/>
                <a:sym typeface="Trebuchet MS" charset="0"/>
                <a:hlinkClick r:id="rId4"/>
              </a:rPr>
              <a:t>“</a:t>
            </a:r>
            <a:r>
              <a:rPr lang="en-US" u="sng">
                <a:solidFill>
                  <a:srgbClr val="6B9F25"/>
                </a:solidFill>
                <a:latin typeface="Trebuchet MS" charset="0"/>
                <a:cs typeface="Trebuchet MS" charset="0"/>
                <a:sym typeface="Trebuchet MS" charset="0"/>
                <a:hlinkClick r:id="rId4"/>
              </a:rPr>
              <a:t>Cr</a:t>
            </a:r>
            <a:r>
              <a:rPr lang="en-US" u="sng">
                <a:solidFill>
                  <a:srgbClr val="6B9F25"/>
                </a:solidFill>
                <a:latin typeface="Trebuchet MS" charset="0"/>
                <a:cs typeface="Trebuchet MS" charset="0"/>
                <a:sym typeface="Trebuchet MS" charset="0"/>
              </a:rPr>
              <a:t>ystal Clear: A Human-Powered Methodology for Small T</a:t>
            </a:r>
            <a:r>
              <a:rPr lang="en-US" u="sng">
                <a:solidFill>
                  <a:srgbClr val="6B9F25"/>
                </a:solidFill>
                <a:latin typeface="Trebuchet MS" charset="0"/>
                <a:cs typeface="Trebuchet MS" charset="0"/>
                <a:sym typeface="Trebuchet MS" charset="0"/>
                <a:hlinkClick r:id="rId5"/>
              </a:rPr>
              <a:t>eams</a:t>
            </a:r>
            <a:r>
              <a:rPr lang="ja-JP" altLang="en-US">
                <a:solidFill>
                  <a:srgbClr val="000000"/>
                </a:solidFill>
                <a:latin typeface="Arial"/>
                <a:cs typeface="Trebuchet MS" charset="0"/>
                <a:sym typeface="Trebuchet MS" charset="0"/>
                <a:hlinkClick r:id="rId5"/>
              </a:rPr>
              <a:t>”</a:t>
            </a:r>
            <a:endParaRPr lang="en-US">
              <a:solidFill>
                <a:srgbClr val="000000"/>
              </a:solidFill>
              <a:latin typeface="Trebuchet MS" charset="0"/>
              <a:cs typeface="Lucida Grande" charset="0"/>
              <a:sym typeface="Trebuchet MS" charset="0"/>
              <a:hlinkClick r:id="rId5"/>
            </a:endParaRPr>
          </a:p>
          <a:p>
            <a:pPr>
              <a:buClr>
                <a:srgbClr val="000000"/>
              </a:buClr>
              <a:buFont typeface="Arial" charset="0"/>
              <a:buChar char="•"/>
            </a:pPr>
            <a:r>
              <a:rPr lang="en-US">
                <a:solidFill>
                  <a:srgbClr val="000000"/>
                </a:solidFill>
                <a:latin typeface="Trebuchet MS" charset="0"/>
                <a:cs typeface="Trebuchet MS" charset="0"/>
                <a:sym typeface="Trebuchet MS" charset="0"/>
                <a:hlinkClick r:id="rId5"/>
              </a:rPr>
              <a:t> Ward Cunningham – cr</a:t>
            </a:r>
            <a:r>
              <a:rPr lang="en-US">
                <a:solidFill>
                  <a:srgbClr val="000000"/>
                </a:solidFill>
                <a:latin typeface="Trebuchet MS" charset="0"/>
                <a:cs typeface="Trebuchet MS" charset="0"/>
                <a:sym typeface="Trebuchet MS" charset="0"/>
              </a:rPr>
              <a:t>eator of the first wiki, co-aut</a:t>
            </a:r>
            <a:r>
              <a:rPr lang="en-US">
                <a:solidFill>
                  <a:srgbClr val="000000"/>
                </a:solidFill>
                <a:latin typeface="Trebuchet MS" charset="0"/>
                <a:cs typeface="Trebuchet MS" charset="0"/>
                <a:sym typeface="Trebuchet MS" charset="0"/>
                <a:hlinkClick r:id="rId6"/>
              </a:rPr>
              <a:t>hor of </a:t>
            </a:r>
            <a:r>
              <a:rPr lang="ja-JP" altLang="en-US">
                <a:solidFill>
                  <a:srgbClr val="000000"/>
                </a:solidFill>
                <a:latin typeface="Arial"/>
                <a:cs typeface="Trebuchet MS" charset="0"/>
                <a:sym typeface="Trebuchet MS" charset="0"/>
                <a:hlinkClick r:id="rId6"/>
              </a:rPr>
              <a:t>“</a:t>
            </a:r>
            <a:r>
              <a:rPr lang="en-US" u="sng">
                <a:solidFill>
                  <a:srgbClr val="6B9F25"/>
                </a:solidFill>
                <a:latin typeface="Trebuchet MS" charset="0"/>
                <a:cs typeface="Trebuchet MS" charset="0"/>
                <a:sym typeface="Trebuchet MS" charset="0"/>
                <a:hlinkClick r:id="rId6"/>
              </a:rPr>
              <a:t>The Wiki Way: Quick Collaboration on the Web</a:t>
            </a:r>
            <a:r>
              <a:rPr lang="ja-JP" altLang="en-US">
                <a:solidFill>
                  <a:srgbClr val="000000"/>
                </a:solidFill>
                <a:latin typeface="Arial"/>
                <a:cs typeface="Trebuchet MS" charset="0"/>
                <a:sym typeface="Trebuchet MS" charset="0"/>
                <a:hlinkClick r:id="rId6"/>
              </a:rPr>
              <a:t>”</a:t>
            </a:r>
            <a:r>
              <a:rPr lang="en-US">
                <a:solidFill>
                  <a:srgbClr val="000000"/>
                </a:solidFill>
                <a:latin typeface="Trebuchet MS" charset="0"/>
                <a:cs typeface="Trebuchet MS" charset="0"/>
                <a:sym typeface="Trebuchet MS" charset="0"/>
                <a:hlinkClick r:id="rId6"/>
              </a:rPr>
              <a:t>, aut</a:t>
            </a:r>
            <a:r>
              <a:rPr lang="en-US">
                <a:solidFill>
                  <a:srgbClr val="000000"/>
                </a:solidFill>
                <a:latin typeface="Trebuchet MS" charset="0"/>
                <a:cs typeface="Trebuchet MS" charset="0"/>
                <a:sym typeface="Trebuchet MS" charset="0"/>
              </a:rPr>
              <a:t>hor of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Fit for Developing Software: Framework for Integrated Tests</a:t>
            </a:r>
            <a:r>
              <a:rPr lang="ja-JP" altLang="en-US">
                <a:solidFill>
                  <a:srgbClr val="000000"/>
                </a:solidFill>
                <a:latin typeface="Arial"/>
                <a:cs typeface="Trebuchet MS" charset="0"/>
                <a:sym typeface="Trebuchet MS" charset="0"/>
              </a:rPr>
              <a: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Martin Fowler – Chief Scientist of ThoughtWorks, a</a:t>
            </a:r>
            <a:r>
              <a:rPr lang="en-US">
                <a:solidFill>
                  <a:srgbClr val="000000"/>
                </a:solidFill>
                <a:latin typeface="Trebuchet MS" charset="0"/>
                <a:cs typeface="Trebuchet MS" charset="0"/>
                <a:sym typeface="Trebuchet MS" charset="0"/>
                <a:hlinkClick r:id="rId7"/>
              </a:rPr>
              <a:t>uthor of </a:t>
            </a:r>
            <a:r>
              <a:rPr lang="ja-JP" altLang="en-US">
                <a:solidFill>
                  <a:srgbClr val="000000"/>
                </a:solidFill>
                <a:latin typeface="Arial"/>
                <a:cs typeface="Trebuchet MS" charset="0"/>
                <a:sym typeface="Trebuchet MS" charset="0"/>
                <a:hlinkClick r:id="rId7"/>
              </a:rPr>
              <a:t>“</a:t>
            </a:r>
            <a:r>
              <a:rPr lang="en-US" u="sng">
                <a:solidFill>
                  <a:srgbClr val="6B9F25"/>
                </a:solidFill>
                <a:latin typeface="Trebuchet MS" charset="0"/>
                <a:cs typeface="Trebuchet MS" charset="0"/>
                <a:sym typeface="Trebuchet MS" charset="0"/>
                <a:hlinkClick r:id="rId7"/>
              </a:rPr>
              <a:t>Patterns of Enterprise Application</a:t>
            </a:r>
            <a:r>
              <a:rPr lang="en-US" u="sng">
                <a:solidFill>
                  <a:srgbClr val="6B9F25"/>
                </a:solidFill>
                <a:latin typeface="Trebuchet MS" charset="0"/>
                <a:cs typeface="Trebuchet MS" charset="0"/>
                <a:sym typeface="Trebuchet MS" charset="0"/>
              </a:rPr>
              <a:t> Architecture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and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Analysis Patterns: Reusable Object Mod</a:t>
            </a:r>
            <a:r>
              <a:rPr lang="en-US" u="sng">
                <a:solidFill>
                  <a:srgbClr val="6B9F25"/>
                </a:solidFill>
                <a:latin typeface="Trebuchet MS" charset="0"/>
                <a:cs typeface="Trebuchet MS" charset="0"/>
                <a:sym typeface="Trebuchet MS" charset="0"/>
                <a:hlinkClick r:id="rId8"/>
              </a:rPr>
              <a:t>els</a:t>
            </a:r>
            <a:r>
              <a:rPr lang="ja-JP" altLang="en-US">
                <a:solidFill>
                  <a:srgbClr val="000000"/>
                </a:solidFill>
                <a:latin typeface="Arial"/>
                <a:cs typeface="Trebuchet MS" charset="0"/>
                <a:sym typeface="Trebuchet MS" charset="0"/>
                <a:hlinkClick r:id="rId8"/>
              </a:rPr>
              <a:t>”</a:t>
            </a:r>
            <a:r>
              <a:rPr lang="en-US">
                <a:solidFill>
                  <a:srgbClr val="000000"/>
                </a:solidFill>
                <a:latin typeface="Trebuchet MS" charset="0"/>
                <a:cs typeface="Trebuchet MS" charset="0"/>
                <a:sym typeface="Trebuchet MS" charset="0"/>
                <a:hlinkClick r:id="rId8"/>
              </a:rPr>
              <a:t>, co-author of </a:t>
            </a:r>
            <a:r>
              <a:rPr lang="ja-JP" altLang="en-US">
                <a:solidFill>
                  <a:srgbClr val="000000"/>
                </a:solidFill>
                <a:latin typeface="Arial"/>
                <a:cs typeface="Trebuchet MS" charset="0"/>
                <a:sym typeface="Trebuchet MS" charset="0"/>
                <a:hlinkClick r:id="rId8"/>
              </a:rPr>
              <a:t>“</a:t>
            </a:r>
            <a:r>
              <a:rPr lang="en-US" u="sng">
                <a:solidFill>
                  <a:srgbClr val="6B9F25"/>
                </a:solidFill>
                <a:latin typeface="Trebuchet MS" charset="0"/>
                <a:cs typeface="Trebuchet MS" charset="0"/>
                <a:sym typeface="Trebuchet MS" charset="0"/>
                <a:hlinkClick r:id="rId8"/>
              </a:rPr>
              <a:t>Refactoring: Improving the Design of Ex</a:t>
            </a:r>
            <a:r>
              <a:rPr lang="en-US" u="sng">
                <a:solidFill>
                  <a:srgbClr val="6B9F25"/>
                </a:solidFill>
                <a:latin typeface="Trebuchet MS" charset="0"/>
                <a:cs typeface="Trebuchet MS" charset="0"/>
                <a:sym typeface="Trebuchet MS" charset="0"/>
              </a:rPr>
              <a:t>isting Code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with Kent Beck and others, and more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James Grenning</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Jim Highsmith – author of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Agile Project Management: Cre</a:t>
            </a:r>
            <a:r>
              <a:rPr lang="en-US" u="sng">
                <a:solidFill>
                  <a:srgbClr val="6B9F25"/>
                </a:solidFill>
                <a:latin typeface="Trebuchet MS" charset="0"/>
                <a:cs typeface="Trebuchet MS" charset="0"/>
                <a:sym typeface="Trebuchet MS" charset="0"/>
                <a:hlinkClick r:id="rId9"/>
              </a:rPr>
              <a:t>ating Innovative Products</a:t>
            </a:r>
            <a:r>
              <a:rPr lang="ja-JP" altLang="en-US">
                <a:solidFill>
                  <a:srgbClr val="000000"/>
                </a:solidFill>
                <a:latin typeface="Arial"/>
                <a:cs typeface="Trebuchet MS" charset="0"/>
                <a:sym typeface="Trebuchet MS" charset="0"/>
                <a:hlinkClick r:id="rId9"/>
              </a:rPr>
              <a:t>”</a:t>
            </a:r>
            <a:r>
              <a:rPr lang="en-US">
                <a:solidFill>
                  <a:srgbClr val="000000"/>
                </a:solidFill>
                <a:latin typeface="Trebuchet MS" charset="0"/>
                <a:cs typeface="Trebuchet MS" charset="0"/>
                <a:sym typeface="Trebuchet MS" charset="0"/>
                <a:hlinkClick r:id="rId9"/>
              </a:rPr>
              <a:t>, </a:t>
            </a:r>
            <a:r>
              <a:rPr lang="ja-JP" altLang="en-US">
                <a:solidFill>
                  <a:srgbClr val="000000"/>
                </a:solidFill>
                <a:latin typeface="Arial"/>
                <a:cs typeface="Trebuchet MS" charset="0"/>
                <a:sym typeface="Trebuchet MS" charset="0"/>
                <a:hlinkClick r:id="rId9"/>
              </a:rPr>
              <a:t>“</a:t>
            </a:r>
            <a:r>
              <a:rPr lang="en-US" u="sng">
                <a:solidFill>
                  <a:srgbClr val="6B9F25"/>
                </a:solidFill>
                <a:latin typeface="Trebuchet MS" charset="0"/>
                <a:cs typeface="Trebuchet MS" charset="0"/>
                <a:sym typeface="Trebuchet MS" charset="0"/>
                <a:hlinkClick r:id="rId9"/>
              </a:rPr>
              <a:t>Agile Software Dev</a:t>
            </a:r>
            <a:r>
              <a:rPr lang="en-US" u="sng">
                <a:solidFill>
                  <a:srgbClr val="6B9F25"/>
                </a:solidFill>
                <a:latin typeface="Trebuchet MS" charset="0"/>
                <a:cs typeface="Trebuchet MS" charset="0"/>
                <a:sym typeface="Trebuchet MS" charset="0"/>
              </a:rPr>
              <a:t>elopment Ecosystems</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and more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Andrew Hunt – co-found</a:t>
            </a:r>
            <a:r>
              <a:rPr lang="en-US">
                <a:solidFill>
                  <a:srgbClr val="000000"/>
                </a:solidFill>
                <a:latin typeface="Trebuchet MS" charset="0"/>
                <a:cs typeface="Trebuchet MS" charset="0"/>
                <a:sym typeface="Trebuchet MS" charset="0"/>
                <a:hlinkClick r:id="rId10"/>
              </a:rPr>
              <a:t>er of </a:t>
            </a:r>
            <a:r>
              <a:rPr lang="ja-JP" altLang="en-US">
                <a:solidFill>
                  <a:srgbClr val="000000"/>
                </a:solidFill>
                <a:latin typeface="Arial"/>
                <a:cs typeface="Trebuchet MS" charset="0"/>
                <a:sym typeface="Trebuchet MS" charset="0"/>
                <a:hlinkClick r:id="rId10"/>
              </a:rPr>
              <a:t>“</a:t>
            </a:r>
            <a:r>
              <a:rPr lang="en-US">
                <a:solidFill>
                  <a:srgbClr val="000000"/>
                </a:solidFill>
                <a:latin typeface="Trebuchet MS" charset="0"/>
                <a:cs typeface="Trebuchet MS" charset="0"/>
                <a:sym typeface="Trebuchet MS" charset="0"/>
                <a:hlinkClick r:id="rId10"/>
              </a:rPr>
              <a:t>The Pragmatic Programmers</a:t>
            </a:r>
            <a:r>
              <a:rPr lang="ja-JP" altLang="en-US">
                <a:solidFill>
                  <a:srgbClr val="000000"/>
                </a:solidFill>
                <a:latin typeface="Arial"/>
                <a:cs typeface="Trebuchet MS" charset="0"/>
                <a:sym typeface="Trebuchet MS" charset="0"/>
                <a:hlinkClick r:id="rId10"/>
              </a:rPr>
              <a:t>”</a:t>
            </a:r>
            <a:r>
              <a:rPr lang="en-US">
                <a:solidFill>
                  <a:srgbClr val="000000"/>
                </a:solidFill>
                <a:latin typeface="Trebuchet MS" charset="0"/>
                <a:cs typeface="Trebuchet MS" charset="0"/>
                <a:sym typeface="Trebuchet MS" charset="0"/>
                <a:hlinkClick r:id="rId10"/>
              </a:rPr>
              <a:t> and co-</a:t>
            </a:r>
            <a:r>
              <a:rPr lang="en-US">
                <a:solidFill>
                  <a:srgbClr val="000000"/>
                </a:solidFill>
                <a:latin typeface="Trebuchet MS" charset="0"/>
                <a:cs typeface="Trebuchet MS" charset="0"/>
                <a:sym typeface="Trebuchet MS" charset="0"/>
              </a:rPr>
              <a:t>author of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The Pragmatic Programmer: From Journeyman to Ma</a:t>
            </a:r>
            <a:r>
              <a:rPr lang="en-US" u="sng">
                <a:solidFill>
                  <a:srgbClr val="6B9F25"/>
                </a:solidFill>
                <a:latin typeface="Trebuchet MS" charset="0"/>
                <a:cs typeface="Trebuchet MS" charset="0"/>
                <a:sym typeface="Trebuchet MS" charset="0"/>
                <a:hlinkClick r:id="rId11"/>
              </a:rPr>
              <a:t>ster</a:t>
            </a:r>
            <a:r>
              <a:rPr lang="ja-JP" altLang="en-US">
                <a:solidFill>
                  <a:srgbClr val="000000"/>
                </a:solidFill>
                <a:latin typeface="Arial"/>
                <a:cs typeface="Trebuchet MS" charset="0"/>
                <a:sym typeface="Trebuchet MS" charset="0"/>
                <a:hlinkClick r:id="rId11"/>
              </a:rPr>
              <a:t>”</a:t>
            </a:r>
            <a:r>
              <a:rPr lang="en-US">
                <a:solidFill>
                  <a:srgbClr val="000000"/>
                </a:solidFill>
                <a:latin typeface="Trebuchet MS" charset="0"/>
                <a:cs typeface="Trebuchet MS" charset="0"/>
                <a:sym typeface="Trebuchet MS" charset="0"/>
                <a:hlinkClick r:id="rId11"/>
              </a:rPr>
              <a:t>, both with Dave Thomas</a:t>
            </a:r>
            <a:endParaRPr lang="en-US">
              <a:solidFill>
                <a:srgbClr val="000000"/>
              </a:solidFill>
              <a:latin typeface="Trebuchet MS" charset="0"/>
              <a:cs typeface="Lucida Grande" charset="0"/>
              <a:sym typeface="Trebuchet MS" charset="0"/>
              <a:hlinkClick r:id="rId11"/>
            </a:endParaRPr>
          </a:p>
          <a:p>
            <a:pPr>
              <a:buClr>
                <a:srgbClr val="000000"/>
              </a:buClr>
              <a:buFont typeface="Arial" charset="0"/>
              <a:buChar char="•"/>
            </a:pPr>
            <a:r>
              <a:rPr lang="en-US">
                <a:solidFill>
                  <a:srgbClr val="000000"/>
                </a:solidFill>
                <a:latin typeface="Trebuchet MS" charset="0"/>
                <a:cs typeface="Trebuchet MS" charset="0"/>
                <a:sym typeface="Trebuchet MS" charset="0"/>
                <a:hlinkClick r:id="rId11"/>
              </a:rPr>
              <a:t> Ron Jeffries – autho</a:t>
            </a:r>
            <a:r>
              <a:rPr lang="en-US">
                <a:solidFill>
                  <a:srgbClr val="000000"/>
                </a:solidFill>
                <a:latin typeface="Trebuchet MS" charset="0"/>
                <a:cs typeface="Trebuchet MS" charset="0"/>
                <a:sym typeface="Trebuchet MS" charset="0"/>
              </a:rPr>
              <a:t>r of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Extreme Programming Adventures in C#</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co-author of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Extreme Programming Installed</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co-developer of the eXtreme Programming m</a:t>
            </a:r>
            <a:r>
              <a:rPr lang="en-US">
                <a:solidFill>
                  <a:srgbClr val="000000"/>
                </a:solidFill>
                <a:latin typeface="Trebuchet MS" charset="0"/>
                <a:cs typeface="Trebuchet MS" charset="0"/>
                <a:sym typeface="Trebuchet MS" charset="0"/>
                <a:hlinkClick r:id="rId12"/>
              </a:rPr>
              <a:t>ethodologies</a:t>
            </a:r>
            <a:endParaRPr lang="en-US">
              <a:solidFill>
                <a:srgbClr val="000000"/>
              </a:solidFill>
              <a:latin typeface="Trebuchet MS" charset="0"/>
              <a:cs typeface="Lucida Grande" charset="0"/>
              <a:sym typeface="Trebuchet MS" charset="0"/>
              <a:hlinkClick r:id="rId12"/>
            </a:endParaRPr>
          </a:p>
          <a:p>
            <a:pPr>
              <a:buClr>
                <a:srgbClr val="000000"/>
              </a:buClr>
              <a:buFont typeface="Arial" charset="0"/>
              <a:buChar char="•"/>
            </a:pPr>
            <a:r>
              <a:rPr lang="en-US">
                <a:solidFill>
                  <a:srgbClr val="000000"/>
                </a:solidFill>
                <a:latin typeface="Trebuchet MS" charset="0"/>
                <a:cs typeface="Trebuchet MS" charset="0"/>
                <a:sym typeface="Trebuchet MS" charset="0"/>
                <a:hlinkClick r:id="rId12"/>
              </a:rPr>
              <a:t> Jon Kern</a:t>
            </a:r>
            <a:endParaRPr lang="en-US">
              <a:solidFill>
                <a:srgbClr val="000000"/>
              </a:solidFill>
              <a:latin typeface="Trebuchet MS" charset="0"/>
              <a:cs typeface="Lucida Grande" charset="0"/>
              <a:sym typeface="Trebuchet MS" charset="0"/>
              <a:hlinkClick r:id="rId12"/>
            </a:endParaRPr>
          </a:p>
          <a:p>
            <a:pPr>
              <a:buClr>
                <a:srgbClr val="000000"/>
              </a:buClr>
              <a:buFont typeface="Arial" charset="0"/>
              <a:buChar char="•"/>
            </a:pPr>
            <a:r>
              <a:rPr lang="en-US">
                <a:solidFill>
                  <a:srgbClr val="000000"/>
                </a:solidFill>
                <a:latin typeface="Trebuchet MS" charset="0"/>
                <a:cs typeface="Trebuchet MS" charset="0"/>
                <a:sym typeface="Trebuchet MS" charset="0"/>
                <a:hlinkClick r:id="rId12"/>
              </a:rPr>
              <a:t> Brian Marick – author of </a:t>
            </a:r>
            <a:r>
              <a:rPr lang="ja-JP" altLang="en-US">
                <a:solidFill>
                  <a:srgbClr val="000000"/>
                </a:solidFill>
                <a:latin typeface="Arial"/>
                <a:cs typeface="Trebuchet MS" charset="0"/>
                <a:sym typeface="Trebuchet MS" charset="0"/>
                <a:hlinkClick r:id="rId12"/>
              </a:rPr>
              <a:t>“</a:t>
            </a:r>
            <a:r>
              <a:rPr lang="en-US" u="sng">
                <a:solidFill>
                  <a:srgbClr val="6B9F25"/>
                </a:solidFill>
                <a:latin typeface="Trebuchet MS" charset="0"/>
                <a:cs typeface="Trebuchet MS" charset="0"/>
                <a:sym typeface="Trebuchet MS" charset="0"/>
                <a:hlinkClick r:id="rId12"/>
              </a:rPr>
              <a:t>The </a:t>
            </a:r>
            <a:r>
              <a:rPr lang="en-US" u="sng">
                <a:solidFill>
                  <a:srgbClr val="6B9F25"/>
                </a:solidFill>
                <a:latin typeface="Trebuchet MS" charset="0"/>
                <a:cs typeface="Trebuchet MS" charset="0"/>
                <a:sym typeface="Trebuchet MS" charset="0"/>
              </a:rPr>
              <a:t>Craft of Software Testing: Subsystems Testing Including Ob</a:t>
            </a:r>
            <a:r>
              <a:rPr lang="en-US" u="sng">
                <a:solidFill>
                  <a:srgbClr val="6B9F25"/>
                </a:solidFill>
                <a:latin typeface="Trebuchet MS" charset="0"/>
                <a:cs typeface="Trebuchet MS" charset="0"/>
                <a:sym typeface="Trebuchet MS" charset="0"/>
                <a:hlinkClick r:id="rId13"/>
              </a:rPr>
              <a:t>ject-Based and Object-Oriented Testin</a:t>
            </a:r>
            <a:r>
              <a:rPr lang="en-US" u="sng">
                <a:solidFill>
                  <a:srgbClr val="6B9F25"/>
                </a:solidFill>
                <a:latin typeface="Trebuchet MS" charset="0"/>
                <a:cs typeface="Trebuchet MS" charset="0"/>
                <a:sym typeface="Trebuchet MS" charset="0"/>
              </a:rPr>
              <a:t>g</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Everyday Scripting with Ruby: For Teams, Testers, and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Programming Cocoa with Ruby: Create Compelling Mac Apps Us</a:t>
            </a:r>
            <a:r>
              <a:rPr lang="en-US" u="sng">
                <a:solidFill>
                  <a:srgbClr val="6B9F25"/>
                </a:solidFill>
                <a:latin typeface="Trebuchet MS" charset="0"/>
                <a:cs typeface="Trebuchet MS" charset="0"/>
                <a:sym typeface="Trebuchet MS" charset="0"/>
                <a:hlinkClick r:id="rId14"/>
              </a:rPr>
              <a:t>ing RubyCocoa</a:t>
            </a:r>
            <a:r>
              <a:rPr lang="ja-JP" altLang="en-US">
                <a:solidFill>
                  <a:srgbClr val="000000"/>
                </a:solidFill>
                <a:latin typeface="Arial"/>
                <a:cs typeface="Trebuchet MS" charset="0"/>
                <a:sym typeface="Trebuchet MS" charset="0"/>
                <a:hlinkClick r:id="rId14"/>
              </a:rPr>
              <a:t>”</a:t>
            </a:r>
            <a:endParaRPr lang="en-US">
              <a:solidFill>
                <a:srgbClr val="000000"/>
              </a:solidFill>
              <a:latin typeface="Trebuchet MS" charset="0"/>
              <a:cs typeface="Lucida Grande" charset="0"/>
              <a:sym typeface="Trebuchet MS" charset="0"/>
              <a:hlinkClick r:id="rId14"/>
            </a:endParaRPr>
          </a:p>
          <a:p>
            <a:pPr>
              <a:buClr>
                <a:srgbClr val="000000"/>
              </a:buClr>
              <a:buFont typeface="Arial" charset="0"/>
              <a:buChar char="•"/>
            </a:pPr>
            <a:r>
              <a:rPr lang="en-US">
                <a:solidFill>
                  <a:srgbClr val="000000"/>
                </a:solidFill>
                <a:latin typeface="Trebuchet MS" charset="0"/>
                <a:cs typeface="Trebuchet MS" charset="0"/>
                <a:sym typeface="Trebuchet MS" charset="0"/>
                <a:hlinkClick r:id="rId14"/>
              </a:rPr>
              <a:t> Robert C. Martin – known as  </a:t>
            </a:r>
            <a:r>
              <a:rPr lang="ja-JP" altLang="en-US">
                <a:solidFill>
                  <a:srgbClr val="000000"/>
                </a:solidFill>
                <a:latin typeface="Arial"/>
                <a:cs typeface="Trebuchet MS" charset="0"/>
                <a:sym typeface="Trebuchet MS" charset="0"/>
                <a:hlinkClick r:id="rId14"/>
              </a:rPr>
              <a:t>“</a:t>
            </a:r>
            <a:r>
              <a:rPr lang="en-US">
                <a:solidFill>
                  <a:srgbClr val="000000"/>
                </a:solidFill>
                <a:latin typeface="Trebuchet MS" charset="0"/>
                <a:cs typeface="Trebuchet MS" charset="0"/>
                <a:sym typeface="Trebuchet MS" charset="0"/>
                <a:hlinkClick r:id="rId14"/>
              </a:rPr>
              <a:t>Uncle</a:t>
            </a:r>
            <a:r>
              <a:rPr lang="en-US">
                <a:solidFill>
                  <a:srgbClr val="000000"/>
                </a:solidFill>
                <a:latin typeface="Trebuchet MS" charset="0"/>
                <a:cs typeface="Trebuchet MS" charset="0"/>
                <a:sym typeface="Trebuchet MS" charset="0"/>
              </a:rPr>
              <a:t> Bob</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Martin, author of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Agile Software Development, Principles, Patterns, and Practices</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Agile Princ</a:t>
            </a:r>
            <a:r>
              <a:rPr lang="en-US" u="sng">
                <a:solidFill>
                  <a:srgbClr val="6B9F25"/>
                </a:solidFill>
                <a:latin typeface="Trebuchet MS" charset="0"/>
                <a:cs typeface="Trebuchet MS" charset="0"/>
                <a:sym typeface="Trebuchet MS" charset="0"/>
                <a:hlinkClick r:id="rId15"/>
              </a:rPr>
              <a:t>iples, Patterns, and Practices in C#</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Clean Code: A Handbook of Agile Software Craftsma</a:t>
            </a:r>
            <a:r>
              <a:rPr lang="en-US" u="sng">
                <a:solidFill>
                  <a:srgbClr val="6B9F25"/>
                </a:solidFill>
                <a:latin typeface="Trebuchet MS" charset="0"/>
                <a:cs typeface="Trebuchet MS" charset="0"/>
                <a:sym typeface="Trebuchet MS" charset="0"/>
                <a:hlinkClick r:id="rId16"/>
              </a:rPr>
              <a:t>nship</a:t>
            </a:r>
            <a:r>
              <a:rPr lang="ja-JP" altLang="en-US">
                <a:solidFill>
                  <a:srgbClr val="000000"/>
                </a:solidFill>
                <a:latin typeface="Arial"/>
                <a:cs typeface="Trebuchet MS" charset="0"/>
                <a:sym typeface="Trebuchet MS" charset="0"/>
                <a:hlinkClick r:id="rId16"/>
              </a:rPr>
              <a:t>”</a:t>
            </a:r>
            <a:endParaRPr lang="en-US">
              <a:solidFill>
                <a:srgbClr val="000000"/>
              </a:solidFill>
              <a:latin typeface="Trebuchet MS" charset="0"/>
              <a:cs typeface="Lucida Grande" charset="0"/>
              <a:sym typeface="Trebuchet MS" charset="0"/>
              <a:hlinkClick r:id="rId16"/>
            </a:endParaRPr>
          </a:p>
          <a:p>
            <a:pPr>
              <a:buClr>
                <a:srgbClr val="000000"/>
              </a:buClr>
              <a:buFont typeface="Arial" charset="0"/>
              <a:buChar char="•"/>
            </a:pPr>
            <a:r>
              <a:rPr lang="en-US">
                <a:solidFill>
                  <a:srgbClr val="000000"/>
                </a:solidFill>
                <a:latin typeface="Trebuchet MS" charset="0"/>
                <a:cs typeface="Trebuchet MS" charset="0"/>
                <a:sym typeface="Trebuchet MS" charset="0"/>
                <a:hlinkClick r:id="rId16"/>
              </a:rPr>
              <a:t> Steve Mellor</a:t>
            </a:r>
            <a:endParaRPr lang="en-US">
              <a:solidFill>
                <a:srgbClr val="000000"/>
              </a:solidFill>
              <a:latin typeface="Trebuchet MS" charset="0"/>
              <a:cs typeface="Lucida Grande" charset="0"/>
              <a:sym typeface="Trebuchet MS" charset="0"/>
              <a:hlinkClick r:id="rId16"/>
            </a:endParaRPr>
          </a:p>
          <a:p>
            <a:pPr>
              <a:buClr>
                <a:srgbClr val="000000"/>
              </a:buClr>
              <a:buFont typeface="Arial" charset="0"/>
              <a:buChar char="•"/>
            </a:pPr>
            <a:r>
              <a:rPr lang="en-US">
                <a:solidFill>
                  <a:srgbClr val="000000"/>
                </a:solidFill>
                <a:latin typeface="Trebuchet MS" charset="0"/>
                <a:cs typeface="Trebuchet MS" charset="0"/>
                <a:sym typeface="Trebuchet MS" charset="0"/>
                <a:hlinkClick r:id="rId16"/>
              </a:rPr>
              <a:t> Ken Sch</a:t>
            </a:r>
            <a:r>
              <a:rPr lang="en-US">
                <a:solidFill>
                  <a:srgbClr val="000000"/>
                </a:solidFill>
                <a:latin typeface="Trebuchet MS" charset="0"/>
                <a:cs typeface="Trebuchet MS" charset="0"/>
                <a:sym typeface="Trebuchet MS" charset="0"/>
              </a:rPr>
              <a:t>waber – co-creator of Scrum, with Jeff Sutherland, author of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Agile Project Management with Scrum</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and </a:t>
            </a:r>
            <a:r>
              <a:rPr lang="ja-JP" altLang="en-US">
                <a:solidFill>
                  <a:srgbClr val="000000"/>
                </a:solidFill>
                <a:latin typeface="Arial"/>
                <a:cs typeface="Trebuchet MS" charset="0"/>
                <a:sym typeface="Trebuchet MS" charset="0"/>
              </a:rPr>
              <a:t>“</a:t>
            </a:r>
            <a:r>
              <a:rPr lang="en-US" u="sng">
                <a:solidFill>
                  <a:srgbClr val="6B9F25"/>
                </a:solidFill>
                <a:latin typeface="Trebuchet MS" charset="0"/>
                <a:cs typeface="Trebuchet MS" charset="0"/>
                <a:sym typeface="Trebuchet MS" charset="0"/>
              </a:rPr>
              <a:t>The Enterprise and </a:t>
            </a:r>
            <a:r>
              <a:rPr lang="en-US" u="sng">
                <a:solidFill>
                  <a:srgbClr val="6B9F25"/>
                </a:solidFill>
                <a:latin typeface="Trebuchet MS" charset="0"/>
                <a:cs typeface="Trebuchet MS" charset="0"/>
                <a:sym typeface="Trebuchet MS" charset="0"/>
                <a:hlinkClick r:id="rId17"/>
              </a:rPr>
              <a:t>Scrum</a:t>
            </a:r>
            <a:r>
              <a:rPr lang="ja-JP" altLang="en-US">
                <a:solidFill>
                  <a:srgbClr val="000000"/>
                </a:solidFill>
                <a:latin typeface="Arial"/>
                <a:cs typeface="Trebuchet MS" charset="0"/>
                <a:sym typeface="Trebuchet MS" charset="0"/>
                <a:hlinkClick r:id="rId17"/>
              </a:rPr>
              <a:t>”</a:t>
            </a:r>
            <a:r>
              <a:rPr lang="en-US">
                <a:solidFill>
                  <a:srgbClr val="000000"/>
                </a:solidFill>
                <a:latin typeface="Trebuchet MS" charset="0"/>
                <a:cs typeface="Trebuchet MS" charset="0"/>
                <a:sym typeface="Trebuchet MS" charset="0"/>
                <a:hlinkClick r:id="rId17"/>
              </a:rPr>
              <a:t>, co-author of </a:t>
            </a:r>
            <a:r>
              <a:rPr lang="ja-JP" altLang="en-US">
                <a:solidFill>
                  <a:srgbClr val="000000"/>
                </a:solidFill>
                <a:latin typeface="Arial"/>
                <a:cs typeface="Trebuchet MS" charset="0"/>
                <a:sym typeface="Trebuchet MS" charset="0"/>
                <a:hlinkClick r:id="rId17"/>
              </a:rPr>
              <a:t>“</a:t>
            </a:r>
            <a:r>
              <a:rPr lang="en-US" u="sng">
                <a:solidFill>
                  <a:srgbClr val="6B9F25"/>
                </a:solidFill>
                <a:latin typeface="Trebuchet MS" charset="0"/>
                <a:cs typeface="Trebuchet MS" charset="0"/>
                <a:sym typeface="Trebuchet MS" charset="0"/>
                <a:hlinkClick r:id="rId17"/>
              </a:rPr>
              <a:t>Agile Software Development with Scrum</a:t>
            </a:r>
            <a:r>
              <a:rPr lang="ja-JP" altLang="en-US">
                <a:solidFill>
                  <a:srgbClr val="000000"/>
                </a:solidFill>
                <a:latin typeface="Arial"/>
                <a:cs typeface="Trebuchet MS" charset="0"/>
                <a:sym typeface="Trebuchet MS" charset="0"/>
                <a:hlinkClick r:id="rId17"/>
              </a:rPr>
              <a:t>”</a:t>
            </a:r>
            <a:r>
              <a:rPr lang="en-US">
                <a:solidFill>
                  <a:srgbClr val="000000"/>
                </a:solidFill>
                <a:latin typeface="Trebuchet MS" charset="0"/>
                <a:cs typeface="Trebuchet MS" charset="0"/>
                <a:sym typeface="Trebuchet MS" charset="0"/>
                <a:hlinkClick r:id="rId17"/>
              </a:rPr>
              <a:t> with Mike Beedle</a:t>
            </a:r>
            <a:endParaRPr lang="en-US">
              <a:solidFill>
                <a:srgbClr val="000000"/>
              </a:solidFill>
              <a:latin typeface="Trebuchet MS" charset="0"/>
              <a:cs typeface="Lucida Grande" charset="0"/>
              <a:sym typeface="Trebuchet MS" charset="0"/>
              <a:hlinkClick r:id="rId17"/>
            </a:endParaRPr>
          </a:p>
          <a:p>
            <a:pPr>
              <a:buClr>
                <a:srgbClr val="000000"/>
              </a:buClr>
              <a:buFont typeface="Arial" charset="0"/>
              <a:buChar char="•"/>
            </a:pPr>
            <a:r>
              <a:rPr lang="en-US">
                <a:solidFill>
                  <a:srgbClr val="000000"/>
                </a:solidFill>
                <a:latin typeface="Trebuchet MS" charset="0"/>
                <a:cs typeface="Trebuchet MS" charset="0"/>
                <a:sym typeface="Trebuchet MS" charset="0"/>
                <a:hlinkClick r:id="rId17"/>
              </a:rPr>
              <a:t> Jeff Sutherland – co-</a:t>
            </a:r>
            <a:r>
              <a:rPr lang="en-US">
                <a:solidFill>
                  <a:srgbClr val="000000"/>
                </a:solidFill>
                <a:latin typeface="Trebuchet MS" charset="0"/>
                <a:cs typeface="Trebuchet MS" charset="0"/>
                <a:sym typeface="Trebuchet MS" charset="0"/>
              </a:rPr>
              <a:t>creator of Scrum, with Ken Schwaber</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Dave Thomas – co-founder of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The Pragmatic Programmers</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with Andy H</a:t>
            </a:r>
            <a:r>
              <a:rPr lang="en-US">
                <a:solidFill>
                  <a:srgbClr val="000000"/>
                </a:solidFill>
                <a:latin typeface="Trebuchet MS" charset="0"/>
                <a:cs typeface="Trebuchet MS" charset="0"/>
                <a:sym typeface="Trebuchet MS" charset="0"/>
                <a:hlinkClick r:id="rId18"/>
              </a:rPr>
              <a:t>unt, co-author of </a:t>
            </a:r>
            <a:r>
              <a:rPr lang="ja-JP" altLang="en-US">
                <a:solidFill>
                  <a:srgbClr val="000000"/>
                </a:solidFill>
                <a:latin typeface="Arial"/>
                <a:cs typeface="Trebuchet MS" charset="0"/>
                <a:sym typeface="Trebuchet MS" charset="0"/>
                <a:hlinkClick r:id="rId18"/>
              </a:rPr>
              <a:t>“</a:t>
            </a:r>
            <a:r>
              <a:rPr lang="en-US" u="sng">
                <a:solidFill>
                  <a:srgbClr val="6B9F25"/>
                </a:solidFill>
                <a:latin typeface="Trebuchet MS" charset="0"/>
                <a:cs typeface="Trebuchet MS" charset="0"/>
                <a:sym typeface="Trebuchet MS" charset="0"/>
                <a:hlinkClick r:id="rId18"/>
              </a:rPr>
              <a:t>The Pragmatic Programmer: From Journey</a:t>
            </a:r>
            <a:r>
              <a:rPr lang="en-US" u="sng">
                <a:solidFill>
                  <a:srgbClr val="6B9F25"/>
                </a:solidFill>
                <a:latin typeface="Trebuchet MS" charset="0"/>
                <a:cs typeface="Trebuchet MS" charset="0"/>
                <a:sym typeface="Trebuchet MS" charset="0"/>
              </a:rPr>
              <a:t>man to Master</a:t>
            </a:r>
            <a:r>
              <a:rPr lang="ja-JP" altLang="en-US">
                <a:solidFill>
                  <a:srgbClr val="000000"/>
                </a:solidFill>
                <a:latin typeface="Arial"/>
                <a:cs typeface="Trebuchet MS" charset="0"/>
                <a:sym typeface="Trebuchet MS" charset="0"/>
              </a:rPr>
              <a: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Arial" charset="0"/>
                <a:cs typeface="Arial" charset="0"/>
                <a:sym typeface="Arial" charset="0"/>
              </a:rPr>
              <a:t>Now for a little bit of fun. You each have a </a:t>
            </a:r>
            <a:r>
              <a:rPr lang="en-US">
                <a:solidFill>
                  <a:srgbClr val="000000"/>
                </a:solidFill>
                <a:latin typeface="Arial" charset="0"/>
                <a:cs typeface="Arial" charset="0"/>
                <a:sym typeface="Arial" charset="0"/>
                <a:hlinkClick r:id="rId19"/>
              </a:rPr>
              <a:t>worksheet that contains the key concepts that make up the Manifesto.  T</a:t>
            </a:r>
            <a:r>
              <a:rPr lang="en-US">
                <a:solidFill>
                  <a:srgbClr val="000000"/>
                </a:solidFill>
                <a:latin typeface="Arial" charset="0"/>
                <a:cs typeface="Arial" charset="0"/>
                <a:sym typeface="Arial" charset="0"/>
              </a:rPr>
              <a:t>here</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s a template on those worksheets, showing how the ideas go together. Let</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s take a few minutes to see if we can figure out what th</a:t>
            </a:r>
            <a:r>
              <a:rPr lang="en-US">
                <a:solidFill>
                  <a:srgbClr val="000000"/>
                </a:solidFill>
                <a:latin typeface="Arial" charset="0"/>
                <a:cs typeface="Arial" charset="0"/>
                <a:sym typeface="Arial" charset="0"/>
                <a:hlinkClick r:id="rId20"/>
              </a:rPr>
              <a:t>e signers of the Manifesto had in mind.</a:t>
            </a:r>
            <a:endParaRPr lang="en-US">
              <a:solidFill>
                <a:srgbClr val="000000"/>
              </a:solidFill>
              <a:latin typeface="Trebuchet MS" charset="0"/>
              <a:cs typeface="Lucida Grande" charset="0"/>
              <a:sym typeface="Trebuchet MS" charset="0"/>
              <a:hlinkClick r:id="rId20"/>
            </a:endParaRPr>
          </a:p>
          <a:p>
            <a:endParaRPr lang="en-US">
              <a:solidFill>
                <a:srgbClr val="000000"/>
              </a:solidFill>
              <a:latin typeface="Arial" charset="0"/>
              <a:cs typeface="Lucida Grande" charset="0"/>
              <a:sym typeface="Arial" charset="0"/>
              <a:hlinkClick r:id="rId20"/>
            </a:endParaRPr>
          </a:p>
          <a:p>
            <a:r>
              <a:rPr lang="en-US" b="1" i="1">
                <a:solidFill>
                  <a:srgbClr val="000000"/>
                </a:solidFill>
                <a:latin typeface="Trebuchet MS" charset="0"/>
                <a:cs typeface="Trebuchet MS" charset="0"/>
                <a:sym typeface="Trebuchet MS" charset="0"/>
                <a:hlinkClick r:id="rId20"/>
              </a:rPr>
              <a:t>Building the Agile Man</a:t>
            </a:r>
            <a:r>
              <a:rPr lang="en-US" b="1" i="1">
                <a:solidFill>
                  <a:srgbClr val="000000"/>
                </a:solidFill>
                <a:latin typeface="Trebuchet MS" charset="0"/>
                <a:cs typeface="Trebuchet MS" charset="0"/>
                <a:sym typeface="Trebuchet MS" charset="0"/>
              </a:rPr>
              <a:t>ifesto</a:t>
            </a:r>
            <a:endParaRPr lang="en-US">
              <a:solidFill>
                <a:srgbClr val="000000"/>
              </a:solidFill>
              <a:latin typeface="Trebuchet MS" charset="0"/>
              <a:cs typeface="Lucida Grande" charset="0"/>
              <a:sym typeface="Trebuchet MS" charset="0"/>
            </a:endParaRPr>
          </a:p>
          <a:p>
            <a:r>
              <a:rPr lang="en-US" i="1">
                <a:solidFill>
                  <a:srgbClr val="000000"/>
                </a:solidFill>
                <a:latin typeface="Trebuchet MS" charset="0"/>
                <a:cs typeface="Trebuchet MS" charset="0"/>
                <a:sym typeface="Trebuchet MS" charset="0"/>
              </a:rPr>
              <a:t>Don't just simply present the agile manifesto. The students </a:t>
            </a:r>
            <a:r>
              <a:rPr lang="en-US" i="1">
                <a:solidFill>
                  <a:srgbClr val="000000"/>
                </a:solidFill>
                <a:latin typeface="Trebuchet MS" charset="0"/>
                <a:cs typeface="Trebuchet MS" charset="0"/>
                <a:sym typeface="Trebuchet MS" charset="0"/>
                <a:hlinkClick r:id="rId21"/>
              </a:rPr>
              <a:t>will learn more if they have an opportunity to </a:t>
            </a:r>
            <a:r>
              <a:rPr lang="en-US" i="1">
                <a:solidFill>
                  <a:srgbClr val="000000"/>
                </a:solidFill>
                <a:latin typeface="Trebuchet MS" charset="0"/>
                <a:cs typeface="Trebuchet MS" charset="0"/>
                <a:sym typeface="Trebuchet MS" charset="0"/>
              </a:rPr>
              <a:t>build it. Ensure that your flip chart has the four </a:t>
            </a:r>
            <a:r>
              <a:rPr lang="en-US" i="1">
                <a:solidFill>
                  <a:srgbClr val="000000"/>
                </a:solidFill>
                <a:latin typeface="Trebuchet MS" charset="0"/>
                <a:cs typeface="Trebuchet MS" charset="0"/>
                <a:sym typeface="Trebuchet MS" charset="0"/>
                <a:hlinkClick r:id="rId22"/>
              </a:rPr>
              <a:t>empty slots for all the statements as well.</a:t>
            </a:r>
            <a:endParaRPr lang="en-US">
              <a:solidFill>
                <a:srgbClr val="000000"/>
              </a:solidFill>
              <a:latin typeface="Trebuchet MS" charset="0"/>
              <a:cs typeface="Lucida Grande" charset="0"/>
              <a:sym typeface="Trebuchet MS" charset="0"/>
              <a:hlinkClick r:id="rId22"/>
            </a:endParaRPr>
          </a:p>
          <a:p>
            <a:endParaRPr lang="en-US" i="1">
              <a:solidFill>
                <a:srgbClr val="000000"/>
              </a:solidFill>
              <a:latin typeface="Trebuchet MS" charset="0"/>
              <a:cs typeface="Lucida Grande" charset="0"/>
              <a:sym typeface="Trebuchet MS" charset="0"/>
              <a:hlinkClick r:id="rId22"/>
            </a:endParaRPr>
          </a:p>
          <a:p>
            <a:r>
              <a:rPr lang="en-US" i="1">
                <a:solidFill>
                  <a:srgbClr val="000000"/>
                </a:solidFill>
                <a:latin typeface="Trebuchet MS" charset="0"/>
                <a:cs typeface="Trebuchet MS" charset="0"/>
                <a:sym typeface="Trebuchet MS" charset="0"/>
                <a:hlinkClick r:id="rId22"/>
              </a:rPr>
              <a:t>Hand out </a:t>
            </a:r>
            <a:r>
              <a:rPr lang="en-US" i="1">
                <a:solidFill>
                  <a:srgbClr val="000000"/>
                </a:solidFill>
                <a:latin typeface="Trebuchet MS" charset="0"/>
                <a:cs typeface="Trebuchet MS" charset="0"/>
                <a:sym typeface="Trebuchet MS" charset="0"/>
              </a:rPr>
              <a:t>copies of the empty Agile Manifesto (see Student's Handout). Feel free to ask students to work together in pairs or individually. Explain th</a:t>
            </a:r>
            <a:r>
              <a:rPr lang="en-US" i="1">
                <a:solidFill>
                  <a:srgbClr val="000000"/>
                </a:solidFill>
                <a:latin typeface="Trebuchet MS" charset="0"/>
                <a:cs typeface="Trebuchet MS" charset="0"/>
                <a:sym typeface="Trebuchet MS" charset="0"/>
                <a:hlinkClick r:id="rId23"/>
              </a:rPr>
              <a:t>e manifesto is used as a guide for </a:t>
            </a:r>
            <a:r>
              <a:rPr lang="en-US" i="1">
                <a:solidFill>
                  <a:srgbClr val="000000"/>
                </a:solidFill>
                <a:latin typeface="Trebuchet MS" charset="0"/>
                <a:cs typeface="Trebuchet MS" charset="0"/>
                <a:sym typeface="Trebuchet MS" charset="0"/>
              </a:rPr>
              <a:t>values and that everything on the list is </a:t>
            </a:r>
            <a:r>
              <a:rPr lang="en-US" i="1">
                <a:solidFill>
                  <a:srgbClr val="000000"/>
                </a:solidFill>
                <a:latin typeface="Trebuchet MS" charset="0"/>
                <a:cs typeface="Trebuchet MS" charset="0"/>
                <a:sym typeface="Trebuchet MS" charset="0"/>
                <a:hlinkClick r:id="rId24"/>
              </a:rPr>
              <a:t>important and we're tryi</a:t>
            </a:r>
            <a:r>
              <a:rPr lang="en-US" i="1">
                <a:solidFill>
                  <a:srgbClr val="000000"/>
                </a:solidFill>
                <a:latin typeface="Trebuchet MS" charset="0"/>
                <a:cs typeface="Trebuchet MS" charset="0"/>
                <a:sym typeface="Trebuchet MS" charset="0"/>
              </a:rPr>
              <a:t>ng to understand what factors might influ</a:t>
            </a:r>
            <a:r>
              <a:rPr lang="en-US" i="1">
                <a:solidFill>
                  <a:srgbClr val="000000"/>
                </a:solidFill>
                <a:latin typeface="Trebuchet MS" charset="0"/>
                <a:cs typeface="Trebuchet MS" charset="0"/>
                <a:sym typeface="Trebuchet MS" charset="0"/>
                <a:hlinkClick r:id="rId25"/>
              </a:rPr>
              <a:t>ence the decisions we make. </a:t>
            </a:r>
            <a:endParaRPr lang="en-US">
              <a:solidFill>
                <a:srgbClr val="000000"/>
              </a:solidFill>
              <a:latin typeface="Trebuchet MS" charset="0"/>
              <a:cs typeface="Lucida Grande" charset="0"/>
              <a:sym typeface="Trebuchet MS" charset="0"/>
              <a:hlinkClick r:id="rId25"/>
            </a:endParaRPr>
          </a:p>
          <a:p>
            <a:endParaRPr lang="en-US" i="1">
              <a:solidFill>
                <a:srgbClr val="000000"/>
              </a:solidFill>
              <a:latin typeface="Trebuchet MS" charset="0"/>
              <a:cs typeface="Lucida Grande" charset="0"/>
              <a:sym typeface="Trebuchet MS" charset="0"/>
              <a:hlinkClick r:id="rId25"/>
            </a:endParaRPr>
          </a:p>
          <a:p>
            <a:r>
              <a:rPr lang="en-US" i="1">
                <a:solidFill>
                  <a:srgbClr val="000000"/>
                </a:solidFill>
                <a:latin typeface="Trebuchet MS" charset="0"/>
                <a:cs typeface="Trebuchet MS" charset="0"/>
                <a:sym typeface="Trebuchet MS" charset="0"/>
                <a:hlinkClick r:id="rId25"/>
              </a:rPr>
              <a:t>Give th</a:t>
            </a:r>
            <a:r>
              <a:rPr lang="en-US" i="1">
                <a:solidFill>
                  <a:srgbClr val="000000"/>
                </a:solidFill>
                <a:latin typeface="Trebuchet MS" charset="0"/>
                <a:cs typeface="Trebuchet MS" charset="0"/>
                <a:sym typeface="Trebuchet MS" charset="0"/>
              </a:rPr>
              <a:t>em five minutes to fill out their form. Build up the manifesto based on everyone's input and discuss why one item appears on one side, and why they are trade offs.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000">
                <a:solidFill>
                  <a:srgbClr val="000000"/>
                </a:solidFill>
                <a:latin typeface="Trebuchet MS" charset="0"/>
                <a:cs typeface="Trebuchet MS" charset="0"/>
                <a:sym typeface="Trebuchet MS" charset="0"/>
              </a:rPr>
              <a:t>Let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examine the four value statements, one by one, and see what they mean to us.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Individuals and Interactions over Processes and Tools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As a toolmaker, clearly ThoughtWorks Studios believes that there is value in tools and the processes that they support. In fact, all of us use tools every day in our jobs and our lives. Whether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a computer, keyboard, mouse, and monitor, or a toaster or a coffee maker, tools make our lives easier. What the authors of the Agile Manifesto were focusing on, however, was their belief that it is people, and the interactions between people, that are more important in ensuring the success of projects. People talking to people, and people as skilled craftspeople and experts in their fields – these are the things to focus on.</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Robert Frost said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I am a writer of books in retrospect. I talk in order to understand; I teach in order to learn.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That goes right to the heart of Individuals and Interactions. Agile teams are always teaching each other and learning from each other. Tools and processes are there to free them to do these and other things, not to be the focus of their efforts.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And Ernest Hemingway said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When people talk, listen completely. Most people never listen.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The interactions between individuals require both talking and listening, along with a leavening of doing.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90000"/>
              </a:lnSpc>
            </a:pPr>
            <a:r>
              <a:rPr lang="en-US">
                <a:solidFill>
                  <a:srgbClr val="000000"/>
                </a:solidFill>
                <a:latin typeface="Trebuchet MS" charset="0"/>
                <a:cs typeface="Trebuchet MS" charset="0"/>
                <a:sym typeface="Trebuchet MS" charset="0"/>
              </a:rPr>
              <a:t>Working Software over Comprehensive Documentation</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If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been in the software profession for any length of time,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either been responsible for, involved in, or the victim or beneficiary of some form of documentation or other. The US Government has documents that describe and define the documents that are required for a project. In almost every type of business, it is common to have Requirements Specifications, Design Specifications, Functional Specification, Test Specifications, Code Documentation, Test Results Reports, and so on.</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The problem with this is that highly skilled people spend a significant chunk of their time writing documentation that might be read only once, if at all. Sure, the design specs and test specs will be referred to over and over during development and testing.  And that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about it.</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The authors of the Agile Manifesto were focused more on show and tell than they were on writing about it. They came out of the world of rapid prototyping and engaging with the customer and the user in new ways, and thought that it made more sense to spend development time on – you guessed it – development.</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Of course, there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still a place for documentation. However, in Agile teams, we try to find ways to either have the system be self-documenting, or to simplify the documentation requirements. As you go through later modules in this course,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talk about things like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test first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and TDD, user stories, showcases, and more.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27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100">
                <a:solidFill>
                  <a:srgbClr val="000000"/>
                </a:solidFill>
                <a:latin typeface="Trebuchet MS" charset="0"/>
                <a:cs typeface="Trebuchet MS" charset="0"/>
                <a:sym typeface="Trebuchet MS" charset="0"/>
              </a:rPr>
              <a:t>Customer Collaboration over Contract Negotiation</a:t>
            </a:r>
            <a:endParaRPr lang="en-US" sz="1100">
              <a:solidFill>
                <a:srgbClr val="000000"/>
              </a:solidFill>
              <a:latin typeface="Trebuchet MS" charset="0"/>
              <a:cs typeface="Lucida Grande" charset="0"/>
              <a:sym typeface="Trebuchet MS" charset="0"/>
            </a:endParaRPr>
          </a:p>
          <a:p>
            <a:endParaRPr lang="en-US" sz="1100">
              <a:solidFill>
                <a:srgbClr val="000000"/>
              </a:solidFill>
              <a:latin typeface="Trebuchet MS" charset="0"/>
              <a:cs typeface="Lucida Grande" charset="0"/>
              <a:sym typeface="Trebuchet MS" charset="0"/>
            </a:endParaRPr>
          </a:p>
          <a:p>
            <a:r>
              <a:rPr lang="en-US" sz="1100">
                <a:solidFill>
                  <a:srgbClr val="000000"/>
                </a:solidFill>
                <a:latin typeface="Trebuchet MS" charset="0"/>
                <a:cs typeface="Trebuchet MS" charset="0"/>
                <a:sym typeface="Trebuchet MS" charset="0"/>
              </a:rPr>
              <a:t>Contracts are in place to enforce agreements. The only time that contracts are referenced is when one party or another has not lived up to their commitment. In software development, specifications represent contracts, if you consider that they spell out what the customer or product manager or user wants, and what the development team commits to delivering.</a:t>
            </a:r>
            <a:endParaRPr lang="en-US" sz="1100">
              <a:solidFill>
                <a:srgbClr val="000000"/>
              </a:solidFill>
              <a:latin typeface="Trebuchet MS" charset="0"/>
              <a:cs typeface="Lucida Grande" charset="0"/>
              <a:sym typeface="Trebuchet MS" charset="0"/>
            </a:endParaRPr>
          </a:p>
          <a:p>
            <a:endParaRPr lang="en-US" sz="1100">
              <a:solidFill>
                <a:srgbClr val="000000"/>
              </a:solidFill>
              <a:latin typeface="Trebuchet MS" charset="0"/>
              <a:cs typeface="Lucida Grande" charset="0"/>
              <a:sym typeface="Trebuchet MS" charset="0"/>
            </a:endParaRPr>
          </a:p>
          <a:p>
            <a:r>
              <a:rPr lang="en-US" sz="1100">
                <a:solidFill>
                  <a:srgbClr val="000000"/>
                </a:solidFill>
                <a:latin typeface="Trebuchet MS" charset="0"/>
                <a:cs typeface="Trebuchet MS" charset="0"/>
                <a:sym typeface="Trebuchet MS" charset="0"/>
              </a:rPr>
              <a:t>Isadora Duncan said, </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Any intelligent woman who reads the marriage contract, and then goes into it, deserves all the consequences.</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 Most of us, on reading contracts, are inclined to say </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that</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unenforceable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 or </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they</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ll never make us stick to that.</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endParaRPr lang="en-US" sz="1100">
              <a:solidFill>
                <a:srgbClr val="000000"/>
              </a:solidFill>
              <a:latin typeface="Trebuchet MS" charset="0"/>
              <a:cs typeface="Lucida Grande" charset="0"/>
              <a:sym typeface="Trebuchet MS" charset="0"/>
            </a:endParaRPr>
          </a:p>
          <a:p>
            <a:r>
              <a:rPr lang="en-US" sz="1100">
                <a:solidFill>
                  <a:srgbClr val="000000"/>
                </a:solidFill>
                <a:latin typeface="Trebuchet MS" charset="0"/>
                <a:cs typeface="Trebuchet MS" charset="0"/>
                <a:sym typeface="Trebuchet MS" charset="0"/>
              </a:rPr>
              <a:t>The problem is that things change. Business circumstances change. The economy changes. Our understanding of the work we do, what our customers need, or the environment in which it</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done changes. And then, if we have a contract, we have to renegotiate, with all that entails – meetings, lawyers, reviews, budgets, schedules, and so on.</a:t>
            </a:r>
            <a:endParaRPr lang="en-US" sz="1100">
              <a:solidFill>
                <a:srgbClr val="000000"/>
              </a:solidFill>
              <a:latin typeface="Trebuchet MS" charset="0"/>
              <a:cs typeface="Lucida Grande" charset="0"/>
              <a:sym typeface="Trebuchet MS" charset="0"/>
            </a:endParaRPr>
          </a:p>
          <a:p>
            <a:endParaRPr lang="en-US" sz="1100">
              <a:solidFill>
                <a:srgbClr val="000000"/>
              </a:solidFill>
              <a:latin typeface="Trebuchet MS" charset="0"/>
              <a:cs typeface="Lucida Grande" charset="0"/>
              <a:sym typeface="Trebuchet MS" charset="0"/>
            </a:endParaRPr>
          </a:p>
          <a:p>
            <a:r>
              <a:rPr lang="en-US" sz="1100">
                <a:solidFill>
                  <a:srgbClr val="000000"/>
                </a:solidFill>
                <a:latin typeface="Trebuchet MS" charset="0"/>
                <a:cs typeface="Trebuchet MS" charset="0"/>
                <a:sym typeface="Trebuchet MS" charset="0"/>
              </a:rPr>
              <a:t>Perhaps Diane Sawyer said it best: </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I have a contract but it's not a commitment in the ordinary sense. It's our ongoing conversation.</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endParaRPr lang="en-US" sz="1100">
              <a:solidFill>
                <a:srgbClr val="000000"/>
              </a:solidFill>
              <a:latin typeface="Trebuchet MS" charset="0"/>
              <a:cs typeface="Lucida Grande" charset="0"/>
              <a:sym typeface="Trebuchet MS" charset="0"/>
            </a:endParaRPr>
          </a:p>
          <a:p>
            <a:r>
              <a:rPr lang="en-US" sz="1100">
                <a:solidFill>
                  <a:srgbClr val="000000"/>
                </a:solidFill>
                <a:latin typeface="Trebuchet MS" charset="0"/>
                <a:cs typeface="Trebuchet MS" charset="0"/>
                <a:sym typeface="Trebuchet MS" charset="0"/>
              </a:rPr>
              <a:t>The authors of the Agile Manifesto seem to believe that it makes more sense to spend more time talking to your customer than spending time negotiating a contract.  The time spent with the customer, however, should be focused on the software and the goals to be achieved and the value created or delivered by that software. That is, the time should be spent talking about the things that actually matter.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47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000">
                <a:solidFill>
                  <a:srgbClr val="000000"/>
                </a:solidFill>
                <a:latin typeface="Trebuchet MS" charset="0"/>
                <a:cs typeface="Trebuchet MS" charset="0"/>
                <a:sym typeface="Trebuchet MS" charset="0"/>
              </a:rPr>
              <a:t>Responding to Change over Following a Plan</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We</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ve talked about change a bit already.  In fact, responding to change is one of most difficult things we deal with in life, both at work and elsewhere. In most waterfall organizations, following a plan is far more important than responding to change. Many of us have found ourselves in situations where we</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ve had to say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Do you want us to meet our delivery date, or do you want this feature added in?</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 or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Sure, we can do that. As soon as we renegotiate the contract, modify the project plan, get agreement from all parties, and set a new delivery date.</a:t>
            </a:r>
            <a:r>
              <a:rPr lang="ja-JP" altLang="en-US" sz="1000">
                <a:solidFill>
                  <a:srgbClr val="000000"/>
                </a:solidFill>
                <a:latin typeface="Arial"/>
                <a:cs typeface="Trebuchet MS" charset="0"/>
                <a:sym typeface="Trebuchet MS" charset="0"/>
              </a:rPr>
              <a:t>”</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Responding to change is one of the hallmarks of Agile. Being able to respond to changes in economy, business, consumer needs and desires, technology, or architecture is crucial to the success of software projects. And yet in Waterfall, it seems like we do everything we can to avoid change and stick to the plan.</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Plans are good.  Plans are necessary. </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According to W. Clement Stone,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No matter how carefully you plan your goals they will never be more that pipe dreams unless you pursue them with gusto.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 This is akin to the Japanese proverb,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Vision without action is a daydream. Action without vision is a nightmare.</a:t>
            </a:r>
            <a:r>
              <a:rPr lang="ja-JP" altLang="en-US" sz="1000">
                <a:solidFill>
                  <a:srgbClr val="000000"/>
                </a:solidFill>
                <a:latin typeface="Arial"/>
                <a:cs typeface="Trebuchet MS" charset="0"/>
                <a:sym typeface="Trebuchet MS" charset="0"/>
              </a:rPr>
              <a:t>”</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According to Napoleon Hill,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Create a definite plan for carrying out your desire and begin at once, whether you ready or not, to put this plan into action.</a:t>
            </a:r>
            <a:r>
              <a:rPr lang="ja-JP" altLang="en-US" sz="1000">
                <a:solidFill>
                  <a:srgbClr val="000000"/>
                </a:solidFill>
                <a:latin typeface="Arial"/>
                <a:cs typeface="Trebuchet MS" charset="0"/>
                <a:sym typeface="Trebuchet MS" charset="0"/>
              </a:rPr>
              <a:t>”</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And then there</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Colin Powell</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thought that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No battle plan survives contact with the enemy.</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 Although this one is more properly attributed to Helmuth von Motlke the Elder, a disciple of Clausewitz.</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All of these help us to understand the Agile approach to planning: get enough information to get started, build something, show the customer, and then respond to their feedback. Or in the terms of W. Edwards Deming, Plan-Do-Check-Act.  That is, make a plan, execute against the plan, see how you</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re doing, and adjust accordingly.</a:t>
            </a:r>
            <a:endParaRPr lang="en-US" sz="10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That is, plan and respond to change.  Both.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68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go back again, and look at how some of these systems – practices, philosophies, and methodologies – came to be.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As we talked about at the beginning of this module, in the old days – maybe as recent as yesterday – developers (also known as programmers, software engineers, and coders) sat in their own private or semi-private spaces, working on their own, talking to their teammates infrequently.  Perhaps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heard of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mushroom management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It goes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keep them in the dark and feed them fertilizer – when they get big enough, can them</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While this is funny,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all to close to reality.  Too many managers believe in a divide and conquer strategy, or in mushroom management, handing out just enough information to keep their staffs working. The sad thing is that this is highly ineffective.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All of those folks we just talked about a few minutes ago – Beck and Schwaber and Martin and Fowler and Cockburn and so on – all of them looked at this, mostly from being in these situations themselves, and came up with various ways to try to improve not just the lot of the developers, but also the quality of what they produced, and the speed and cost to deliver.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88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What some of them realized was that there was a problem with isolation and infrequent communication. If I have to leave what I</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m doing, find someone else, have a conversation, walk back to my work space, remember what we talked about, and put it into play, I</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had to context switch two or three times, lost time, and communicated ineffectively.  That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just not an ideal way to work.</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So these guys asked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what if?</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and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how?</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and experimented. They looked at where and how they sat, what their working circumstances were like, how their teams communicated internally and externally, how they managed their requirements and workflow, and more.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500">
                <a:solidFill>
                  <a:srgbClr val="000000"/>
                </a:solidFill>
                <a:latin typeface="Trebuchet MS" charset="0"/>
                <a:cs typeface="Trebuchet MS" charset="0"/>
                <a:sym typeface="Trebuchet MS" charset="0"/>
              </a:rPr>
              <a:t>TIMING:</a:t>
            </a:r>
            <a:endParaRPr lang="en-US" sz="500">
              <a:solidFill>
                <a:srgbClr val="000000"/>
              </a:solidFill>
              <a:latin typeface="Trebuchet MS" charset="0"/>
              <a:cs typeface="Lucida Grande" charset="0"/>
              <a:sym typeface="Trebuchet MS" charset="0"/>
            </a:endParaRPr>
          </a:p>
          <a:p>
            <a:pPr>
              <a:lnSpc>
                <a:spcPct val="80000"/>
              </a:lnSpc>
            </a:pP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Introductions: &lt; 5 minutes</a:t>
            </a: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Group Juggle: 5 – 8 minutes</a:t>
            </a:r>
            <a:endParaRPr lang="en-US" sz="500">
              <a:solidFill>
                <a:srgbClr val="000000"/>
              </a:solidFill>
              <a:latin typeface="Trebuchet MS" charset="0"/>
              <a:cs typeface="Lucida Grande" charset="0"/>
              <a:sym typeface="Trebuchet MS" charset="0"/>
            </a:endParaRPr>
          </a:p>
          <a:p>
            <a:pPr>
              <a:lnSpc>
                <a:spcPct val="80000"/>
              </a:lnSpc>
            </a:pP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Follow introductions with Group Juggle…</a:t>
            </a:r>
            <a:endParaRPr lang="en-US" sz="500">
              <a:solidFill>
                <a:srgbClr val="000000"/>
              </a:solidFill>
              <a:latin typeface="Trebuchet MS" charset="0"/>
              <a:cs typeface="Lucida Grande" charset="0"/>
              <a:sym typeface="Trebuchet MS" charset="0"/>
            </a:endParaRPr>
          </a:p>
          <a:p>
            <a:pPr>
              <a:lnSpc>
                <a:spcPct val="80000"/>
              </a:lnSpc>
            </a:pPr>
            <a:endParaRPr lang="en-US" sz="500">
              <a:solidFill>
                <a:srgbClr val="000000"/>
              </a:solidFill>
              <a:latin typeface="Trebuchet MS" charset="0"/>
              <a:cs typeface="Lucida Grande" charset="0"/>
              <a:sym typeface="Trebuchet MS" charset="0"/>
            </a:endParaRPr>
          </a:p>
          <a:p>
            <a:pPr>
              <a:lnSpc>
                <a:spcPct val="80000"/>
              </a:lnSpc>
            </a:pPr>
            <a:r>
              <a:rPr lang="en-US" sz="500">
                <a:solidFill>
                  <a:srgbClr val="000000"/>
                </a:solidFill>
                <a:latin typeface="Trebuchet MS" charset="0"/>
                <a:cs typeface="Trebuchet MS" charset="0"/>
                <a:sym typeface="Trebuchet MS" charset="0"/>
              </a:rPr>
              <a:t>http://wilderdom.com/games/descriptions/GroupJuggle.html</a:t>
            </a:r>
            <a:endParaRPr lang="en-US" sz="500">
              <a:solidFill>
                <a:srgbClr val="000000"/>
              </a:solidFill>
              <a:latin typeface="Trebuchet MS" charset="0"/>
              <a:cs typeface="Lucida Grande" charset="0"/>
              <a:sym typeface="Trebuchet MS" charset="0"/>
            </a:endParaRPr>
          </a:p>
          <a:p>
            <a:pPr>
              <a:lnSpc>
                <a:spcPct val="80000"/>
              </a:lnSpc>
            </a:pPr>
            <a:endParaRPr lang="en-US" sz="500">
              <a:solidFill>
                <a:srgbClr val="000000"/>
              </a:solidFill>
              <a:latin typeface="Trebuchet MS" charset="0"/>
              <a:cs typeface="Lucida Grande" charset="0"/>
              <a:sym typeface="Trebuchet MS" charset="0"/>
            </a:endParaRPr>
          </a:p>
          <a:p>
            <a:pPr>
              <a:lnSpc>
                <a:spcPct val="80000"/>
              </a:lnSpc>
            </a:pPr>
            <a:r>
              <a:rPr lang="en-US" sz="500" b="1">
                <a:solidFill>
                  <a:srgbClr val="000000"/>
                </a:solidFill>
                <a:latin typeface="Trebuchet MS" charset="0"/>
                <a:cs typeface="Trebuchet MS" charset="0"/>
                <a:sym typeface="Trebuchet MS" charset="0"/>
              </a:rPr>
              <a:t>Group Juggle</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Fun way to start working together. </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Can be used to learn names and develop a sense of interconnectedness.  </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Stand in a circle, toss a ball to someone, using his/her name, and they in turn toss it to someone else, using the next person's name. </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Keep it going, then more balls are introduced and it starts gets crazy. </a:t>
            </a:r>
            <a:endParaRPr lang="en-US" sz="500">
              <a:solidFill>
                <a:srgbClr val="000000"/>
              </a:solidFill>
              <a:latin typeface="Trebuchet MS" charset="0"/>
              <a:cs typeface="Lucida Grande" charset="0"/>
              <a:sym typeface="Trebuchet MS" charset="0"/>
            </a:endParaRPr>
          </a:p>
          <a:p>
            <a:pPr>
              <a:lnSpc>
                <a:spcPct val="80000"/>
              </a:lnSpc>
            </a:pPr>
            <a:endParaRPr lang="en-US" sz="500">
              <a:solidFill>
                <a:srgbClr val="000000"/>
              </a:solidFill>
              <a:latin typeface="Trebuchet MS" charset="0"/>
              <a:cs typeface="Lucida Grande" charset="0"/>
              <a:sym typeface="Trebuchet MS" charset="0"/>
            </a:endParaRPr>
          </a:p>
          <a:p>
            <a:pPr>
              <a:lnSpc>
                <a:spcPct val="80000"/>
              </a:lnSpc>
            </a:pPr>
            <a:r>
              <a:rPr lang="en-US" sz="500" b="1">
                <a:solidFill>
                  <a:srgbClr val="000000"/>
                </a:solidFill>
                <a:latin typeface="Trebuchet MS" charset="0"/>
                <a:cs typeface="Trebuchet MS" charset="0"/>
                <a:sym typeface="Trebuchet MS" charset="0"/>
              </a:rPr>
              <a:t>How to Run a Group Juggle Session</a:t>
            </a:r>
            <a:endParaRPr lang="en-US" sz="500">
              <a:solidFill>
                <a:srgbClr val="000000"/>
              </a:solidFill>
              <a:latin typeface="Trebuchet MS" charset="0"/>
              <a:cs typeface="Lucida Grande" charset="0"/>
              <a:sym typeface="Trebuchet MS" charset="0"/>
            </a:endParaRPr>
          </a:p>
          <a:p>
            <a:pPr>
              <a:lnSpc>
                <a:spcPct val="80000"/>
              </a:lnSpc>
            </a:pPr>
            <a:endParaRPr lang="en-US" sz="500">
              <a:solidFill>
                <a:srgbClr val="000000"/>
              </a:solidFill>
              <a:latin typeface="Trebuchet MS" charset="0"/>
              <a:cs typeface="Lucida Grande" charset="0"/>
              <a:sym typeface="Trebuchet MS" charset="0"/>
            </a:endParaRPr>
          </a:p>
          <a:p>
            <a:pPr>
              <a:lnSpc>
                <a:spcPct val="80000"/>
              </a:lnSpc>
            </a:pPr>
            <a:r>
              <a:rPr lang="en-US" sz="500" b="1">
                <a:solidFill>
                  <a:srgbClr val="000000"/>
                </a:solidFill>
                <a:latin typeface="Trebuchet MS" charset="0"/>
                <a:cs typeface="Trebuchet MS" charset="0"/>
                <a:sym typeface="Trebuchet MS" charset="0"/>
              </a:rPr>
              <a:t>Set up &amp; instructions for 1st round of group juggling</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Arrange participants in a circle, not too close, not too far from one another</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Include yourself in the circle</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Explain that you are going to throw a ball to someone - pick someone out &amp; ask their name, then say </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"Hi Freddy, my name is James...here you go!" </a:t>
            </a:r>
            <a:br>
              <a:rPr lang="en-US" sz="500">
                <a:solidFill>
                  <a:srgbClr val="000000"/>
                </a:solidFill>
                <a:latin typeface="Trebuchet MS" charset="0"/>
                <a:cs typeface="Trebuchet MS" charset="0"/>
                <a:sym typeface="Trebuchet MS" charset="0"/>
              </a:rPr>
            </a:br>
            <a:r>
              <a:rPr lang="en-US" sz="500">
                <a:solidFill>
                  <a:srgbClr val="000000"/>
                </a:solidFill>
                <a:latin typeface="Trebuchet MS" charset="0"/>
                <a:cs typeface="Trebuchet MS" charset="0"/>
                <a:sym typeface="Trebuchet MS" charset="0"/>
              </a:rPr>
              <a:t>[underarm throw a ball to Freddy]</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Freddy then says </a:t>
            </a:r>
            <a:br>
              <a:rPr lang="en-US" sz="500">
                <a:solidFill>
                  <a:srgbClr val="000000"/>
                </a:solidFill>
                <a:latin typeface="Trebuchet MS" charset="0"/>
                <a:cs typeface="Trebuchet MS" charset="0"/>
                <a:sym typeface="Trebuchet MS" charset="0"/>
              </a:rPr>
            </a:br>
            <a:r>
              <a:rPr lang="en-US" sz="500">
                <a:solidFill>
                  <a:srgbClr val="000000"/>
                </a:solidFill>
                <a:latin typeface="Trebuchet MS" charset="0"/>
                <a:cs typeface="Trebuchet MS" charset="0"/>
                <a:sym typeface="Trebuchet MS" charset="0"/>
              </a:rPr>
              <a:t>"Thank you James", picks someone and says </a:t>
            </a:r>
            <a:br>
              <a:rPr lang="en-US" sz="500">
                <a:solidFill>
                  <a:srgbClr val="000000"/>
                </a:solidFill>
                <a:latin typeface="Trebuchet MS" charset="0"/>
                <a:cs typeface="Trebuchet MS" charset="0"/>
                <a:sym typeface="Trebuchet MS" charset="0"/>
              </a:rPr>
            </a:br>
            <a:r>
              <a:rPr lang="en-US" sz="500">
                <a:solidFill>
                  <a:srgbClr val="000000"/>
                </a:solidFill>
                <a:latin typeface="Trebuchet MS" charset="0"/>
                <a:cs typeface="Trebuchet MS" charset="0"/>
                <a:sym typeface="Trebuchet MS" charset="0"/>
              </a:rPr>
              <a:t>"Hi X, my name is Freddy...here you go!" [throw]....they say</a:t>
            </a:r>
            <a:br>
              <a:rPr lang="en-US" sz="500">
                <a:solidFill>
                  <a:srgbClr val="000000"/>
                </a:solidFill>
                <a:latin typeface="Trebuchet MS" charset="0"/>
                <a:cs typeface="Trebuchet MS" charset="0"/>
                <a:sym typeface="Trebuchet MS" charset="0"/>
              </a:rPr>
            </a:br>
            <a:r>
              <a:rPr lang="en-US" sz="500">
                <a:solidFill>
                  <a:srgbClr val="000000"/>
                </a:solidFill>
                <a:latin typeface="Trebuchet MS" charset="0"/>
                <a:cs typeface="Trebuchet MS" charset="0"/>
                <a:sym typeface="Trebuchet MS" charset="0"/>
              </a:rPr>
              <a:t>"Thank you, Freddy] and on we go.</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b="1">
                <a:solidFill>
                  <a:srgbClr val="000000"/>
                </a:solidFill>
                <a:latin typeface="Trebuchet MS" charset="0"/>
                <a:cs typeface="Trebuchet MS" charset="0"/>
                <a:sym typeface="Trebuchet MS" charset="0"/>
              </a:rPr>
              <a:t>If you're not trying to learn names, skip the naming part &amp; just throw!</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The challenge from here is simply to get the ball thrown around to everyone in the circle, and finally back to the trainer.</a:t>
            </a:r>
            <a:endParaRPr lang="en-US" sz="500">
              <a:solidFill>
                <a:srgbClr val="000000"/>
              </a:solidFill>
              <a:latin typeface="Trebuchet MS" charset="0"/>
              <a:cs typeface="Lucida Grande" charset="0"/>
              <a:sym typeface="Trebuchet MS" charset="0"/>
            </a:endParaRPr>
          </a:p>
          <a:p>
            <a:pPr>
              <a:lnSpc>
                <a:spcPct val="80000"/>
              </a:lnSpc>
            </a:pPr>
            <a:endParaRPr lang="en-US" sz="500">
              <a:solidFill>
                <a:srgbClr val="000000"/>
              </a:solidFill>
              <a:latin typeface="Trebuchet MS" charset="0"/>
              <a:cs typeface="Lucida Grande" charset="0"/>
              <a:sym typeface="Trebuchet MS" charset="0"/>
            </a:endParaRPr>
          </a:p>
          <a:p>
            <a:pPr>
              <a:lnSpc>
                <a:spcPct val="80000"/>
              </a:lnSpc>
            </a:pPr>
            <a:r>
              <a:rPr lang="en-US" sz="500" b="1">
                <a:solidFill>
                  <a:srgbClr val="000000"/>
                </a:solidFill>
                <a:latin typeface="Trebuchet MS" charset="0"/>
                <a:cs typeface="Trebuchet MS" charset="0"/>
                <a:sym typeface="Trebuchet MS" charset="0"/>
              </a:rPr>
              <a:t>2nd round of group juggling</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I then say, "Right, well done, now let's see if we can that again - making sure we use the same order, and using each other's names.  Remember to say the name of the person you are throwing to, and thank the person, by name, for throwing it to you, OK?"</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On the second round, most people will be challenged to remember who to throw it to, and the two names!  Take it slow, help the group out, so that each person has a successful second round.</a:t>
            </a:r>
            <a:endParaRPr lang="en-US" sz="500">
              <a:solidFill>
                <a:srgbClr val="000000"/>
              </a:solidFill>
              <a:latin typeface="Trebuchet MS" charset="0"/>
              <a:cs typeface="Lucida Grande" charset="0"/>
              <a:sym typeface="Trebuchet MS" charset="0"/>
            </a:endParaRPr>
          </a:p>
          <a:p>
            <a:pPr>
              <a:lnSpc>
                <a:spcPct val="80000"/>
              </a:lnSpc>
            </a:pPr>
            <a:endParaRPr lang="en-US" sz="500">
              <a:solidFill>
                <a:srgbClr val="000000"/>
              </a:solidFill>
              <a:latin typeface="Trebuchet MS" charset="0"/>
              <a:cs typeface="Lucida Grande" charset="0"/>
              <a:sym typeface="Trebuchet MS" charset="0"/>
            </a:endParaRPr>
          </a:p>
          <a:p>
            <a:pPr>
              <a:lnSpc>
                <a:spcPct val="80000"/>
              </a:lnSpc>
            </a:pPr>
            <a:r>
              <a:rPr lang="en-US" sz="500" b="1">
                <a:solidFill>
                  <a:srgbClr val="000000"/>
                </a:solidFill>
                <a:latin typeface="Trebuchet MS" charset="0"/>
                <a:cs typeface="Trebuchet MS" charset="0"/>
                <a:sym typeface="Trebuchet MS" charset="0"/>
              </a:rPr>
              <a:t>3rd round of group juggling</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I then say, "Good, so how about we do it again, but this time, let's let's see how fast we can do it, OK?  Here we go...Hi Freddy, my name is James...." [throw]</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It will go pretty fast this time, and the group will probably feel quite pleased with themselves.</a:t>
            </a:r>
            <a:endParaRPr lang="en-US" sz="500">
              <a:solidFill>
                <a:srgbClr val="000000"/>
              </a:solidFill>
              <a:latin typeface="Trebuchet MS" charset="0"/>
              <a:cs typeface="Lucida Grande" charset="0"/>
              <a:sym typeface="Trebuchet MS" charset="0"/>
            </a:endParaRPr>
          </a:p>
          <a:p>
            <a:pPr>
              <a:lnSpc>
                <a:spcPct val="80000"/>
              </a:lnSpc>
            </a:pPr>
            <a:endParaRPr lang="en-US" sz="500">
              <a:solidFill>
                <a:srgbClr val="000000"/>
              </a:solidFill>
              <a:latin typeface="Trebuchet MS" charset="0"/>
              <a:cs typeface="Lucida Grande" charset="0"/>
              <a:sym typeface="Trebuchet MS" charset="0"/>
            </a:endParaRPr>
          </a:p>
          <a:p>
            <a:pPr>
              <a:lnSpc>
                <a:spcPct val="80000"/>
              </a:lnSpc>
            </a:pPr>
            <a:r>
              <a:rPr lang="en-US" sz="500" b="1">
                <a:solidFill>
                  <a:srgbClr val="000000"/>
                </a:solidFill>
                <a:latin typeface="Trebuchet MS" charset="0"/>
                <a:cs typeface="Trebuchet MS" charset="0"/>
                <a:sym typeface="Trebuchet MS" charset="0"/>
              </a:rPr>
              <a:t>4th round of group juggling - introducing more balls</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I then say, "That's great, but I think you can do faster than that.  Come on, let's see how we can really go..." [I then throw and say the name with super fast enthusiasm to set the tone!]</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After the first ball has passed through a few hands, I take a 2nd ball out of my pocket (surprise!), and casually, but earnestly say "Hi Freddy...." [throw].  </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By now everyone is so well trained, the 2nd ball will automatically keep going, and there will be a detectable sense of challenge/excitement.</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After a bit, I introduce a 3rd and 4th ball, up to about 6 balls.</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Usually I let 4 to 6 balls be juggled for a while (note the balls will be coming back again to the trainer - just keep them going).  A group of 12 adults can usually handle 4 to 6 quite well.  </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If I'm feeling conservative, I just let the group have the success of doing this number of balls, and collect them in when that seems to have been achieved.  </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But usually, once the group seems competent at 4 to 6 balls I gradually then introduce an unmanageable number of balls into the juggle &amp; maybe also weird objects (e.g., kids soft toys) which all gets crazy, fun, out of control, etc. and ends in a hilarious shambles.</a:t>
            </a:r>
            <a:endParaRPr lang="en-US" sz="500">
              <a:solidFill>
                <a:srgbClr val="000000"/>
              </a:solidFill>
              <a:latin typeface="Trebuchet MS" charset="0"/>
              <a:cs typeface="Lucida Grande" charset="0"/>
              <a:sym typeface="Trebuchet MS" charset="0"/>
            </a:endParaRPr>
          </a:p>
          <a:p>
            <a:pPr>
              <a:lnSpc>
                <a:spcPct val="80000"/>
              </a:lnSpc>
              <a:buClr>
                <a:srgbClr val="000000"/>
              </a:buClr>
              <a:buFont typeface="Arial" charset="0"/>
              <a:buChar char="•"/>
            </a:pPr>
            <a:r>
              <a:rPr lang="en-US" sz="500">
                <a:solidFill>
                  <a:srgbClr val="000000"/>
                </a:solidFill>
                <a:latin typeface="Trebuchet MS" charset="0"/>
                <a:cs typeface="Trebuchet MS" charset="0"/>
                <a:sym typeface="Trebuchet MS" charset="0"/>
              </a:rPr>
              <a:t>Generally doesn't require debriefing.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One of the most important outcomes of the C3 project at Chrysler, where Kent Beck and Ron Jeffries pioneered the practices that became eXtreme Programming, or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XP</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was the idea of a collocated team and a team room.</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Consider our previous example, where I have to get up, walk around, find someone to answer a question, go back to my office or cubicle, remember what they said…  Well, there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a lot of time and knowledge lost, and productivity is not very high. What if, when I wanted to ask someone a question, they were right there in the room with me? What if I could just ask, immediately use the answer, ask clarifying questions, all without leaving my work space?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The answer is that productivity goes up, the quality of the work goes up, and the time it takes goes down.</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Now, 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look at another part of this. In the old days (yes,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still talking about times as recent as yesterday), code reviews were a separate process, conducted with some degree of formality.  They usually took place after I</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d written and tested my code, when I thought I was done, and when I thought I was ready to move on. Because we had to schedule and arrange and plan the time, code reviews frequently took place some significant time after I thought I was done.  Changes were resisted, and feedback was always taken as criticism.</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What if code reviews were happening in real time?  What if my reviewer was actually sitting right next to me, talking to me about my code, the decisions I</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m making, and so on, as I</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m writing my code?  And what if we changed roles periodically?  This is Pair Programming, and is another outcome from the C3 project, and a core practice in XP.</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All of these approaches – call them philosophies, methodologies, and practices – comprise what we call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Agile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Agile is not a single thing.  Agile is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A Manifesto for Agile Software Development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Agile is a set of things.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Agile is a mindset, a way of thinking, and a way of approaching work.  From Feature-Driven Design to Scrum to XP and all the rest,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about the commitment to deliver more </a:t>
            </a:r>
            <a:r>
              <a:rPr lang="en-US" i="1">
                <a:solidFill>
                  <a:srgbClr val="000000"/>
                </a:solidFill>
                <a:latin typeface="Trebuchet MS" charset="0"/>
                <a:cs typeface="Trebuchet MS" charset="0"/>
                <a:sym typeface="Trebuchet MS" charset="0"/>
              </a:rPr>
              <a:t>business value</a:t>
            </a:r>
            <a:r>
              <a:rPr lang="en-US">
                <a:solidFill>
                  <a:srgbClr val="000000"/>
                </a:solidFill>
                <a:latin typeface="Trebuchet MS" charset="0"/>
                <a:cs typeface="Trebuchet MS" charset="0"/>
                <a:sym typeface="Trebuchet MS" charset="0"/>
              </a:rPr>
              <a:t> in the same or less time, for the same or less cost.  When you read about these different schools of thought,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see that they all overlap in these areas.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01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Talk about each of these people and resources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3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Arial Bold" charset="0"/>
                <a:cs typeface="Arial Bold" charset="0"/>
                <a:sym typeface="Arial Bold" charset="0"/>
              </a:rPr>
              <a:t>The Agile Core:  Story Based Development  &amp; Incremental Business Value</a:t>
            </a:r>
            <a:endParaRPr lang="en-US">
              <a:solidFill>
                <a:srgbClr val="000000"/>
              </a:solidFill>
              <a:latin typeface="Trebuchet MS" charset="0"/>
              <a:cs typeface="Lucida Grande" charset="0"/>
              <a:sym typeface="Trebuchet MS" charset="0"/>
            </a:endParaRPr>
          </a:p>
          <a:p>
            <a:r>
              <a:rPr lang="en-US">
                <a:solidFill>
                  <a:srgbClr val="000000"/>
                </a:solidFill>
                <a:latin typeface="Arial" charset="0"/>
                <a:cs typeface="Arial" charset="0"/>
                <a:sym typeface="Arial" charset="0"/>
              </a:rPr>
              <a:t>User Stories, Use Cases and Scenarios</a:t>
            </a:r>
            <a:endParaRPr lang="en-US">
              <a:solidFill>
                <a:srgbClr val="000000"/>
              </a:solidFill>
              <a:latin typeface="Trebuchet MS" charset="0"/>
              <a:cs typeface="Lucida Grande" charset="0"/>
              <a:sym typeface="Trebuchet MS" charset="0"/>
            </a:endParaRPr>
          </a:p>
          <a:p>
            <a:r>
              <a:rPr lang="en-US">
                <a:solidFill>
                  <a:srgbClr val="000000"/>
                </a:solidFill>
                <a:latin typeface="Arial" charset="0"/>
                <a:cs typeface="Arial" charset="0"/>
                <a:sym typeface="Arial" charset="0"/>
              </a:rPr>
              <a:t>Looking at the Big Picture – Is up front planning OK?</a:t>
            </a:r>
            <a:endParaRPr lang="en-US">
              <a:solidFill>
                <a:srgbClr val="000000"/>
              </a:solidFill>
              <a:latin typeface="Trebuchet MS" charset="0"/>
              <a:cs typeface="Lucida Grande" charset="0"/>
              <a:sym typeface="Trebuchet MS" charset="0"/>
            </a:endParaRPr>
          </a:p>
          <a:p>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Good Enough</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 Software</a:t>
            </a:r>
            <a:endParaRPr lang="en-US">
              <a:solidFill>
                <a:srgbClr val="000000"/>
              </a:solidFill>
              <a:latin typeface="Trebuchet MS" charset="0"/>
              <a:cs typeface="Lucida Grande" charset="0"/>
              <a:sym typeface="Trebuchet MS" charset="0"/>
            </a:endParaRPr>
          </a:p>
          <a:p>
            <a:r>
              <a:rPr lang="en-US">
                <a:solidFill>
                  <a:srgbClr val="000000"/>
                </a:solidFill>
                <a:latin typeface="Arial" charset="0"/>
                <a:cs typeface="Arial" charset="0"/>
                <a:sym typeface="Arial" charset="0"/>
              </a:rPr>
              <a:t>Release Early and Often</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The story:</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Actors and use cases – sterile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Actors are causal, use cases state results of that causality</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Use cases are explanatory, and rarely include business value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Storytellers, customers, and stories – comes alive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Roles represent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Stories are demanding, as well as explanatory</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Stories tell you why, as well as what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Stories do NOT tell you HOW</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Storytellers share experience and needs</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The Big Picture – is it possible to know everything up front?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has anyone had a house built? Remodeling done?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Zeno</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Paradox of the Dichotomy</a:t>
            </a:r>
            <a:endParaRPr lang="en-US">
              <a:solidFill>
                <a:srgbClr val="000000"/>
              </a:solidFill>
              <a:latin typeface="Trebuchet MS" charset="0"/>
              <a:cs typeface="Lucida Grande" charset="0"/>
              <a:sym typeface="Trebuchet MS" charset="0"/>
            </a:endParaRPr>
          </a:p>
          <a:p>
            <a:pPr marL="914400" lvl="1">
              <a:buClr>
                <a:srgbClr val="000000"/>
              </a:buClr>
              <a:buFont typeface="Arial" charset="0"/>
              <a:buChar char="•"/>
            </a:pPr>
            <a:r>
              <a:rPr lang="en-US">
                <a:solidFill>
                  <a:srgbClr val="000000"/>
                </a:solidFill>
                <a:latin typeface="Trebuchet MS" charset="0"/>
                <a:cs typeface="Trebuchet MS" charset="0"/>
                <a:sym typeface="Trebuchet MS" charset="0"/>
              </a:rPr>
              <a:t> http://en.wikipedia.org/wiki/Zeno%27s_paradoxes#The_dichotomy_paradox</a:t>
            </a:r>
            <a:endParaRPr lang="en-US">
              <a:solidFill>
                <a:srgbClr val="000000"/>
              </a:solidFill>
              <a:latin typeface="Trebuchet MS" charset="0"/>
              <a:cs typeface="Lucida Grande" charset="0"/>
              <a:sym typeface="Trebuchet MS" charset="0"/>
            </a:endParaRPr>
          </a:p>
          <a:p>
            <a:pPr marL="914400" lvl="1">
              <a:buClr>
                <a:srgbClr val="000000"/>
              </a:buClr>
              <a:buFont typeface="Arial" charset="0"/>
              <a:buChar char="•"/>
            </a:pPr>
            <a:r>
              <a:rPr lang="en-US">
                <a:solidFill>
                  <a:srgbClr val="000000"/>
                </a:solidFill>
                <a:latin typeface="Trebuchet MS" charset="0"/>
                <a:cs typeface="Trebuchet MS" charset="0"/>
                <a:sym typeface="Trebuchet MS" charset="0"/>
              </a:rPr>
              <a:t>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That which is in locomotion must arrive at the half-way stage before it arrives at the goal.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~Aristotle, Physics VI:9, 239b10</a:t>
            </a:r>
            <a:endParaRPr lang="en-US">
              <a:solidFill>
                <a:srgbClr val="000000"/>
              </a:solidFill>
              <a:latin typeface="Trebuchet MS" charset="0"/>
              <a:cs typeface="Lucida Grande" charset="0"/>
              <a:sym typeface="Trebuchet MS" charset="0"/>
            </a:endParaRPr>
          </a:p>
          <a:p>
            <a:pPr>
              <a:spcBef>
                <a:spcPts val="425"/>
              </a:spcBef>
              <a:buClr>
                <a:srgbClr val="000000"/>
              </a:buClr>
              <a:buFont typeface="Arial" charset="0"/>
              <a:buChar char="•"/>
            </a:pPr>
            <a:r>
              <a:rPr lang="en-US">
                <a:solidFill>
                  <a:srgbClr val="000000"/>
                </a:solidFill>
                <a:latin typeface="Trebuchet MS" charset="0"/>
                <a:cs typeface="Trebuchet MS" charset="0"/>
                <a:sym typeface="Trebuchet MS" charset="0"/>
              </a:rPr>
              <a:t>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The perfect is the enemy of the good.</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~Voltaire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Incremental, with constant review</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Fail fast, learn quickly, adapt - PDCA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5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Meet Bill. Bill is just an average guy. He lives in an apartment, goes to work every day, has friends and family and co-workers.  Bill has a reasonable social life, visits with his parents and siblings from time to time, and in general has a pretty decent life.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In many ways, Bill is like you and me. Bill is, in fact, very much like people we work with and live with.  You might say that Bill is an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everyman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And Bill has been saving his money for a while.  He has scrimped and saved and been very disciplined.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7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800">
                <a:solidFill>
                  <a:srgbClr val="000000"/>
                </a:solidFill>
                <a:latin typeface="Trebuchet MS" charset="0"/>
                <a:cs typeface="Trebuchet MS" charset="0"/>
                <a:sym typeface="Trebuchet MS" charset="0"/>
              </a:rPr>
              <a:t>As so many of us have done, Bill meets with the people he needs to turn his dream [CLICK] into reality.</a:t>
            </a:r>
            <a:endParaRPr lang="en-US" sz="800">
              <a:solidFill>
                <a:srgbClr val="000000"/>
              </a:solidFill>
              <a:latin typeface="Trebuchet MS" charset="0"/>
              <a:cs typeface="Lucida Grande" charset="0"/>
              <a:sym typeface="Trebuchet MS" charset="0"/>
            </a:endParaRPr>
          </a:p>
          <a:p>
            <a:pPr>
              <a:lnSpc>
                <a:spcPct val="80000"/>
              </a:lnSpc>
            </a:pPr>
            <a:endParaRPr lang="en-US" sz="800">
              <a:solidFill>
                <a:srgbClr val="000000"/>
              </a:solidFill>
              <a:latin typeface="Trebuchet MS" charset="0"/>
              <a:cs typeface="Lucida Grande" charset="0"/>
              <a:sym typeface="Trebuchet MS" charset="0"/>
            </a:endParaRPr>
          </a:p>
          <a:p>
            <a:pPr>
              <a:lnSpc>
                <a:spcPct val="80000"/>
              </a:lnSpc>
            </a:pPr>
            <a:r>
              <a:rPr lang="en-US" sz="800">
                <a:solidFill>
                  <a:srgbClr val="000000"/>
                </a:solidFill>
                <a:latin typeface="Trebuchet MS" charset="0"/>
                <a:cs typeface="Trebuchet MS" charset="0"/>
                <a:sym typeface="Trebuchet MS" charset="0"/>
              </a:rPr>
              <a:t>[CLICK]</a:t>
            </a:r>
            <a:endParaRPr lang="en-US" sz="800">
              <a:solidFill>
                <a:srgbClr val="000000"/>
              </a:solidFill>
              <a:latin typeface="Trebuchet MS" charset="0"/>
              <a:cs typeface="Lucida Grande" charset="0"/>
              <a:sym typeface="Trebuchet MS" charset="0"/>
            </a:endParaRPr>
          </a:p>
          <a:p>
            <a:pPr>
              <a:lnSpc>
                <a:spcPct val="80000"/>
              </a:lnSpc>
            </a:pPr>
            <a:endParaRPr lang="en-US" sz="800">
              <a:solidFill>
                <a:srgbClr val="000000"/>
              </a:solidFill>
              <a:latin typeface="Trebuchet MS" charset="0"/>
              <a:cs typeface="Lucida Grande" charset="0"/>
              <a:sym typeface="Trebuchet MS" charset="0"/>
            </a:endParaRPr>
          </a:p>
          <a:p>
            <a:pPr>
              <a:lnSpc>
                <a:spcPct val="80000"/>
              </a:lnSpc>
            </a:pPr>
            <a:r>
              <a:rPr lang="en-US" sz="800">
                <a:solidFill>
                  <a:srgbClr val="000000"/>
                </a:solidFill>
                <a:latin typeface="Trebuchet MS" charset="0"/>
                <a:cs typeface="Trebuchet MS" charset="0"/>
                <a:sym typeface="Trebuchet MS" charset="0"/>
              </a:rPr>
              <a:t>First, there</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the Architect. It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the Architect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job to understand what Bill wants, including how he</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ll live in the house, his lifestyle, and his vision. The Architect will take that understanding and turn it into a set of drawings and plans, which will be used to inform the construction.  Needless to say, Bill will do his best to describe his vision to the Architect, and the Architect will do his best to make sure he understands what Bill wants.</a:t>
            </a:r>
            <a:endParaRPr lang="en-US" sz="800">
              <a:solidFill>
                <a:srgbClr val="000000"/>
              </a:solidFill>
              <a:latin typeface="Trebuchet MS" charset="0"/>
              <a:cs typeface="Lucida Grande" charset="0"/>
              <a:sym typeface="Trebuchet MS" charset="0"/>
            </a:endParaRPr>
          </a:p>
          <a:p>
            <a:pPr>
              <a:lnSpc>
                <a:spcPct val="80000"/>
              </a:lnSpc>
            </a:pPr>
            <a:endParaRPr lang="en-US" sz="800">
              <a:solidFill>
                <a:srgbClr val="000000"/>
              </a:solidFill>
              <a:latin typeface="Trebuchet MS" charset="0"/>
              <a:cs typeface="Lucida Grande" charset="0"/>
              <a:sym typeface="Trebuchet MS" charset="0"/>
            </a:endParaRPr>
          </a:p>
          <a:p>
            <a:pPr>
              <a:lnSpc>
                <a:spcPct val="80000"/>
              </a:lnSpc>
            </a:pPr>
            <a:r>
              <a:rPr lang="en-US" sz="800">
                <a:solidFill>
                  <a:srgbClr val="000000"/>
                </a:solidFill>
                <a:latin typeface="Trebuchet MS" charset="0"/>
                <a:cs typeface="Trebuchet MS" charset="0"/>
                <a:sym typeface="Trebuchet MS" charset="0"/>
              </a:rPr>
              <a:t>[CLICK]</a:t>
            </a:r>
            <a:endParaRPr lang="en-US" sz="800">
              <a:solidFill>
                <a:srgbClr val="000000"/>
              </a:solidFill>
              <a:latin typeface="Trebuchet MS" charset="0"/>
              <a:cs typeface="Lucida Grande" charset="0"/>
              <a:sym typeface="Trebuchet MS" charset="0"/>
            </a:endParaRPr>
          </a:p>
          <a:p>
            <a:pPr>
              <a:lnSpc>
                <a:spcPct val="80000"/>
              </a:lnSpc>
            </a:pPr>
            <a:endParaRPr lang="en-US" sz="800">
              <a:solidFill>
                <a:srgbClr val="000000"/>
              </a:solidFill>
              <a:latin typeface="Trebuchet MS" charset="0"/>
              <a:cs typeface="Lucida Grande" charset="0"/>
              <a:sym typeface="Trebuchet MS" charset="0"/>
            </a:endParaRPr>
          </a:p>
          <a:p>
            <a:pPr>
              <a:lnSpc>
                <a:spcPct val="80000"/>
              </a:lnSpc>
            </a:pPr>
            <a:r>
              <a:rPr lang="en-US" sz="800">
                <a:solidFill>
                  <a:srgbClr val="000000"/>
                </a:solidFill>
                <a:latin typeface="Trebuchet MS" charset="0"/>
                <a:cs typeface="Trebuchet MS" charset="0"/>
                <a:sym typeface="Trebuchet MS" charset="0"/>
              </a:rPr>
              <a:t>Then there</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the Designer. Bill tells the Designer about how he wants all the parts to look – plumbing fittings, walls, windows, lights, and so on. It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the Designer</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responsibility to translate all of this into an overall look that meets Bill</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dream and desires. This is the part that Bill, and visitors to Bill</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house, will see and use the most. So the Designer really needs to understand Bill and his lifestyle and how he expects to use things in his house, right?  Bill thinks he has the easy part, because he just needs to tell the Designer how he</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ll live in and use the house.  No problem!</a:t>
            </a:r>
            <a:endParaRPr lang="en-US" sz="800">
              <a:solidFill>
                <a:srgbClr val="000000"/>
              </a:solidFill>
              <a:latin typeface="Trebuchet MS" charset="0"/>
              <a:cs typeface="Lucida Grande" charset="0"/>
              <a:sym typeface="Trebuchet MS" charset="0"/>
            </a:endParaRPr>
          </a:p>
          <a:p>
            <a:pPr>
              <a:lnSpc>
                <a:spcPct val="80000"/>
              </a:lnSpc>
            </a:pPr>
            <a:endParaRPr lang="en-US" sz="800">
              <a:solidFill>
                <a:srgbClr val="000000"/>
              </a:solidFill>
              <a:latin typeface="Trebuchet MS" charset="0"/>
              <a:cs typeface="Lucida Grande" charset="0"/>
              <a:sym typeface="Trebuchet MS" charset="0"/>
            </a:endParaRPr>
          </a:p>
          <a:p>
            <a:pPr>
              <a:lnSpc>
                <a:spcPct val="80000"/>
              </a:lnSpc>
            </a:pPr>
            <a:r>
              <a:rPr lang="en-US" sz="800">
                <a:solidFill>
                  <a:srgbClr val="000000"/>
                </a:solidFill>
                <a:latin typeface="Trebuchet MS" charset="0"/>
                <a:cs typeface="Trebuchet MS" charset="0"/>
                <a:sym typeface="Trebuchet MS" charset="0"/>
              </a:rPr>
              <a:t>[CLICK]</a:t>
            </a:r>
            <a:endParaRPr lang="en-US" sz="800">
              <a:solidFill>
                <a:srgbClr val="000000"/>
              </a:solidFill>
              <a:latin typeface="Trebuchet MS" charset="0"/>
              <a:cs typeface="Lucida Grande" charset="0"/>
              <a:sym typeface="Trebuchet MS" charset="0"/>
            </a:endParaRPr>
          </a:p>
          <a:p>
            <a:pPr>
              <a:lnSpc>
                <a:spcPct val="80000"/>
              </a:lnSpc>
            </a:pPr>
            <a:endParaRPr lang="en-US" sz="800">
              <a:solidFill>
                <a:srgbClr val="000000"/>
              </a:solidFill>
              <a:latin typeface="Trebuchet MS" charset="0"/>
              <a:cs typeface="Lucida Grande" charset="0"/>
              <a:sym typeface="Trebuchet MS" charset="0"/>
            </a:endParaRPr>
          </a:p>
          <a:p>
            <a:pPr>
              <a:lnSpc>
                <a:spcPct val="80000"/>
              </a:lnSpc>
            </a:pPr>
            <a:r>
              <a:rPr lang="en-US" sz="800">
                <a:solidFill>
                  <a:srgbClr val="000000"/>
                </a:solidFill>
                <a:latin typeface="Trebuchet MS" charset="0"/>
                <a:cs typeface="Trebuchet MS" charset="0"/>
                <a:sym typeface="Trebuchet MS" charset="0"/>
              </a:rPr>
              <a:t>Finally, there</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the Contractor. The Contractor will take the Architect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drawings and plans and the Designer</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renderings, swatches, and samples, and turn it all into a finished house. Bill figures he doesn</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t need to tell the Contractor very much, since the Contractor will get what he needs from the Architect and the Designer, and should therefore build exactly what Bill wants.</a:t>
            </a:r>
            <a:endParaRPr lang="en-US" sz="800">
              <a:solidFill>
                <a:srgbClr val="000000"/>
              </a:solidFill>
              <a:latin typeface="Trebuchet MS" charset="0"/>
              <a:cs typeface="Lucida Grande" charset="0"/>
              <a:sym typeface="Trebuchet MS" charset="0"/>
            </a:endParaRPr>
          </a:p>
          <a:p>
            <a:pPr>
              <a:lnSpc>
                <a:spcPct val="80000"/>
              </a:lnSpc>
            </a:pPr>
            <a:endParaRPr lang="en-US" sz="800">
              <a:solidFill>
                <a:srgbClr val="000000"/>
              </a:solidFill>
              <a:latin typeface="Trebuchet MS" charset="0"/>
              <a:cs typeface="Lucida Grande" charset="0"/>
              <a:sym typeface="Trebuchet MS" charset="0"/>
            </a:endParaRPr>
          </a:p>
          <a:p>
            <a:pPr>
              <a:lnSpc>
                <a:spcPct val="80000"/>
              </a:lnSpc>
            </a:pPr>
            <a:r>
              <a:rPr lang="en-US" sz="800">
                <a:solidFill>
                  <a:srgbClr val="000000"/>
                </a:solidFill>
                <a:latin typeface="Trebuchet MS" charset="0"/>
                <a:cs typeface="Trebuchet MS" charset="0"/>
                <a:sym typeface="Trebuchet MS" charset="0"/>
              </a:rPr>
              <a:t>[CLICK]</a:t>
            </a:r>
            <a:endParaRPr lang="en-US" sz="800">
              <a:solidFill>
                <a:srgbClr val="000000"/>
              </a:solidFill>
              <a:latin typeface="Trebuchet MS" charset="0"/>
              <a:cs typeface="Lucida Grande" charset="0"/>
              <a:sym typeface="Trebuchet MS" charset="0"/>
            </a:endParaRPr>
          </a:p>
          <a:p>
            <a:pPr>
              <a:lnSpc>
                <a:spcPct val="80000"/>
              </a:lnSpc>
            </a:pPr>
            <a:endParaRPr lang="en-US" sz="800">
              <a:solidFill>
                <a:srgbClr val="000000"/>
              </a:solidFill>
              <a:latin typeface="Trebuchet MS" charset="0"/>
              <a:cs typeface="Lucida Grande" charset="0"/>
              <a:sym typeface="Trebuchet MS" charset="0"/>
            </a:endParaRPr>
          </a:p>
          <a:p>
            <a:pPr>
              <a:lnSpc>
                <a:spcPct val="80000"/>
              </a:lnSpc>
            </a:pPr>
            <a:r>
              <a:rPr lang="en-US" sz="800">
                <a:solidFill>
                  <a:srgbClr val="000000"/>
                </a:solidFill>
                <a:latin typeface="Trebuchet MS" charset="0"/>
                <a:cs typeface="Trebuchet MS" charset="0"/>
                <a:sym typeface="Trebuchet MS" charset="0"/>
              </a:rPr>
              <a:t>As we go forward, it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worth considering that most of us have either had a house built, or know someone who has.</a:t>
            </a:r>
            <a:endParaRPr lang="en-US" sz="800">
              <a:solidFill>
                <a:srgbClr val="000000"/>
              </a:solidFill>
              <a:latin typeface="Trebuchet MS" charset="0"/>
              <a:cs typeface="Lucida Grande" charset="0"/>
              <a:sym typeface="Trebuchet MS" charset="0"/>
            </a:endParaRPr>
          </a:p>
          <a:p>
            <a:pPr>
              <a:lnSpc>
                <a:spcPct val="80000"/>
              </a:lnSpc>
            </a:pPr>
            <a:endParaRPr lang="en-US" sz="800">
              <a:solidFill>
                <a:srgbClr val="000000"/>
              </a:solidFill>
              <a:latin typeface="Trebuchet MS" charset="0"/>
              <a:cs typeface="Lucida Grande" charset="0"/>
              <a:sym typeface="Trebuchet MS" charset="0"/>
            </a:endParaRPr>
          </a:p>
          <a:p>
            <a:pPr>
              <a:lnSpc>
                <a:spcPct val="80000"/>
              </a:lnSpc>
            </a:pPr>
            <a:r>
              <a:rPr lang="en-US" sz="800">
                <a:solidFill>
                  <a:srgbClr val="000000"/>
                </a:solidFill>
                <a:latin typeface="Trebuchet MS" charset="0"/>
                <a:cs typeface="Trebuchet MS" charset="0"/>
                <a:sym typeface="Trebuchet MS" charset="0"/>
              </a:rPr>
              <a:t>How does this sound so far?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93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90000"/>
              </a:lnSpc>
            </a:pPr>
            <a:r>
              <a:rPr lang="en-US" sz="1100">
                <a:solidFill>
                  <a:srgbClr val="000000"/>
                </a:solidFill>
                <a:latin typeface="Trebuchet MS" charset="0"/>
                <a:cs typeface="Trebuchet MS" charset="0"/>
                <a:sym typeface="Trebuchet MS" charset="0"/>
              </a:rPr>
              <a:t>After spending some time with Bill – at least weeks, maybe months - each of the members of his team goes off to do their work.</a:t>
            </a: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[CLICK]</a:t>
            </a: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The Architect draws up renderings and plans and blueprints, which he shares with Bill and the Designer and the Contractor.</a:t>
            </a: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[CLICK]</a:t>
            </a: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The Designer also produces some drawings, and shows Bill samples and swatches, colors and concepts, which she shares with the Architect and the Contractor.</a:t>
            </a: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[CLICK]</a:t>
            </a: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The Contractor assures Bill that he has a detailed schedule, has all the resources he needs, will keep Bill advised, will ask the Architect and Designer questions as he needs to, and that everything will proceed easily.  Really.</a:t>
            </a:r>
            <a:endParaRPr lang="en-US" sz="1100">
              <a:solidFill>
                <a:srgbClr val="000000"/>
              </a:solidFill>
              <a:latin typeface="Trebuchet MS" charset="0"/>
              <a:cs typeface="Lucida Grande" charset="0"/>
              <a:sym typeface="Trebuchet MS" charset="0"/>
            </a:endParaRPr>
          </a:p>
          <a:p>
            <a:pPr>
              <a:lnSpc>
                <a:spcPct val="90000"/>
              </a:lnSpc>
            </a:pP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Does this sound familiar to you?</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13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spcBef>
                <a:spcPts val="425"/>
              </a:spcBef>
            </a:pPr>
            <a:r>
              <a:rPr lang="en-US" sz="1100">
                <a:solidFill>
                  <a:srgbClr val="000000"/>
                </a:solidFill>
                <a:latin typeface="Trebuchet MS" charset="0"/>
                <a:cs typeface="Trebuchet MS" charset="0"/>
                <a:sym typeface="Trebuchet MS" charset="0"/>
              </a:rPr>
              <a:t>Bill looks over what they</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ve supplied.  He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probably a bit confused, because he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not used to reading blueprints and plans, but he thinks they</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ve got it.  Okay – he HOPES they</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ve got it, because as far as he can tell, they seem to have absorbed and understood everything he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told them.</a:t>
            </a:r>
            <a:endParaRPr lang="en-US" sz="1100">
              <a:solidFill>
                <a:srgbClr val="000000"/>
              </a:solidFill>
              <a:latin typeface="Trebuchet MS" charset="0"/>
              <a:cs typeface="Lucida Grande" charset="0"/>
              <a:sym typeface="Trebuchet MS" charset="0"/>
            </a:endParaRPr>
          </a:p>
          <a:p>
            <a:pPr>
              <a:lnSpc>
                <a:spcPct val="80000"/>
              </a:lnSpc>
              <a:spcBef>
                <a:spcPts val="425"/>
              </a:spcBef>
            </a:pPr>
            <a:endParaRPr lang="en-US" sz="1100">
              <a:solidFill>
                <a:srgbClr val="000000"/>
              </a:solidFill>
              <a:latin typeface="Trebuchet MS" charset="0"/>
              <a:cs typeface="Lucida Grande" charset="0"/>
              <a:sym typeface="Trebuchet MS" charset="0"/>
            </a:endParaRPr>
          </a:p>
          <a:p>
            <a:pPr>
              <a:lnSpc>
                <a:spcPct val="80000"/>
              </a:lnSpc>
              <a:spcBef>
                <a:spcPts val="425"/>
              </a:spcBef>
            </a:pPr>
            <a:r>
              <a:rPr lang="en-US" sz="1100">
                <a:solidFill>
                  <a:srgbClr val="000000"/>
                </a:solidFill>
                <a:latin typeface="Trebuchet MS" charset="0"/>
                <a:cs typeface="Trebuchet MS" charset="0"/>
                <a:sym typeface="Trebuchet MS" charset="0"/>
              </a:rPr>
              <a:t>Of course, their enthusiasm has a great effect on Bill.</a:t>
            </a:r>
            <a:endParaRPr lang="en-US" sz="1100">
              <a:solidFill>
                <a:srgbClr val="000000"/>
              </a:solidFill>
              <a:latin typeface="Trebuchet MS" charset="0"/>
              <a:cs typeface="Lucida Grande" charset="0"/>
              <a:sym typeface="Trebuchet MS" charset="0"/>
            </a:endParaRPr>
          </a:p>
          <a:p>
            <a:pPr>
              <a:lnSpc>
                <a:spcPct val="80000"/>
              </a:lnSpc>
              <a:spcBef>
                <a:spcPts val="425"/>
              </a:spcBef>
            </a:pPr>
            <a:endParaRPr lang="en-US" sz="1100">
              <a:solidFill>
                <a:srgbClr val="000000"/>
              </a:solidFill>
              <a:latin typeface="Trebuchet MS" charset="0"/>
              <a:cs typeface="Lucida Grande" charset="0"/>
              <a:sym typeface="Trebuchet MS" charset="0"/>
            </a:endParaRPr>
          </a:p>
          <a:p>
            <a:pPr>
              <a:lnSpc>
                <a:spcPct val="80000"/>
              </a:lnSpc>
              <a:spcBef>
                <a:spcPts val="425"/>
              </a:spcBef>
            </a:pP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You</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ll love the way the house flows from room to room.  You</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ll find yourself just wanting to walk through the house over and over.</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80000"/>
              </a:lnSpc>
              <a:spcBef>
                <a:spcPts val="425"/>
              </a:spcBef>
            </a:pP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[CLICK]</a:t>
            </a:r>
            <a:endParaRPr lang="en-US" sz="1100">
              <a:solidFill>
                <a:srgbClr val="000000"/>
              </a:solidFill>
              <a:latin typeface="Trebuchet MS" charset="0"/>
              <a:cs typeface="Lucida Grande" charset="0"/>
              <a:sym typeface="Trebuchet MS" charset="0"/>
            </a:endParaRPr>
          </a:p>
          <a:p>
            <a:pPr>
              <a:lnSpc>
                <a:spcPct val="80000"/>
              </a:lnSpc>
              <a:spcBef>
                <a:spcPts val="425"/>
              </a:spcBef>
            </a:pPr>
            <a:endParaRPr lang="en-US" sz="1100">
              <a:solidFill>
                <a:srgbClr val="000000"/>
              </a:solidFill>
              <a:latin typeface="Trebuchet MS" charset="0"/>
              <a:cs typeface="Lucida Grande" charset="0"/>
              <a:sym typeface="Trebuchet MS" charset="0"/>
            </a:endParaRPr>
          </a:p>
          <a:p>
            <a:pPr>
              <a:lnSpc>
                <a:spcPct val="80000"/>
              </a:lnSpc>
              <a:spcBef>
                <a:spcPts val="425"/>
              </a:spcBef>
            </a:pP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The colors work so perfectly with the fixtures.  You</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ll be happy just standing in the middle of each room.  And the fixtures will fit your hands perfectly!</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80000"/>
              </a:lnSpc>
              <a:spcBef>
                <a:spcPts val="425"/>
              </a:spcBef>
            </a:pPr>
            <a:endParaRPr lang="en-US" sz="1100">
              <a:solidFill>
                <a:srgbClr val="000000"/>
              </a:solidFill>
              <a:latin typeface="Trebuchet MS" charset="0"/>
              <a:cs typeface="Lucida Grande" charset="0"/>
              <a:sym typeface="Trebuchet MS" charset="0"/>
            </a:endParaRPr>
          </a:p>
          <a:p>
            <a:pPr>
              <a:lnSpc>
                <a:spcPct val="80000"/>
              </a:lnSpc>
              <a:spcBef>
                <a:spcPts val="425"/>
              </a:spcBef>
            </a:pP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The schedule looks really good – we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ve got some of our best guys lined up.  Come by any time, and you</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ll see progress that will make you happy.</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lnSpc>
                <a:spcPct val="80000"/>
              </a:lnSpc>
            </a:pP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[CLICK]</a:t>
            </a:r>
            <a:endParaRPr lang="en-US" sz="1100">
              <a:solidFill>
                <a:srgbClr val="000000"/>
              </a:solidFill>
              <a:latin typeface="Trebuchet MS" charset="0"/>
              <a:cs typeface="Lucida Grande" charset="0"/>
              <a:sym typeface="Trebuchet MS" charset="0"/>
            </a:endParaRPr>
          </a:p>
          <a:p>
            <a:pPr>
              <a:lnSpc>
                <a:spcPct val="80000"/>
              </a:lnSpc>
            </a:pP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How could Bill not feel confident and excited?</a:t>
            </a:r>
            <a:endParaRPr lang="en-US" sz="1100">
              <a:solidFill>
                <a:srgbClr val="000000"/>
              </a:solidFill>
              <a:latin typeface="Trebuchet MS" charset="0"/>
              <a:cs typeface="Lucida Grande" charset="0"/>
              <a:sym typeface="Trebuchet MS" charset="0"/>
            </a:endParaRPr>
          </a:p>
          <a:p>
            <a:pPr>
              <a:lnSpc>
                <a:spcPct val="80000"/>
              </a:lnSpc>
            </a:pPr>
            <a:endParaRPr lang="en-US" sz="1100">
              <a:solidFill>
                <a:srgbClr val="000000"/>
              </a:solidFill>
              <a:latin typeface="Trebuchet MS" charset="0"/>
              <a:cs typeface="Lucida Grande" charset="0"/>
              <a:sym typeface="Trebuchet MS" charset="0"/>
            </a:endParaRPr>
          </a:p>
          <a:p>
            <a:pPr>
              <a:lnSpc>
                <a:spcPct val="80000"/>
              </a:lnSpc>
            </a:pPr>
            <a:r>
              <a:rPr lang="en-US" sz="1100">
                <a:solidFill>
                  <a:srgbClr val="000000"/>
                </a:solidFill>
                <a:latin typeface="Trebuchet MS" charset="0"/>
                <a:cs typeface="Trebuchet MS" charset="0"/>
                <a:sym typeface="Trebuchet MS" charset="0"/>
              </a:rPr>
              <a:t>Then Bill started waiting. And waiting.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TIMING: 3 – 5 minutes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34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1000">
                <a:solidFill>
                  <a:srgbClr val="000000"/>
                </a:solidFill>
                <a:latin typeface="Trebuchet MS" charset="0"/>
                <a:cs typeface="Trebuchet MS" charset="0"/>
                <a:sym typeface="Trebuchet MS" charset="0"/>
              </a:rPr>
              <a:t>So okay – the schedule slipped a bit. The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guys</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 got caught up in another project, and had to delay some of this and some of that.</a:t>
            </a:r>
            <a:endParaRPr lang="en-US" sz="7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Some of the wonderful plumbing and electrical fixtures had to be backordered, so there were some delays there. Oh – and there was one style that was no longer available, so the Designer picked something different, telling Bill that she really understood what he wanted and this one would be perfect maybe even better than the original and not to worry.</a:t>
            </a:r>
            <a:endParaRPr lang="en-US" sz="7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The Architect and the Designer and the Contractor had to get together a few times, because the plans weren</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t entirely clear and the Designer understood something different from what the Architect understood from Bill, and the Contractor wasn</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t sure what either of them meant.</a:t>
            </a:r>
            <a:endParaRPr lang="en-US" sz="7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And through it all, Bill kept the faith. He had his dream, and he had the drawings and plans and renderings and swatches and samples to keep his dream alive.</a:t>
            </a:r>
            <a:endParaRPr lang="en-US" sz="7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Every once in a while, Bill would go by the building site.  Sometimes it seemed like it didn</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t match up with what he expected.  When he</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d ask, the Contractor would tell him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It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ll be great – it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hard to understand how the plans and drawings turn into a house until you see the finished house.  Trust us – we have your best interests at heart, and really want you to be happy.</a:t>
            </a:r>
            <a:r>
              <a:rPr lang="ja-JP" altLang="en-US" sz="1000">
                <a:solidFill>
                  <a:srgbClr val="000000"/>
                </a:solidFill>
                <a:latin typeface="Arial"/>
                <a:cs typeface="Trebuchet MS" charset="0"/>
                <a:sym typeface="Trebuchet MS" charset="0"/>
              </a:rPr>
              <a:t>”</a:t>
            </a:r>
            <a:endParaRPr lang="en-US" sz="7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Sometimes, this made Bill uneasy.  But he had decided that they were the experts, and he would trust them.</a:t>
            </a:r>
            <a:endParaRPr lang="en-US" sz="700">
              <a:solidFill>
                <a:srgbClr val="000000"/>
              </a:solidFill>
              <a:latin typeface="Trebuchet MS" charset="0"/>
              <a:cs typeface="Lucida Grande" charset="0"/>
              <a:sym typeface="Trebuchet MS" charset="0"/>
            </a:endParaRPr>
          </a:p>
          <a:p>
            <a:pPr>
              <a:lnSpc>
                <a:spcPct val="80000"/>
              </a:lnSpc>
            </a:pPr>
            <a:endParaRPr lang="en-US" sz="1000">
              <a:solidFill>
                <a:srgbClr val="000000"/>
              </a:solidFill>
              <a:latin typeface="Trebuchet MS" charset="0"/>
              <a:cs typeface="Lucida Grande" charset="0"/>
              <a:sym typeface="Trebuchet MS" charset="0"/>
            </a:endParaRPr>
          </a:p>
          <a:p>
            <a:pPr>
              <a:lnSpc>
                <a:spcPct val="80000"/>
              </a:lnSpc>
            </a:pPr>
            <a:r>
              <a:rPr lang="en-US" sz="1000">
                <a:solidFill>
                  <a:srgbClr val="000000"/>
                </a:solidFill>
                <a:latin typeface="Trebuchet MS" charset="0"/>
                <a:cs typeface="Trebuchet MS" charset="0"/>
                <a:sym typeface="Trebuchet MS" charset="0"/>
              </a:rPr>
              <a:t>And the day came when the team said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Bill! Your house is ready!  Come see!!</a:t>
            </a:r>
            <a:r>
              <a:rPr lang="ja-JP" altLang="en-US" sz="1000">
                <a:solidFill>
                  <a:srgbClr val="000000"/>
                </a:solidFill>
                <a:latin typeface="Arial"/>
                <a:cs typeface="Trebuchet MS" charset="0"/>
                <a:sym typeface="Trebuchet MS" charset="0"/>
              </a:rPr>
              <a:t>”</a:t>
            </a:r>
            <a:endParaRPr lang="en-US" sz="1000">
              <a:solidFill>
                <a:srgbClr val="000000"/>
              </a:solidFill>
              <a:latin typeface="Trebuchet MS" charset="0"/>
              <a:cs typeface="Trebuchet MS" charset="0"/>
              <a:sym typeface="Trebuchet MS"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54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…and somehow, in spite of all the conversations and reassurances and plans and drawings and renderings and swatches and samples…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It just isn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what he expected.</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Bill wondered how that could have happened.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d all worked so hard, and communicated up front, and the plans and all seemed right.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What went wrong?  How did Bill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dream turn into a nightmare?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75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From a functional standpoint, the house meets all of Bill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requirements. Everything he talked about is there – sort of. The problems are many, however, and Bill isn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quite sure how he went from what he thought was a clear description of what he wanted, to what he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got today. Clearly there are bathroom fixtures and lights and doors and windows and everything he said he wanted.  And many of them either match his expectations, or are reasonably close.  But where they don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match his vision, poor Bill is just not sure how he ended up with what he got.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He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convinced that he was specific and clear.  He knows he spent plenty of time explaining and sharing his ideas.  The Architect, the Designer, and the Contractor have expressed excitement and understanding throughout, and really, really seemed to get it.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How did we get here?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How could we do this better?</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What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just gone through is the Waterfall approach to building a home.  If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been through this experience, then you know that it happens this way. Some of us are lucky enough to have few problems, and some have had real nightmares become our reality.  Contractors know that there will be problems, but they become attached to their plans and schedules, so they impose penalties for changes.  Every time you ask for changes, you pay MORE MONEY.  This discourages you from making changes, which is their goal.</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start again, and consider how Bill might have gotten the house he wants and needs. </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not promising that the end result will exactly match Bill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vision, because no one can make that promise and actually deliver.  In fact,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not even going to assure Bill that his vision will remain the same throughout.  What we will assure Bill is that when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done, he will know why he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got what he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got, and that he will be happy with the result.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Why?</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Well, 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get into the story, and hopefully it will become clear.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16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Of course, the first thing Bill needs to do is to assemble his team, and to share his vision.</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To begin with, Bill shares the big picture vision. Unlike in the Waterfall approach, however, his team – the Architect, Designer, and Contractor – aren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trying to understand every detail at once.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36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90000"/>
              </a:lnSpc>
            </a:pPr>
            <a:r>
              <a:rPr lang="en-US" sz="1100">
                <a:solidFill>
                  <a:srgbClr val="000000"/>
                </a:solidFill>
                <a:latin typeface="Trebuchet MS" charset="0"/>
                <a:cs typeface="Trebuchet MS" charset="0"/>
                <a:sym typeface="Trebuchet MS" charset="0"/>
              </a:rPr>
              <a:t>They</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ll get a sense of Bill</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stories, and gain enough of an understanding to get started.</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[CLICK]</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They</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ll ask Bill how he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ll use the various parts of his home.  He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ll tell them that he exercises at home, and the kinds of exercises he does, and why he exercises at home.</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[CLICK]</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Then he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ll tell them about how he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d like to use his bathroom.  Seems obvious, right?  That</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the problem with not understanding the stories – it</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too easy to make assumptions. For instance, Bill showers every morning, and likes to remove the calluses from his feet.  That means he likes to sit down for a bit, but doesn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want the water streaming in his face while he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doing it.  As you might imagine, this dictates some of the design and layout elements of his shower. And when he scrubs his back, he doesn</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t want to bang his elbows on the sides of the shower.  And then, Bill shaves after the shower, so he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d like his sink to be a bit closer to him and not to have to bend down so far.</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[CLICK]</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And Bill likes to cook and entertain. As they talk, he explains that kinds of cooking he likes to do, how he uses his pots and pans and utensils, and how he serves.</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[CLICK]</a:t>
            </a:r>
            <a:endParaRPr lang="en-US" sz="1100">
              <a:solidFill>
                <a:srgbClr val="000000"/>
              </a:solidFill>
              <a:latin typeface="Trebuchet MS" charset="0"/>
              <a:cs typeface="Lucida Grande" charset="0"/>
              <a:sym typeface="Trebuchet MS" charset="0"/>
            </a:endParaRPr>
          </a:p>
          <a:p>
            <a:pPr>
              <a:lnSpc>
                <a:spcPct val="90000"/>
              </a:lnSpc>
            </a:pPr>
            <a:r>
              <a:rPr lang="en-US" sz="1100">
                <a:solidFill>
                  <a:srgbClr val="000000"/>
                </a:solidFill>
                <a:latin typeface="Trebuchet MS" charset="0"/>
                <a:cs typeface="Trebuchet MS" charset="0"/>
                <a:sym typeface="Trebuchet MS" charset="0"/>
              </a:rPr>
              <a:t>Then there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Bill</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entertainment room. He talks about what he likes to watch, how he likes to sit, his home theater equipment, and so on.  All of this helps his team to understand not just WHAT he wants, but HOW he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ll use it and how he feels about it.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5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90000"/>
              </a:lnSpc>
            </a:pPr>
            <a:r>
              <a:rPr lang="en-US" sz="1000">
                <a:solidFill>
                  <a:srgbClr val="000000"/>
                </a:solidFill>
                <a:latin typeface="Trebuchet MS" charset="0"/>
                <a:cs typeface="Trebuchet MS" charset="0"/>
                <a:sym typeface="Trebuchet MS" charset="0"/>
              </a:rPr>
              <a:t>Let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look at an example of a story. To begin with, we use a standard template to make it easier and more consistent.</a:t>
            </a:r>
            <a:endParaRPr lang="en-US" sz="1000">
              <a:solidFill>
                <a:srgbClr val="000000"/>
              </a:solidFill>
              <a:latin typeface="Trebuchet MS" charset="0"/>
              <a:cs typeface="Lucida Grande" charset="0"/>
              <a:sym typeface="Trebuchet MS" charset="0"/>
            </a:endParaRPr>
          </a:p>
          <a:p>
            <a:pPr>
              <a:lnSpc>
                <a:spcPct val="90000"/>
              </a:lnSpc>
            </a:pPr>
            <a:endParaRPr lang="en-US" sz="1000">
              <a:solidFill>
                <a:srgbClr val="000000"/>
              </a:solidFill>
              <a:latin typeface="Trebuchet MS" charset="0"/>
              <a:cs typeface="Lucida Grande" charset="0"/>
              <a:sym typeface="Trebuchet MS" charset="0"/>
            </a:endParaRPr>
          </a:p>
          <a:p>
            <a:pPr>
              <a:lnSpc>
                <a:spcPct val="90000"/>
              </a:lnSpc>
            </a:pPr>
            <a:r>
              <a:rPr lang="en-US" sz="1000">
                <a:solidFill>
                  <a:srgbClr val="000000"/>
                </a:solidFill>
                <a:latin typeface="Trebuchet MS" charset="0"/>
                <a:cs typeface="Trebuchet MS" charset="0"/>
                <a:sym typeface="Trebuchet MS" charset="0"/>
              </a:rPr>
              <a:t>We begin with the identification of the role to which the story applies. It might be a consumer, a system administrator, a business analyst, or whatever roles you find in your customer or internal organization. Without going into great detail about roles at this time, it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important to understand that we distinguish between roles, personas, and real people.  We also try to make the roles be clear enough to be useful, without trying to define dozens and dozens of them.</a:t>
            </a:r>
            <a:endParaRPr lang="en-US" sz="1000">
              <a:solidFill>
                <a:srgbClr val="000000"/>
              </a:solidFill>
              <a:latin typeface="Trebuchet MS" charset="0"/>
              <a:cs typeface="Lucida Grande" charset="0"/>
              <a:sym typeface="Trebuchet MS" charset="0"/>
            </a:endParaRPr>
          </a:p>
          <a:p>
            <a:pPr>
              <a:lnSpc>
                <a:spcPct val="90000"/>
              </a:lnSpc>
            </a:pPr>
            <a:endParaRPr lang="en-US" sz="1000">
              <a:solidFill>
                <a:srgbClr val="000000"/>
              </a:solidFill>
              <a:latin typeface="Trebuchet MS" charset="0"/>
              <a:cs typeface="Lucida Grande" charset="0"/>
              <a:sym typeface="Trebuchet MS" charset="0"/>
            </a:endParaRPr>
          </a:p>
          <a:p>
            <a:pPr>
              <a:lnSpc>
                <a:spcPct val="90000"/>
              </a:lnSpc>
            </a:pPr>
            <a:r>
              <a:rPr lang="en-US" sz="1000">
                <a:solidFill>
                  <a:srgbClr val="000000"/>
                </a:solidFill>
                <a:latin typeface="Trebuchet MS" charset="0"/>
                <a:cs typeface="Trebuchet MS" charset="0"/>
                <a:sym typeface="Trebuchet MS" charset="0"/>
              </a:rPr>
              <a:t>The second part of the story template identifies the goal – the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what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 This records what it is that the role-player or actor wants or needs to do. This is not a definition in terms of what the system will do. It is a goal, in terms of the use or purpose of the system.</a:t>
            </a:r>
            <a:endParaRPr lang="en-US" sz="1000">
              <a:solidFill>
                <a:srgbClr val="000000"/>
              </a:solidFill>
              <a:latin typeface="Trebuchet MS" charset="0"/>
              <a:cs typeface="Lucida Grande" charset="0"/>
              <a:sym typeface="Trebuchet MS" charset="0"/>
            </a:endParaRPr>
          </a:p>
          <a:p>
            <a:pPr>
              <a:lnSpc>
                <a:spcPct val="90000"/>
              </a:lnSpc>
            </a:pPr>
            <a:endParaRPr lang="en-US" sz="1000">
              <a:solidFill>
                <a:srgbClr val="000000"/>
              </a:solidFill>
              <a:latin typeface="Trebuchet MS" charset="0"/>
              <a:cs typeface="Lucida Grande" charset="0"/>
              <a:sym typeface="Trebuchet MS" charset="0"/>
            </a:endParaRPr>
          </a:p>
          <a:p>
            <a:pPr>
              <a:lnSpc>
                <a:spcPct val="90000"/>
              </a:lnSpc>
            </a:pPr>
            <a:r>
              <a:rPr lang="en-US" sz="1000">
                <a:solidFill>
                  <a:srgbClr val="000000"/>
                </a:solidFill>
                <a:latin typeface="Trebuchet MS" charset="0"/>
                <a:cs typeface="Trebuchet MS" charset="0"/>
                <a:sym typeface="Trebuchet MS" charset="0"/>
              </a:rPr>
              <a:t>The last part is the value statement. Every story is expected to be expressed in terms of the value it will deliver to the actor or to the business, or both.  This is probably the trickiest part for most people to get when they</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re first starting up with Agile and user stories. We hear things like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well, because we have to!</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 or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that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the way it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done</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 or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because that their job</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  The thing is, understanding what value is being delivered creates a context for the development team that helps them to be more effective in doing their jobs.</a:t>
            </a:r>
            <a:endParaRPr lang="en-US" sz="1000">
              <a:solidFill>
                <a:srgbClr val="000000"/>
              </a:solidFill>
              <a:latin typeface="Trebuchet MS" charset="0"/>
              <a:cs typeface="Lucida Grande" charset="0"/>
              <a:sym typeface="Trebuchet MS" charset="0"/>
            </a:endParaRPr>
          </a:p>
          <a:p>
            <a:pPr>
              <a:lnSpc>
                <a:spcPct val="90000"/>
              </a:lnSpc>
            </a:pPr>
            <a:endParaRPr lang="en-US" sz="1000">
              <a:solidFill>
                <a:srgbClr val="000000"/>
              </a:solidFill>
              <a:latin typeface="Trebuchet MS" charset="0"/>
              <a:cs typeface="Lucida Grande" charset="0"/>
              <a:sym typeface="Trebuchet MS" charset="0"/>
            </a:endParaRPr>
          </a:p>
          <a:p>
            <a:pPr>
              <a:lnSpc>
                <a:spcPct val="90000"/>
              </a:lnSpc>
            </a:pPr>
            <a:r>
              <a:rPr lang="en-US" sz="1000">
                <a:solidFill>
                  <a:srgbClr val="000000"/>
                </a:solidFill>
                <a:latin typeface="Trebuchet MS" charset="0"/>
                <a:cs typeface="Trebuchet MS" charset="0"/>
                <a:sym typeface="Trebuchet MS" charset="0"/>
              </a:rPr>
              <a:t>So let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look at an example from Bill</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story list…[CLICK]  As you can see, we have a pretty generic role defined here – </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showerer</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 – which might evolve over time.  For now, it describes the role. The goal is also pretty clear – a sufficient width of the shower.  And the value is also pretty clear – no bruises!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77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Then Bill will tell them about how he likes to cook.  He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not a gourmet chef, by any means, but he does enjoy cooking.  He likes to grill, he likes to use seasonings and herbs, and thinks he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d enjoy having fresh herbs. When his team asks him questions about this, he tells them that since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pretty hot outside where he lives, he thinks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d be fun to have herbs growing right there in his kitchen.</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Without this conversation, Bill might never have his little herb garden in the window.</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98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As you can see, we have a new role, even though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talking about the same person. After all, we all fill multiple roles in our work and private lives.  That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why we focus on roles, not personas or real people.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Once again we have the goal – having fresh herbs at his fingertips – and a value.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Note that he doesn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specify where, how big, the compass direction, or anything else – in fact, he doesn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specifically identify an herb garden.  He just identifies what it is he wants to accomplish – the goal – and why  - the value.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Later on,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talk about when and how the details get fleshed out. For now,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important to understand that we use stories, that we use a common template for the stories – role, goal, and value – and that we don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worry about filling in all the details until later.</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2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And so it goes – stories about exercise, cooking, bathing, entertainment and relaxation…</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Bill tells the team his stories, and each story fills out the picture in their minds.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Of course,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not just about telling the stories,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about how those stories turn into architectural and design features of the house, and how those features are constructed.</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For instance, knowing that Bill likes to exercise, using free weights and a workout bench, the contractor will choose materials for the floor in Bill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bedroom that will support that activity without being damaged.  A small thing, perhaps, unless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the one who</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exercising when the floor starts to give way!</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At this point, the team has recorded all of Bill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stories, and gotten a decent level of understanding of what they mean.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used those stories to develop their initial estimate of how long it will take, what materials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need, and what other resources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need.</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One of the important things they keep in mind is that each story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recorded is not complete.  The stories are enough to get them started, but they know that when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ready to do the actual building,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want to pull out the stories that apply to the part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working on and have more discussions.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Does Bill want a bathtub? Does he want the shower over the tub or separate? How about the sink?  Just one, or does he want a second one for someone else?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90000"/>
              </a:lnSpc>
            </a:pPr>
            <a:r>
              <a:rPr lang="en-US">
                <a:solidFill>
                  <a:srgbClr val="000000"/>
                </a:solidFill>
                <a:latin typeface="Trebuchet MS" charset="0"/>
                <a:cs typeface="Trebuchet MS" charset="0"/>
                <a:sym typeface="Trebuchet MS" charset="0"/>
              </a:rPr>
              <a:t>http://blog.tastycupcakes.com/2009/06/process-doodle/</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b="1">
                <a:solidFill>
                  <a:srgbClr val="000000"/>
                </a:solidFill>
                <a:latin typeface="Trebuchet MS" charset="0"/>
                <a:cs typeface="Trebuchet MS" charset="0"/>
                <a:sym typeface="Trebuchet MS" charset="0"/>
              </a:rPr>
              <a:t>Process Doodle </a:t>
            </a: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By Michael McCullough, on June 20th, 2009</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b="1">
                <a:solidFill>
                  <a:srgbClr val="000000"/>
                </a:solidFill>
                <a:latin typeface="Trebuchet MS" charset="0"/>
                <a:cs typeface="Trebuchet MS" charset="0"/>
                <a:sym typeface="Trebuchet MS" charset="0"/>
              </a:rPr>
              <a:t>Timing:</a:t>
            </a:r>
            <a:r>
              <a:rPr lang="en-US">
                <a:solidFill>
                  <a:srgbClr val="000000"/>
                </a:solidFill>
                <a:latin typeface="Trebuchet MS" charset="0"/>
                <a:cs typeface="Trebuchet MS" charset="0"/>
                <a:sym typeface="Trebuchet MS" charset="0"/>
              </a:rPr>
              <a:t> 20 mins</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b="1">
                <a:solidFill>
                  <a:srgbClr val="000000"/>
                </a:solidFill>
                <a:latin typeface="Trebuchet MS" charset="0"/>
                <a:cs typeface="Trebuchet MS" charset="0"/>
                <a:sym typeface="Trebuchet MS" charset="0"/>
              </a:rPr>
              <a:t>Ingredients:</a:t>
            </a:r>
            <a:endParaRPr lang="en-US">
              <a:solidFill>
                <a:srgbClr val="000000"/>
              </a:solidFill>
              <a:latin typeface="Trebuchet MS" charset="0"/>
              <a:cs typeface="Lucida Grande" charset="0"/>
              <a:sym typeface="Trebuchet MS" charset="0"/>
            </a:endParaRPr>
          </a:p>
          <a:p>
            <a:pPr>
              <a:lnSpc>
                <a:spcPct val="90000"/>
              </a:lnSpc>
              <a:buClr>
                <a:srgbClr val="000000"/>
              </a:buClr>
              <a:buFont typeface="Arial" charset="0"/>
              <a:buChar char="•"/>
            </a:pPr>
            <a:r>
              <a:rPr lang="en-US">
                <a:solidFill>
                  <a:srgbClr val="000000"/>
                </a:solidFill>
                <a:latin typeface="Trebuchet MS" charset="0"/>
                <a:cs typeface="Trebuchet MS" charset="0"/>
                <a:sym typeface="Trebuchet MS" charset="0"/>
              </a:rPr>
              <a:t>Whiteboards and/or flip-charts</a:t>
            </a:r>
            <a:endParaRPr lang="en-US">
              <a:solidFill>
                <a:srgbClr val="000000"/>
              </a:solidFill>
              <a:latin typeface="Trebuchet MS" charset="0"/>
              <a:cs typeface="Lucida Grande" charset="0"/>
              <a:sym typeface="Trebuchet MS" charset="0"/>
            </a:endParaRPr>
          </a:p>
          <a:p>
            <a:pPr>
              <a:lnSpc>
                <a:spcPct val="90000"/>
              </a:lnSpc>
              <a:buClr>
                <a:srgbClr val="000000"/>
              </a:buClr>
              <a:buFont typeface="Arial" charset="0"/>
              <a:buChar char="•"/>
            </a:pPr>
            <a:r>
              <a:rPr lang="en-US">
                <a:solidFill>
                  <a:srgbClr val="000000"/>
                </a:solidFill>
                <a:latin typeface="Trebuchet MS" charset="0"/>
                <a:cs typeface="Trebuchet MS" charset="0"/>
                <a:sym typeface="Trebuchet MS" charset="0"/>
              </a:rPr>
              <a:t>Markers</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b="1">
                <a:solidFill>
                  <a:srgbClr val="000000"/>
                </a:solidFill>
                <a:latin typeface="Trebuchet MS" charset="0"/>
                <a:cs typeface="Trebuchet MS" charset="0"/>
                <a:sym typeface="Trebuchet MS" charset="0"/>
              </a:rPr>
              <a:t>Directions:</a:t>
            </a: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Divide the participants in to groups and ask them to graphically represent their current development process. Have them think about roles, artifacts produced, and challenges. Invite them to be creative and to not worry about using any formal notation (UML, Gantt Charts, RUP, etc.). Ask them not to use people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names, or to criticize personalities.</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Each team will then then present their creation to the whole group.</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b="1">
                <a:solidFill>
                  <a:srgbClr val="000000"/>
                </a:solidFill>
                <a:latin typeface="Trebuchet MS" charset="0"/>
                <a:cs typeface="Trebuchet MS" charset="0"/>
                <a:sym typeface="Trebuchet MS" charset="0"/>
              </a:rPr>
              <a:t>Learning Points:</a:t>
            </a:r>
            <a:endParaRPr lang="en-US">
              <a:solidFill>
                <a:srgbClr val="000000"/>
              </a:solidFill>
              <a:latin typeface="Trebuchet MS" charset="0"/>
              <a:cs typeface="Lucida Grande" charset="0"/>
              <a:sym typeface="Trebuchet MS" charset="0"/>
            </a:endParaRPr>
          </a:p>
          <a:p>
            <a:pPr>
              <a:lnSpc>
                <a:spcPct val="90000"/>
              </a:lnSpc>
              <a:buClr>
                <a:srgbClr val="000000"/>
              </a:buClr>
              <a:buFont typeface="Arial" charset="0"/>
              <a:buChar char="•"/>
            </a:pPr>
            <a:r>
              <a:rPr lang="en-US">
                <a:solidFill>
                  <a:srgbClr val="000000"/>
                </a:solidFill>
                <a:latin typeface="Trebuchet MS" charset="0"/>
                <a:cs typeface="Trebuchet MS" charset="0"/>
                <a:sym typeface="Trebuchet MS" charset="0"/>
              </a:rPr>
              <a:t>This is an interesting and fun way for a facilitator to gain visibility in to what is working and what the challenges are in an organization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current process.</a:t>
            </a:r>
            <a:endParaRPr lang="en-US">
              <a:solidFill>
                <a:srgbClr val="000000"/>
              </a:solidFill>
              <a:latin typeface="Trebuchet MS" charset="0"/>
              <a:cs typeface="Lucida Grande" charset="0"/>
              <a:sym typeface="Trebuchet MS" charset="0"/>
            </a:endParaRPr>
          </a:p>
          <a:p>
            <a:pPr>
              <a:lnSpc>
                <a:spcPct val="90000"/>
              </a:lnSpc>
              <a:buClr>
                <a:srgbClr val="000000"/>
              </a:buClr>
              <a:buFont typeface="Arial" charset="0"/>
              <a:buChar char="•"/>
            </a:pPr>
            <a:r>
              <a:rPr lang="en-US">
                <a:solidFill>
                  <a:srgbClr val="000000"/>
                </a:solidFill>
                <a:latin typeface="Trebuchet MS" charset="0"/>
                <a:cs typeface="Trebuchet MS" charset="0"/>
                <a:sym typeface="Trebuchet MS" charset="0"/>
              </a:rPr>
              <a:t>This exercise also creates more transparency within a team, by giving people a chance to see how others characterize the process.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4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At each stage of the process, the team gets together with Bill to talk about what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done so far, and to walk through it.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review the stories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used, and make sure that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met Bill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needs.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They have a short schedule for each of these cycles.  Every couple of weeks, they invite Bill out to the building site, and that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when they do their show-and-tell – their showcase.  Each time Bill comes out, there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a bit more done, and he has a chance to offer his feedback and request changes.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Bill really feels like he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part of the team and part of the process.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He has talked to some of his friends who have built homes, and he realizes that this is very different.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For instance, the kitchen is complete before most of the rest of the house.  Bill is able to look at it before all the finish work is done.  As he looks it over, he realizes that he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d like the sink in the center of the long counter, rather than off by itself.  He hadn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thought of this before, because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not until he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standing in the kitchen and thinking about working there that he gets the full feel of it.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The team says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no problem</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because their approach allows them to respond to changes like this, and because the finish work isn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done yet.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The team finishes the kitchen, master bedroom, and bathroom.  Because of the way that they work, the plumbing and electrical connections are all in place for these rooms.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And so Bill moves into his partially completed house.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Before anyone says anything, yes, we know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really not feasible to live in a house that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under construction.</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Or is it?  If the part that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done is carefully isolated from the rest of the work, then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conceivable that Bill could be living in there.  While the contractors are working on the house during the day, Bill is off at work.  Before they leave for the day, the contractors clean up the mess and make sure nothing dangerous is left around.  Bill has an agreement with the team that he won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mess with the incomplete parts until they tell him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okay.</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So what do you think?  Could a home be built this way?</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1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Conceptual</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More concrete – size and time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61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Talk about UAT – psychologically, people want to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kick the tires</a:t>
            </a:r>
            <a:r>
              <a:rPr lang="ja-JP" altLang="en-US">
                <a:solidFill>
                  <a:srgbClr val="000000"/>
                </a:solidFill>
                <a:latin typeface="Arial"/>
                <a:cs typeface="Trebuchet MS" charset="0"/>
                <a:sym typeface="Trebuchet MS" charset="0"/>
              </a:rPr>
              <a:t>”</a:t>
            </a:r>
            <a:endParaRPr lang="en-US">
              <a:solidFill>
                <a:srgbClr val="000000"/>
              </a:solidFill>
              <a:latin typeface="Trebuchet MS" charset="0"/>
              <a:cs typeface="Trebuchet MS" charset="0"/>
              <a:sym typeface="Trebuchet MS"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90000"/>
              </a:lnSpc>
            </a:pPr>
            <a:r>
              <a:rPr lang="en-US">
                <a:solidFill>
                  <a:srgbClr val="000000"/>
                </a:solidFill>
                <a:latin typeface="Trebuchet MS" charset="0"/>
                <a:cs typeface="Trebuchet MS" charset="0"/>
                <a:sym typeface="Trebuchet MS" charset="0"/>
              </a:rPr>
              <a:t>One of the most valuable features of Agile approaches is the ongoing engagement with the customer, sometimes called the product owner.</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If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built a home or software, you know that the team is usually reluctant to talk to you, because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afraid that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ask for changes and slow them down.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afraid that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change your mind along the way, and mess with their schedule and their budget.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afraid that you won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like what they</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gotten done, and that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judge them, or that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kill the project, or…</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Notice that everything I said just now is about them – the team – not about you, the customer or product owner.</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In Agile,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much more concerned with you – the customer or product owner – than we are about our schedule or some feature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emotionally attached to.</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spcBef>
                <a:spcPts val="425"/>
              </a:spcBef>
            </a:pPr>
            <a:r>
              <a:rPr lang="en-US">
                <a:solidFill>
                  <a:srgbClr val="000000"/>
                </a:solidFill>
                <a:latin typeface="Trebuchet MS" charset="0"/>
                <a:cs typeface="Trebuchet MS" charset="0"/>
                <a:sym typeface="Trebuchet MS" charset="0"/>
              </a:rPr>
              <a:t>In Agile, we commit to constant communication, transparency, and adaptability.</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spcBef>
                <a:spcPts val="425"/>
              </a:spcBef>
            </a:pPr>
            <a:r>
              <a:rPr lang="en-US">
                <a:solidFill>
                  <a:srgbClr val="000000"/>
                </a:solidFill>
                <a:latin typeface="Trebuchet MS" charset="0"/>
                <a:cs typeface="Trebuchet MS" charset="0"/>
                <a:sym typeface="Trebuchet MS" charset="0"/>
              </a:rPr>
              <a:t>In fact,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eager for feedback, so we can be sure that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meeting the needs of our customers.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77790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Agile is not something for nothing</a:t>
            </a:r>
          </a:p>
          <a:p>
            <a:pPr marL="294669" lvl="1" indent="0">
              <a:buNone/>
            </a:pPr>
            <a:r>
              <a:rPr lang="en-US" dirty="0" smtClean="0"/>
              <a:t>The approach embraces change and significantly reduces its cost, but it </a:t>
            </a:r>
            <a:r>
              <a:rPr lang="en-US" dirty="0" err="1" smtClean="0"/>
              <a:t>isn</a:t>
            </a:r>
            <a:r>
              <a:rPr lang="ja-JP" altLang="en-US" dirty="0" smtClean="0"/>
              <a:t>’</a:t>
            </a:r>
            <a:r>
              <a:rPr lang="en-US" dirty="0" smtClean="0"/>
              <a:t>t a magic wand</a:t>
            </a:r>
          </a:p>
          <a:p>
            <a:pPr marL="0" indent="0">
              <a:buNone/>
            </a:pPr>
            <a:r>
              <a:rPr lang="en-US" dirty="0" smtClean="0"/>
              <a:t>It thrives on mutual respect and collective responsibility</a:t>
            </a:r>
          </a:p>
          <a:p>
            <a:pPr marL="294669" lvl="1" indent="0">
              <a:buNone/>
            </a:pPr>
            <a:r>
              <a:rPr lang="en-US" dirty="0" smtClean="0"/>
              <a:t>Teams work hard to ensure the business have the best information possible to make informed decisions...</a:t>
            </a:r>
          </a:p>
          <a:p>
            <a:pPr marL="294669" lvl="1" indent="0">
              <a:buNone/>
            </a:pPr>
            <a:r>
              <a:rPr lang="en-US" dirty="0" smtClean="0"/>
              <a:t>...and a decision made is the collective responsibility of both business and implementation</a:t>
            </a:r>
          </a:p>
          <a:p>
            <a:endParaRPr lang="en-US" dirty="0"/>
          </a:p>
        </p:txBody>
      </p:sp>
    </p:spTree>
    <p:extLst>
      <p:ext uri="{BB962C8B-B14F-4D97-AF65-F5344CB8AC3E}">
        <p14:creationId xmlns:p14="http://schemas.microsoft.com/office/powerpoint/2010/main" val="3875236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Thank you for joining us for The Agile Core, a module in Agile Fundamentals. The next module in the series is Development Practices, in which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talk about what goes on in the team, and how they get from here to there.</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Until the next time, we wish you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Thank you for joining us for The Origins of Agile Software Development, a module in Agile Fundamentals. The next module in the series is The Agile Core, in which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explore some of the practices and methodologies that make Agile what it is.</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Until the next time, we wish you well.</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Arial Bold" charset="0"/>
                <a:cs typeface="Arial Bold" charset="0"/>
                <a:sym typeface="Arial Bold" charset="0"/>
              </a:rPr>
              <a:t>The Agile Core:  Story Based Development  &amp; Incremental Business Value</a:t>
            </a:r>
            <a:endParaRPr lang="en-US">
              <a:solidFill>
                <a:srgbClr val="000000"/>
              </a:solidFill>
              <a:latin typeface="Trebuchet MS" charset="0"/>
              <a:cs typeface="Lucida Grande" charset="0"/>
              <a:sym typeface="Trebuchet MS" charset="0"/>
            </a:endParaRPr>
          </a:p>
          <a:p>
            <a:r>
              <a:rPr lang="en-US">
                <a:solidFill>
                  <a:srgbClr val="000000"/>
                </a:solidFill>
                <a:latin typeface="Arial" charset="0"/>
                <a:cs typeface="Arial" charset="0"/>
                <a:sym typeface="Arial" charset="0"/>
              </a:rPr>
              <a:t>User Stories, Use Cases and Scenarios</a:t>
            </a:r>
            <a:endParaRPr lang="en-US">
              <a:solidFill>
                <a:srgbClr val="000000"/>
              </a:solidFill>
              <a:latin typeface="Trebuchet MS" charset="0"/>
              <a:cs typeface="Lucida Grande" charset="0"/>
              <a:sym typeface="Trebuchet MS" charset="0"/>
            </a:endParaRPr>
          </a:p>
          <a:p>
            <a:r>
              <a:rPr lang="en-US">
                <a:solidFill>
                  <a:srgbClr val="000000"/>
                </a:solidFill>
                <a:latin typeface="Arial" charset="0"/>
                <a:cs typeface="Arial" charset="0"/>
                <a:sym typeface="Arial" charset="0"/>
              </a:rPr>
              <a:t>Looking at the Big Picture – Is up front planning OK?</a:t>
            </a:r>
            <a:endParaRPr lang="en-US">
              <a:solidFill>
                <a:srgbClr val="000000"/>
              </a:solidFill>
              <a:latin typeface="Trebuchet MS" charset="0"/>
              <a:cs typeface="Lucida Grande" charset="0"/>
              <a:sym typeface="Trebuchet MS" charset="0"/>
            </a:endParaRPr>
          </a:p>
          <a:p>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Good Enough</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 Software</a:t>
            </a:r>
            <a:endParaRPr lang="en-US">
              <a:solidFill>
                <a:srgbClr val="000000"/>
              </a:solidFill>
              <a:latin typeface="Trebuchet MS" charset="0"/>
              <a:cs typeface="Lucida Grande" charset="0"/>
              <a:sym typeface="Trebuchet MS" charset="0"/>
            </a:endParaRPr>
          </a:p>
          <a:p>
            <a:r>
              <a:rPr lang="en-US">
                <a:solidFill>
                  <a:srgbClr val="000000"/>
                </a:solidFill>
                <a:latin typeface="Arial" charset="0"/>
                <a:cs typeface="Arial" charset="0"/>
                <a:sym typeface="Arial" charset="0"/>
              </a:rPr>
              <a:t>Release Early and Often</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The story:</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Actors and use cases – sterile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Actors are causal, use cases state results of that causality</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Use cases are explanatory, and rarely include business value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Storytellers, customers, and stories – comes alive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Roles represent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Stories are demanding, as well as explanatory</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Stories tell you why, as well as what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Stories do NOT tell you HOW</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Storytellers share experience and needs</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The Big Picture – is it possible to know everything up front?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has anyone had a house built? Remodeling done?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Zeno</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Paradox of the Dichotomy</a:t>
            </a:r>
            <a:endParaRPr lang="en-US">
              <a:solidFill>
                <a:srgbClr val="000000"/>
              </a:solidFill>
              <a:latin typeface="Trebuchet MS" charset="0"/>
              <a:cs typeface="Lucida Grande" charset="0"/>
              <a:sym typeface="Trebuchet MS" charset="0"/>
            </a:endParaRPr>
          </a:p>
          <a:p>
            <a:pPr marL="914400" lvl="1">
              <a:buClr>
                <a:srgbClr val="000000"/>
              </a:buClr>
              <a:buFont typeface="Arial" charset="0"/>
              <a:buChar char="•"/>
            </a:pPr>
            <a:r>
              <a:rPr lang="en-US">
                <a:solidFill>
                  <a:srgbClr val="000000"/>
                </a:solidFill>
                <a:latin typeface="Trebuchet MS" charset="0"/>
                <a:cs typeface="Trebuchet MS" charset="0"/>
                <a:sym typeface="Trebuchet MS" charset="0"/>
              </a:rPr>
              <a:t> http://en.wikipedia.org/wiki/Zeno%27s_paradoxes#The_dichotomy_paradox</a:t>
            </a:r>
            <a:endParaRPr lang="en-US">
              <a:solidFill>
                <a:srgbClr val="000000"/>
              </a:solidFill>
              <a:latin typeface="Trebuchet MS" charset="0"/>
              <a:cs typeface="Lucida Grande" charset="0"/>
              <a:sym typeface="Trebuchet MS" charset="0"/>
            </a:endParaRPr>
          </a:p>
          <a:p>
            <a:pPr marL="914400" lvl="1">
              <a:buClr>
                <a:srgbClr val="000000"/>
              </a:buClr>
              <a:buFont typeface="Arial" charset="0"/>
              <a:buChar char="•"/>
            </a:pPr>
            <a:r>
              <a:rPr lang="en-US">
                <a:solidFill>
                  <a:srgbClr val="000000"/>
                </a:solidFill>
                <a:latin typeface="Trebuchet MS" charset="0"/>
                <a:cs typeface="Trebuchet MS" charset="0"/>
                <a:sym typeface="Trebuchet MS" charset="0"/>
              </a:rPr>
              <a:t>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That which is in locomotion must arrive at the half-way stage before it arrives at the goal.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~Aristotle, Physics VI:9, 239b10</a:t>
            </a:r>
            <a:endParaRPr lang="en-US">
              <a:solidFill>
                <a:srgbClr val="000000"/>
              </a:solidFill>
              <a:latin typeface="Trebuchet MS" charset="0"/>
              <a:cs typeface="Lucida Grande" charset="0"/>
              <a:sym typeface="Trebuchet MS" charset="0"/>
            </a:endParaRPr>
          </a:p>
          <a:p>
            <a:pPr>
              <a:spcBef>
                <a:spcPts val="425"/>
              </a:spcBef>
              <a:buClr>
                <a:srgbClr val="000000"/>
              </a:buClr>
              <a:buFont typeface="Arial" charset="0"/>
              <a:buChar char="•"/>
            </a:pPr>
            <a:r>
              <a:rPr lang="en-US">
                <a:solidFill>
                  <a:srgbClr val="000000"/>
                </a:solidFill>
                <a:latin typeface="Trebuchet MS" charset="0"/>
                <a:cs typeface="Trebuchet MS" charset="0"/>
                <a:sym typeface="Trebuchet MS" charset="0"/>
              </a:rPr>
              <a:t>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The perfect is the enemy of the good.</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~Voltaire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Incremental, with constant review</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Fail fast, learn quickly, adapt - PDCA</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2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Test-Driven Design / Test-First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hlinkClick r:id="rId3"/>
              </a:rPr>
              <a:t>http://en.wikipedia.org/wiki/Test-driven_development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First figure out how to determine if you</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ve succeeded, then build it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Waterfall version</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Barefoot, primitive man with idea of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tells someone else what he</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thinking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constructing something in his cave</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delivers something that is outrageous, and loosely like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Original man wearing (things), looking unhappy and confused</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making shoes – they must fit the foot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 barefoot, primitive man with idea of shoes – walking over stones, through streams, kicking a (coconut),…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stepping on rocks, painful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DEVELOP</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attaching cords/strips of leather to a piece of bark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PASS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with piece of bark strapped to foot, satisfied look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REFACTOR</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cuts bark to shape of foot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walking under falling pebbles, pebbles hitting top of foot, man looking pained</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4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Test-Driven Design / Test-First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hlinkClick r:id="rId3"/>
              </a:rPr>
              <a:t>http://en.wikipedia.org/wiki/Test-driven_development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First figure out how to determine if you</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ve succeeded, then build it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Waterfall version</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Barefoot, primitive man with idea of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tells someone else what he</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thinking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constructing something in his cave</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delivers something that is outrageous, and loosely like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Original man wearing (things), looking unhappy and confused</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making shoes – they must fit the foot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 barefoot, primitive man with idea of shoes – walking over stones, through streams, kicking a (coconut),…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stepping on rocks, painful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DEVELOP</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attaching cords/strips of leather to a piece of bark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PASS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with piece of bark strapped to foot, satisfied look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REFACTOR</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cuts bark to shape of foot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walking under falling pebbles, pebbles hitting top of foot, man looking pained</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6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Test-Driven Design / Test-First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hlinkClick r:id="rId3"/>
              </a:rPr>
              <a:t>http://en.wikipedia.org/wiki/Test-driven_development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First figure out how to determine if you</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ve succeeded, then build it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Waterfall version</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Barefoot, primitive man with idea of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tells someone else what he</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thinking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constructing something in his cave</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delivers something that is outrageous, and loosely like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Original man wearing (things), looking unhappy and confused</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making shoes – they must fit the foot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 barefoot, primitive man with idea of shoes – walking over stones, through streams, kicking a (coconut),…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stepping on rocks, painful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DEVELOP</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attaching cords/strips of leather to a piece of bark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PASS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with piece of bark strapped to foot, satisfied look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REFACTOR</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cuts bark to shape of foot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walking under falling pebbles, pebbles hitting top of foot, man looking pained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8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Test-Driven Design / Test-First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hlinkClick r:id="rId3"/>
              </a:rPr>
              <a:t>http://en.wikipedia.org/wiki/Test-driven_development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First figure out how to determine if you</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ve succeeded, then build it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Waterfall version</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Barefoot, primitive man with idea of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tells someone else what he</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thinking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constructing something in his cave</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delivers something that is outrageous, and loosely like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Original man wearing (things), looking unhappy and confused</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making shoes – they must fit the foot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 barefoot, primitive man with idea of shoes – walking over stones, through streams, kicking a (coconut),…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stepping on rocks, painful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DEVELOP</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attaching cords/strips of leather to a piece of bark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PASS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with piece of bark strapped to foot, satisfied look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REFACTOR</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cuts bark to shape of foot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walking under falling pebbles, pebbles hitting top of foot, man looking pained</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1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Test-Driven Design / Test-First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hlinkClick r:id="rId3"/>
              </a:rPr>
              <a:t>http://en.wikipedia.org/wiki/Test-driven_development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First figure out how to determine if you</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ve succeeded, then build it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Waterfall version</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Barefoot, primitive man with idea of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tells someone else what he</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thinking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constructing something in his cave</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delivers something that is outrageous, and loosely like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Original man wearing (things), looking unhappy and confused</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making shoes – they must fit the foot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 barefoot, primitive man with idea of shoes – walking over stones, through streams, kicking a (coconut),…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stepping on rocks, painful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DEVELOP</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attaching cords/strips of leather to a piece of bark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PASS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with piece of bark strapped to foot, satisfied look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REFACTOR</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cuts bark to shape of foot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walking under falling pebbles, pebbles hitting top of foot, man looking pained</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4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Test-Driven Design / Test-First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hlinkClick r:id="rId3"/>
              </a:rPr>
              <a:t>http://en.wikipedia.org/wiki/Test-driven_development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First figure out how to determine if you</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ve succeeded, then build it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Waterfall version</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Barefoot, primitive man with idea of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tells someone else what he</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thinking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constructing something in his cave</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delivers something that is outrageous, and loosely like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Original man wearing (things), looking unhappy and confused</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making shoes – they must fit the foot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 barefoot, primitive man with idea of shoes – walking over stones, through streams, kicking a (coconut),…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stepping on rocks, painful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DEVELOP</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attaching cords/strips of leather to a piece of bark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PASS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with piece of bark strapped to foot, satisfied look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REFACTOR</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cuts bark to shape of foot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walking under falling pebbles, pebbles hitting top of foot, man looking pained</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61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Test-Driven Design / Test-First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hlinkClick r:id="rId3"/>
              </a:rPr>
              <a:t>http://en.wikipedia.org/wiki/Test-driven_development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First figure out how to determine if you</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ve succeeded, then build it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Waterfall version</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Barefoot, primitive man with idea of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tells someone else what he</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thinking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constructing something in his cave</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delivers something that is outrageous, and loosely like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Original man wearing (things), looking unhappy and confused</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making shoes – they must fit the foot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 barefoot, primitive man with idea of shoes – walking over stones, through streams, kicking a (coconut),…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stepping on rocks, painful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DEVELOP</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attaching cords/strips of leather to a piece of bark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PASS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with piece of bark strapped to foot, satisfied look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REFACTOR</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cuts bark to shape of foot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walking under falling pebbles, pebbles hitting top of foot, man looking pained</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8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Test-Driven Design / Test-First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hlinkClick r:id="rId3"/>
              </a:rPr>
              <a:t>http://en.wikipedia.org/wiki/Test-driven_development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First figure out how to determine if you</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ve succeeded, then build it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Waterfall version</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Barefoot, primitive man with idea of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tells someone else what he</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thinking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constructing something in his cave</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delivers something that is outrageous, and loosely like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Original man wearing (things), looking unhappy and confused</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making shoes – they must fit the foot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 barefoot, primitive man with idea of shoes – walking over stones, through streams, kicking a (coconut),…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stepping on rocks, painful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DEVELOP</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attaching cords/strips of leather to a piece of bark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PASS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with piece of bark strapped to foot, satisfied look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REFACTOR</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cuts bark to shape of foot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walking under falling pebbles, pebbles hitting top of foot, man looking pained</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0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Test-Driven Design / Test-First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hlinkClick r:id="rId3"/>
              </a:rPr>
              <a:t>http://en.wikipedia.org/wiki/Test-driven_development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First figure out how to determine if you</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ve succeeded, then build it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Waterfall version</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Barefoot, primitive man with idea of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tells someone else what he</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thinking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constructing something in his cave</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delivers something that is outrageous, and loosely like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Original man wearing (things), looking unhappy and confused</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making shoes – they must fit the foot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 barefoot, primitive man with idea of shoes – walking over stones, through streams, kicking a (coconut),…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stepping on rocks, painful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DEVELOP</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attaching cords/strips of leather to a piece of bark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PASS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with piece of bark strapped to foot, satisfied look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REFACTOR</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cuts bark to shape of foot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walking under falling pebbles, pebbles hitting top of foot, man looking pained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Arial Bold" charset="0"/>
                <a:cs typeface="Arial Bold" charset="0"/>
                <a:sym typeface="Arial Bold" charset="0"/>
              </a:rPr>
              <a:t>The Agile Core:  Story Based Development  &amp; Incremental Business Value</a:t>
            </a:r>
            <a:endParaRPr lang="en-US">
              <a:solidFill>
                <a:srgbClr val="000000"/>
              </a:solidFill>
              <a:latin typeface="Trebuchet MS" charset="0"/>
              <a:cs typeface="Lucida Grande" charset="0"/>
              <a:sym typeface="Trebuchet MS" charset="0"/>
            </a:endParaRPr>
          </a:p>
          <a:p>
            <a:r>
              <a:rPr lang="en-US">
                <a:solidFill>
                  <a:srgbClr val="000000"/>
                </a:solidFill>
                <a:latin typeface="Arial" charset="0"/>
                <a:cs typeface="Arial" charset="0"/>
                <a:sym typeface="Arial" charset="0"/>
              </a:rPr>
              <a:t>User Stories, Use Cases and Scenarios</a:t>
            </a:r>
            <a:endParaRPr lang="en-US">
              <a:solidFill>
                <a:srgbClr val="000000"/>
              </a:solidFill>
              <a:latin typeface="Trebuchet MS" charset="0"/>
              <a:cs typeface="Lucida Grande" charset="0"/>
              <a:sym typeface="Trebuchet MS" charset="0"/>
            </a:endParaRPr>
          </a:p>
          <a:p>
            <a:r>
              <a:rPr lang="en-US">
                <a:solidFill>
                  <a:srgbClr val="000000"/>
                </a:solidFill>
                <a:latin typeface="Arial" charset="0"/>
                <a:cs typeface="Arial" charset="0"/>
                <a:sym typeface="Arial" charset="0"/>
              </a:rPr>
              <a:t>Looking at the Big Picture – Is up front planning OK?</a:t>
            </a:r>
            <a:endParaRPr lang="en-US">
              <a:solidFill>
                <a:srgbClr val="000000"/>
              </a:solidFill>
              <a:latin typeface="Trebuchet MS" charset="0"/>
              <a:cs typeface="Lucida Grande" charset="0"/>
              <a:sym typeface="Trebuchet MS" charset="0"/>
            </a:endParaRPr>
          </a:p>
          <a:p>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Good Enough</a:t>
            </a:r>
            <a:r>
              <a:rPr lang="ja-JP" altLang="en-US">
                <a:solidFill>
                  <a:srgbClr val="000000"/>
                </a:solidFill>
                <a:latin typeface="Arial"/>
                <a:cs typeface="Arial" charset="0"/>
                <a:sym typeface="Arial" charset="0"/>
              </a:rPr>
              <a:t>”</a:t>
            </a:r>
            <a:r>
              <a:rPr lang="en-US">
                <a:solidFill>
                  <a:srgbClr val="000000"/>
                </a:solidFill>
                <a:latin typeface="Arial" charset="0"/>
                <a:cs typeface="Arial" charset="0"/>
                <a:sym typeface="Arial" charset="0"/>
              </a:rPr>
              <a:t> Software</a:t>
            </a:r>
            <a:endParaRPr lang="en-US">
              <a:solidFill>
                <a:srgbClr val="000000"/>
              </a:solidFill>
              <a:latin typeface="Trebuchet MS" charset="0"/>
              <a:cs typeface="Lucida Grande" charset="0"/>
              <a:sym typeface="Trebuchet MS" charset="0"/>
            </a:endParaRPr>
          </a:p>
          <a:p>
            <a:r>
              <a:rPr lang="en-US">
                <a:solidFill>
                  <a:srgbClr val="000000"/>
                </a:solidFill>
                <a:latin typeface="Arial" charset="0"/>
                <a:cs typeface="Arial" charset="0"/>
                <a:sym typeface="Arial" charset="0"/>
              </a:rPr>
              <a:t>Release Early and Often</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The story:</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Actors and use cases – sterile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Actors are causal, use cases state results of that causality</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Use cases are explanatory, and rarely include business value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Storytellers, customers, and stories – comes alive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Roles represent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Stories are demanding, as well as explanatory</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Stories tell you why, as well as what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Stories do NOT tell you HOW</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Storytellers share experience and needs</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The Big Picture – is it possible to know everything up front?</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has anyone had a house built? Remodeling done?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Zeno</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Paradox of the Dichotomy</a:t>
            </a:r>
            <a:endParaRPr lang="en-US">
              <a:solidFill>
                <a:srgbClr val="000000"/>
              </a:solidFill>
              <a:latin typeface="Trebuchet MS" charset="0"/>
              <a:cs typeface="Lucida Grande" charset="0"/>
              <a:sym typeface="Trebuchet MS" charset="0"/>
            </a:endParaRPr>
          </a:p>
          <a:p>
            <a:pPr marL="914400" lvl="1">
              <a:buClr>
                <a:srgbClr val="000000"/>
              </a:buClr>
              <a:buFont typeface="Arial" charset="0"/>
              <a:buChar char="•"/>
            </a:pPr>
            <a:r>
              <a:rPr lang="en-US">
                <a:solidFill>
                  <a:srgbClr val="000000"/>
                </a:solidFill>
                <a:latin typeface="Trebuchet MS" charset="0"/>
                <a:cs typeface="Trebuchet MS" charset="0"/>
                <a:sym typeface="Trebuchet MS" charset="0"/>
              </a:rPr>
              <a:t> http://en.wikipedia.org/wiki/Zeno%27s_paradoxes#The_dichotomy_paradox</a:t>
            </a:r>
            <a:endParaRPr lang="en-US">
              <a:solidFill>
                <a:srgbClr val="000000"/>
              </a:solidFill>
              <a:latin typeface="Trebuchet MS" charset="0"/>
              <a:cs typeface="Lucida Grande" charset="0"/>
              <a:sym typeface="Trebuchet MS" charset="0"/>
            </a:endParaRPr>
          </a:p>
          <a:p>
            <a:pPr marL="914400" lvl="1">
              <a:buClr>
                <a:srgbClr val="000000"/>
              </a:buClr>
              <a:buFont typeface="Arial" charset="0"/>
              <a:buChar char="•"/>
            </a:pPr>
            <a:r>
              <a:rPr lang="en-US">
                <a:solidFill>
                  <a:srgbClr val="000000"/>
                </a:solidFill>
                <a:latin typeface="Trebuchet MS" charset="0"/>
                <a:cs typeface="Trebuchet MS" charset="0"/>
                <a:sym typeface="Trebuchet MS" charset="0"/>
              </a:rPr>
              <a:t>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That which is in locomotion must arrive at the half-way stage before it arrives at the goal.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~Aristotle, Physics VI:9, 239b10</a:t>
            </a:r>
            <a:endParaRPr lang="en-US">
              <a:solidFill>
                <a:srgbClr val="000000"/>
              </a:solidFill>
              <a:latin typeface="Trebuchet MS" charset="0"/>
              <a:cs typeface="Lucida Grande" charset="0"/>
              <a:sym typeface="Trebuchet MS" charset="0"/>
            </a:endParaRPr>
          </a:p>
          <a:p>
            <a:pPr>
              <a:spcBef>
                <a:spcPts val="425"/>
              </a:spcBef>
              <a:buClr>
                <a:srgbClr val="000000"/>
              </a:buClr>
              <a:buFont typeface="Arial" charset="0"/>
              <a:buChar char="•"/>
            </a:pPr>
            <a:r>
              <a:rPr lang="en-US">
                <a:solidFill>
                  <a:srgbClr val="000000"/>
                </a:solidFill>
                <a:latin typeface="Trebuchet MS" charset="0"/>
                <a:cs typeface="Trebuchet MS" charset="0"/>
                <a:sym typeface="Trebuchet MS" charset="0"/>
              </a:rPr>
              <a:t>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The perfect is the enemy of the good.</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~Voltaire</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Incremental, with constant review</a:t>
            </a:r>
            <a:endParaRPr lang="en-US">
              <a:solidFill>
                <a:srgbClr val="000000"/>
              </a:solidFill>
              <a:latin typeface="Trebuchet MS" charset="0"/>
              <a:cs typeface="Lucida Grande" charset="0"/>
              <a:sym typeface="Trebuchet MS" charset="0"/>
            </a:endParaRPr>
          </a:p>
          <a:p>
            <a:pPr>
              <a:buClr>
                <a:srgbClr val="000000"/>
              </a:buClr>
              <a:buFont typeface="Arial" charset="0"/>
              <a:buChar char="•"/>
            </a:pPr>
            <a:r>
              <a:rPr lang="en-US">
                <a:solidFill>
                  <a:srgbClr val="000000"/>
                </a:solidFill>
                <a:latin typeface="Trebuchet MS" charset="0"/>
                <a:cs typeface="Trebuchet MS" charset="0"/>
                <a:sym typeface="Trebuchet MS" charset="0"/>
              </a:rPr>
              <a:t> Fail fast, learn quickly, adapt - PDCA</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2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Test-Driven Design / Test-First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hlinkClick r:id="rId3"/>
              </a:rPr>
              <a:t>http://en.wikipedia.org/wiki/Test-driven_development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First figure out how to determine if you</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ve succeeded, then build it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Waterfall version</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Barefoot, primitive man with idea of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tells someone else what he</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thinking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constructing something in his cave</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delivers something that is outrageous, and loosely like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Original man wearing (things), looking unhappy and confused</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making shoes – they must fit the foot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 barefoot, primitive man with idea of shoes – walking over stones, through streams, kicking a (coconut),…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stepping on rocks, painful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DEVELOP</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attaching cords/strips of leather to a piece of bark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PASS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with piece of bark strapped to foot, satisfied look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REFACTOR</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cuts bark to shape of foot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walking under falling pebbles, pebbles hitting top of foot, man looking pained</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Test-Driven Design / Test-First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hlinkClick r:id="rId3"/>
              </a:rPr>
              <a:t>http://en.wikipedia.org/wiki/Test-driven_development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First figure out how to determine if you</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ve succeeded, then build it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Waterfall version</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Barefoot, primitive man with idea of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tells someone else what he</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thinking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constructing something in his cave</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Other man delivers something that is outrageous, and loosely like shoes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Original man wearing (things), looking unhappy and confused</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making shoes – they must fit the foot</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 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 barefoot, primitive man with idea of shoes – walking over stones, through streams, kicking a (coconut),…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stepping on rocks, painful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DEVELOP</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attaching cords/strips of leather to a piece of bark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PASS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with piece of bark strapped to foot, satisfied look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REFACTOR</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cuts bark to shape of foot</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Frame:</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Text: TEST FAILS</a:t>
            </a:r>
            <a:endParaRPr lang="en-US" sz="600">
              <a:solidFill>
                <a:srgbClr val="000000"/>
              </a:solidFill>
              <a:latin typeface="Trebuchet MS" charset="0"/>
              <a:cs typeface="Lucida Grande" charset="0"/>
              <a:sym typeface="Trebuchet MS" charset="0"/>
            </a:endParaRPr>
          </a:p>
          <a:p>
            <a:pPr marL="1371600" lvl="2">
              <a:lnSpc>
                <a:spcPct val="80000"/>
              </a:lnSpc>
            </a:pPr>
            <a:r>
              <a:rPr lang="en-US" sz="600">
                <a:solidFill>
                  <a:srgbClr val="000000"/>
                </a:solidFill>
                <a:latin typeface="Trebuchet MS" charset="0"/>
                <a:cs typeface="Trebuchet MS" charset="0"/>
                <a:sym typeface="Trebuchet MS" charset="0"/>
              </a:rPr>
              <a:t>Image: man walking under falling pebbles, pebbles hitting top of foot, man looking pained</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8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The usual: only checking quality at the end</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Concept: quality checked sporadically, or at the end</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Quality is SUBJECTIVE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1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Agile: Quality is a part of every step along the way</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Concept: quality checked every step of the way</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Various stages of a house under construction, with workers checking work against plans, measuring carefully, testing strength and solidity; </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Frame: last frame shows plumber hooking bathroom plumbing to water main, happy/beaming, checking off a checkbox on a clipboard</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Acceptance Testing</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Concept: what the user (homeowner) had in mind</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Homeowner (woman), imagining single control kitchen sink faucet, with markings for hot and cold; turning on cold, showing it to be cold (maybe ice cubes coming out?); turning on hot, showing it to be hot (steam)?; turning to middle, showing warm (maybe washing hands?); talking to contractor, gesturing, previous imaginations showing</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Contractor, seeing finished work, considering; turning on hot, but cold comes out – big word FAIL; turning on cold, but hot comes out – big word FAIL; turning to middle, warm comes out – big word PASS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6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Given (When) Then – context, circumstances, expectations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8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Acceptance Testing</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Concept: what the user (homeowner) had in mind</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Homeowner (woman), imagining single control kitchen sink faucet, with markings for hot and cold; turning on cold, showing it to be cold (maybe ice cubes coming out?); turning on hot, showing it to be hot (steam)?; turning to middle, showing warm (maybe washing hands?); talking to contractor, gesturing, previous imaginations showing</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Contractor, seeing finished work, considering; turning on hot, but cold comes out – big word FAIL; turning on cold, but hot comes out – big word FAIL; turning to middle, warm comes out – big word PASS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07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Automated Testing</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Concept: tests are good, but not effective if they are manual – too time consuming and costly.</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Repeat of 7 (Regression Testing), b.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talk about how long this takes, and how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dependent on the availability of the plumber and the homeowner.</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Con</a:t>
            </a:r>
            <a:r>
              <a:rPr lang="en-US" sz="900">
                <a:solidFill>
                  <a:srgbClr val="000000"/>
                </a:solidFill>
                <a:latin typeface="Trebuchet MS" charset="0"/>
                <a:cs typeface="Trebuchet MS" charset="0"/>
                <a:sym typeface="Trebuchet MS" charset="0"/>
              </a:rPr>
              <a:t> </a:t>
            </a:r>
            <a:r>
              <a:rPr lang="en-US">
                <a:solidFill>
                  <a:srgbClr val="000000"/>
                </a:solidFill>
                <a:latin typeface="Trebuchet MS" charset="0"/>
                <a:cs typeface="Trebuchet MS" charset="0"/>
                <a:sym typeface="Trebuchet MS" charset="0"/>
              </a:rPr>
              <a:t>tractor pushing big ON button on a Robot; Robot testing icemaker, sink, other plumbing. Can be multiple frames, showing robot doing various tasks.</a:t>
            </a:r>
            <a:endParaRPr lang="en-US">
              <a:solidFill>
                <a:srgbClr val="000000"/>
              </a:solidFill>
              <a:latin typeface="Trebuchet MS" charset="0"/>
              <a:cs typeface="Lucida Grande" charset="0"/>
              <a:sym typeface="Trebuchet MS" charset="0"/>
            </a:endParaRPr>
          </a:p>
          <a:p>
            <a:r>
              <a:rPr lang="en-US" sz="900">
                <a:solidFill>
                  <a:srgbClr val="000000"/>
                </a:solidFill>
                <a:latin typeface="Trebuchet MS" charset="0"/>
                <a:cs typeface="Trebuchet MS" charset="0"/>
                <a:sym typeface="Trebuchet MS" charset="0"/>
              </a:rPr>
              <a:t> </a:t>
            </a:r>
            <a:r>
              <a:rPr lang="en-US">
                <a:solidFill>
                  <a:srgbClr val="000000"/>
                </a:solidFill>
                <a:latin typeface="Trebuchet MS" charset="0"/>
                <a:cs typeface="Trebuchet MS" charset="0"/>
                <a:sym typeface="Trebuchet MS" charset="0"/>
              </a:rPr>
              <a:t>There needs to be a change made before we can show that the robot is coming and testing stuff to make sure that the change did not affect earlier functionality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27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About to talk about IntelliJ – set context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88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Unit Testing/TDD</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Concept: a specific component, checking quality</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architect/designer making drawing of large man jumping up and down on stairs, floors, etc – man has T-shirt saying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300 LBS</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contractor and workers, contractor pointing to drawing and T-shirt; 300 pound man, standing in area where stairs will be, looking around, giving thumbs up; 300 pound man jumping up and down at top of barely framed stairs, attached to bungee cord going up; stairs collapsing, man hanging, giving thumbs down</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Talk about BDD/FDD/…?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90000"/>
              </a:lnSpc>
            </a:pPr>
            <a:r>
              <a:rPr lang="en-US">
                <a:solidFill>
                  <a:srgbClr val="000000"/>
                </a:solidFill>
                <a:latin typeface="Trebuchet MS" charset="0"/>
                <a:cs typeface="Trebuchet MS" charset="0"/>
                <a:sym typeface="Trebuchet MS" charset="0"/>
              </a:rPr>
              <a:t>In the beginning, there were offices and cubicles and isolation and darkness. Those who created program code lived within a strict hierarchy, and were known as Architects, Designers, Users, Programmers, Testers, Project Managers, Build Masters, and Technical Writers. It was the rare individual who could cross over from one area of specialty to another.  Growing into a more senior role, having more responsibility, required lengthy periods of apprenticeship and hardship. This was a system known as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Waterfall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Projects were done in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phases</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or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stages</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and no phase could begin until the preceding phase was done.</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Imagine that you were a tester, back in those days. You</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d spend weeks or months reading the specs, planning, organizing your thoughts, all in the service of being able to start your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real</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work when the architects, designers, and programmers were done with their jobs. You didn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really talk to the others all that much, because they had their heads down, busily doing their jobs in their phases.  Interruptions were not welcome.</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In order to accomplish anything requiring more than one person, a meeting would be called. People arrived late and unprepared.  Resenting meetings, some people paid little attention and hurried to escape.  Fortunately, back in those days, there were no notebook computers or iPhones, so those forced to attend meetings had nothing to distract them.  Meetings tended to be focused around passivity – a presenter presented, and everyone else tried to stay awake.  The ideas of participation and collaboration tended to be marginalized.</a:t>
            </a:r>
            <a:endParaRPr lang="en-US">
              <a:solidFill>
                <a:srgbClr val="000000"/>
              </a:solidFill>
              <a:latin typeface="Trebuchet MS" charset="0"/>
              <a:cs typeface="Lucida Grande" charset="0"/>
              <a:sym typeface="Trebuchet MS" charset="0"/>
            </a:endParaRPr>
          </a:p>
          <a:p>
            <a:pPr>
              <a:lnSpc>
                <a:spcPct val="90000"/>
              </a:lnSpc>
            </a:pPr>
            <a:endParaRPr lang="en-US">
              <a:solidFill>
                <a:srgbClr val="000000"/>
              </a:solidFill>
              <a:latin typeface="Trebuchet MS" charset="0"/>
              <a:cs typeface="Lucida Grande" charset="0"/>
              <a:sym typeface="Trebuchet MS" charset="0"/>
            </a:endParaRPr>
          </a:p>
          <a:p>
            <a:pPr>
              <a:lnSpc>
                <a:spcPct val="90000"/>
              </a:lnSpc>
            </a:pPr>
            <a:r>
              <a:rPr lang="en-US">
                <a:solidFill>
                  <a:srgbClr val="000000"/>
                </a:solidFill>
                <a:latin typeface="Trebuchet MS" charset="0"/>
                <a:cs typeface="Trebuchet MS" charset="0"/>
                <a:sym typeface="Trebuchet MS" charset="0"/>
              </a:rPr>
              <a:t>Imagine the times: massive computer terminals, hardwired to mainframes and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super-microcomputers</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running proprietary operating systems or UNIX. No PCs or Macs, no notebooks, no monitors and ergonomic keyboards, no mice. And no Internet! Truly the Dark Ages.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0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Functional Testi</a:t>
            </a:r>
            <a:r>
              <a:rPr lang="en-US" sz="900">
                <a:solidFill>
                  <a:srgbClr val="000000"/>
                </a:solidFill>
                <a:latin typeface="Trebuchet MS" charset="0"/>
                <a:cs typeface="Trebuchet MS" charset="0"/>
                <a:sym typeface="Trebuchet MS" charset="0"/>
              </a:rPr>
              <a:t> </a:t>
            </a:r>
            <a:r>
              <a:rPr lang="en-US">
                <a:solidFill>
                  <a:srgbClr val="000000"/>
                </a:solidFill>
                <a:latin typeface="Trebuchet MS" charset="0"/>
                <a:cs typeface="Trebuchet MS" charset="0"/>
                <a:sym typeface="Trebuchet MS" charset="0"/>
              </a:rPr>
              <a:t>ng</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Concept: water and/or electricity</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Plumbers laying piping in foundation; plumbers attaching plumbing fixtures in framed house; plumber turning on faucet, somehow show water flowing through pipes; plumber watching water run out into bucket, beaming, thumbs up</a:t>
            </a:r>
            <a:endParaRPr lang="en-US">
              <a:solidFill>
                <a:srgbClr val="000000"/>
              </a:solidFill>
              <a:latin typeface="Trebuchet MS" charset="0"/>
              <a:cs typeface="Lucida Grande" charset="0"/>
              <a:sym typeface="Trebuchet MS" charset="0"/>
            </a:endParaRPr>
          </a:p>
          <a:p>
            <a:r>
              <a:rPr lang="en-US" sz="900">
                <a:solidFill>
                  <a:srgbClr val="000000"/>
                </a:solidFill>
                <a:latin typeface="Trebuchet MS" charset="0"/>
                <a:cs typeface="Trebuchet MS" charset="0"/>
                <a:sym typeface="Trebuchet MS" charset="0"/>
              </a:rPr>
              <a:t> </a:t>
            </a:r>
            <a:r>
              <a:rPr lang="en-US">
                <a:solidFill>
                  <a:srgbClr val="000000"/>
                </a:solidFill>
                <a:latin typeface="Trebuchet MS" charset="0"/>
                <a:cs typeface="Trebuchet MS" charset="0"/>
                <a:sym typeface="Trebuchet MS" charset="0"/>
              </a:rPr>
              <a:t>I really liked the concept of illustrating QA ideas with practical real-life examples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29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User Acceptance Testing</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Concept: Someone, user or user advocate, does manual testing</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Woman inspecting shower stall; woman taking shower; woman giving contractors a thumbs-up (no nudity or anything risqué)</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Regression Testing</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Concept: after changes, things that worked before should still work</a:t>
            </a:r>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 Strip: Contractor hooking up icemaker connection to water; Contractor showing homeowner ice cubes being made; Homeowner rechecking sink, fails; Plumber fixing water under sink; Homeowner checking ice maker and sink – all works – thumbs up</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81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Refactoring</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In </a:t>
            </a:r>
            <a:r>
              <a:rPr lang="en-US" sz="600" u="sng">
                <a:solidFill>
                  <a:srgbClr val="6B9F25"/>
                </a:solidFill>
                <a:latin typeface="Trebuchet MS" charset="0"/>
                <a:cs typeface="Trebuchet MS" charset="0"/>
                <a:sym typeface="Trebuchet MS" charset="0"/>
                <a:hlinkClick r:id="rId3"/>
              </a:rPr>
              <a:t>software engineering</a:t>
            </a:r>
            <a:r>
              <a:rPr lang="en-US" sz="600">
                <a:solidFill>
                  <a:srgbClr val="000000"/>
                </a:solidFill>
                <a:latin typeface="Trebuchet MS" charset="0"/>
                <a:cs typeface="Trebuchet MS" charset="0"/>
                <a:sym typeface="Trebuchet MS" charset="0"/>
              </a:rPr>
              <a:t>, </a:t>
            </a:r>
            <a:r>
              <a:rPr lang="ja-JP" altLang="en-US" sz="600">
                <a:solidFill>
                  <a:srgbClr val="000000"/>
                </a:solidFill>
                <a:latin typeface="Arial"/>
                <a:cs typeface="Trebuchet MS" charset="0"/>
                <a:sym typeface="Trebuchet MS" charset="0"/>
              </a:rPr>
              <a:t>‘</a:t>
            </a:r>
            <a:r>
              <a:rPr lang="en-US" sz="600" i="1">
                <a:solidFill>
                  <a:srgbClr val="000000"/>
                </a:solidFill>
                <a:latin typeface="Trebuchet MS" charset="0"/>
                <a:cs typeface="Trebuchet MS" charset="0"/>
                <a:sym typeface="Trebuchet MS" charset="0"/>
              </a:rPr>
              <a:t>refactoring</a:t>
            </a:r>
            <a:r>
              <a:rPr lang="ja-JP" altLang="en-US" sz="600" i="1">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 </a:t>
            </a:r>
            <a:r>
              <a:rPr lang="en-US" sz="600" u="sng">
                <a:solidFill>
                  <a:srgbClr val="6B9F25"/>
                </a:solidFill>
                <a:latin typeface="Trebuchet MS" charset="0"/>
                <a:cs typeface="Trebuchet MS" charset="0"/>
                <a:sym typeface="Trebuchet MS" charset="0"/>
              </a:rPr>
              <a:t>source code</a:t>
            </a:r>
            <a:r>
              <a:rPr lang="en-US" sz="600">
                <a:solidFill>
                  <a:srgbClr val="000000"/>
                </a:solidFill>
                <a:latin typeface="Trebuchet MS" charset="0"/>
                <a:cs typeface="Trebuchet MS" charset="0"/>
                <a:sym typeface="Trebuchet MS" charset="0"/>
              </a:rPr>
              <a:t> means im</a:t>
            </a:r>
            <a:r>
              <a:rPr lang="en-US" sz="600">
                <a:solidFill>
                  <a:srgbClr val="000000"/>
                </a:solidFill>
                <a:latin typeface="Trebuchet MS" charset="0"/>
                <a:cs typeface="Trebuchet MS" charset="0"/>
                <a:sym typeface="Trebuchet MS" charset="0"/>
                <a:hlinkClick r:id="rId4"/>
              </a:rPr>
              <a:t>proving it </a:t>
            </a:r>
            <a:r>
              <a:rPr lang="en-US" sz="600">
                <a:solidFill>
                  <a:srgbClr val="000000"/>
                </a:solidFill>
                <a:latin typeface="Trebuchet MS" charset="0"/>
                <a:cs typeface="Trebuchet MS" charset="0"/>
                <a:sym typeface="Trebuchet MS" charset="0"/>
              </a:rPr>
              <a:t>without changing its overall results, and is sometimes informally referred to as </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cleaning it up</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 Refactoring neither fixes </a:t>
            </a:r>
            <a:r>
              <a:rPr lang="en-US" sz="600" u="sng">
                <a:solidFill>
                  <a:srgbClr val="6B9F25"/>
                </a:solidFill>
                <a:latin typeface="Trebuchet MS" charset="0"/>
                <a:cs typeface="Trebuchet MS" charset="0"/>
                <a:sym typeface="Trebuchet MS" charset="0"/>
              </a:rPr>
              <a:t>bugs</a:t>
            </a:r>
            <a:r>
              <a:rPr lang="en-US" sz="600">
                <a:solidFill>
                  <a:srgbClr val="000000"/>
                </a:solidFill>
                <a:latin typeface="Trebuchet MS" charset="0"/>
                <a:cs typeface="Trebuchet MS" charset="0"/>
                <a:sym typeface="Trebuchet MS" charset="0"/>
              </a:rPr>
              <a:t> nor adds new functionality</a:t>
            </a:r>
            <a:r>
              <a:rPr lang="en-US" sz="600">
                <a:solidFill>
                  <a:srgbClr val="000000"/>
                </a:solidFill>
                <a:latin typeface="Trebuchet MS" charset="0"/>
                <a:cs typeface="Trebuchet MS" charset="0"/>
                <a:sym typeface="Trebuchet MS" charset="0"/>
                <a:hlinkClick r:id="rId5"/>
              </a:rPr>
              <a:t>, th</a:t>
            </a:r>
            <a:r>
              <a:rPr lang="en-US" sz="600">
                <a:solidFill>
                  <a:srgbClr val="000000"/>
                </a:solidFill>
                <a:latin typeface="Trebuchet MS" charset="0"/>
                <a:cs typeface="Trebuchet MS" charset="0"/>
                <a:sym typeface="Trebuchet MS" charset="0"/>
              </a:rPr>
              <a:t>ough it might precede either activity. Rather, it improves the </a:t>
            </a:r>
            <a:r>
              <a:rPr lang="en-US" sz="600" u="sng">
                <a:solidFill>
                  <a:srgbClr val="6B9F25"/>
                </a:solidFill>
                <a:latin typeface="Trebuchet MS" charset="0"/>
                <a:cs typeface="Trebuchet MS" charset="0"/>
                <a:sym typeface="Trebuchet MS" charset="0"/>
              </a:rPr>
              <a:t>understandability</a:t>
            </a:r>
            <a:r>
              <a:rPr lang="en-US" sz="600">
                <a:solidFill>
                  <a:srgbClr val="000000"/>
                </a:solidFill>
                <a:latin typeface="Trebuchet MS" charset="0"/>
                <a:cs typeface="Trebuchet MS" charset="0"/>
                <a:sym typeface="Trebuchet MS" charset="0"/>
              </a:rPr>
              <a:t> of the code, chan</a:t>
            </a:r>
            <a:r>
              <a:rPr lang="en-US" sz="600">
                <a:solidFill>
                  <a:srgbClr val="000000"/>
                </a:solidFill>
                <a:latin typeface="Trebuchet MS" charset="0"/>
                <a:cs typeface="Trebuchet MS" charset="0"/>
                <a:sym typeface="Trebuchet MS" charset="0"/>
                <a:hlinkClick r:id="rId6"/>
              </a:rPr>
              <a:t>ges its internal </a:t>
            </a:r>
            <a:r>
              <a:rPr lang="en-US" sz="600" u="sng">
                <a:solidFill>
                  <a:srgbClr val="6B9F25"/>
                </a:solidFill>
                <a:latin typeface="Trebuchet MS" charset="0"/>
                <a:cs typeface="Trebuchet MS" charset="0"/>
                <a:sym typeface="Trebuchet MS" charset="0"/>
              </a:rPr>
              <a:t>structure</a:t>
            </a:r>
            <a:r>
              <a:rPr lang="en-US" sz="600">
                <a:solidFill>
                  <a:srgbClr val="000000"/>
                </a:solidFill>
                <a:latin typeface="Trebuchet MS" charset="0"/>
                <a:cs typeface="Trebuchet MS" charset="0"/>
                <a:sym typeface="Trebuchet MS" charset="0"/>
              </a:rPr>
              <a:t> and </a:t>
            </a:r>
            <a:r>
              <a:rPr lang="en-US" sz="600" u="sng">
                <a:solidFill>
                  <a:srgbClr val="6B9F25"/>
                </a:solidFill>
                <a:latin typeface="Trebuchet MS" charset="0"/>
                <a:cs typeface="Trebuchet MS" charset="0"/>
                <a:sym typeface="Trebuchet MS" charset="0"/>
              </a:rPr>
              <a:t>design</a:t>
            </a:r>
            <a:r>
              <a:rPr lang="en-US" sz="600">
                <a:solidFill>
                  <a:srgbClr val="000000"/>
                </a:solidFill>
                <a:latin typeface="Trebuchet MS" charset="0"/>
                <a:cs typeface="Trebuchet MS" charset="0"/>
                <a:sym typeface="Trebuchet MS" charset="0"/>
              </a:rPr>
              <a:t>, and removes </a:t>
            </a:r>
            <a:r>
              <a:rPr lang="en-US" sz="600" u="sng">
                <a:solidFill>
                  <a:srgbClr val="6B9F25"/>
                </a:solidFill>
                <a:latin typeface="Trebuchet MS" charset="0"/>
                <a:cs typeface="Trebuchet MS" charset="0"/>
                <a:sym typeface="Trebuchet MS" charset="0"/>
              </a:rPr>
              <a:t>dead code</a:t>
            </a:r>
            <a:r>
              <a:rPr lang="en-US" sz="600">
                <a:solidFill>
                  <a:srgbClr val="000000"/>
                </a:solidFill>
                <a:latin typeface="Trebuchet MS" charset="0"/>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These </a:t>
            </a:r>
            <a:r>
              <a:rPr lang="en-US" sz="600">
                <a:solidFill>
                  <a:srgbClr val="000000"/>
                </a:solidFill>
                <a:latin typeface="Trebuchet MS" charset="0"/>
                <a:cs typeface="Trebuchet MS" charset="0"/>
                <a:sym typeface="Trebuchet MS" charset="0"/>
                <a:hlinkClick r:id="rId7"/>
              </a:rPr>
              <a:t>changes a</a:t>
            </a:r>
            <a:r>
              <a:rPr lang="en-US" sz="600">
                <a:solidFill>
                  <a:srgbClr val="000000"/>
                </a:solidFill>
                <a:latin typeface="Trebuchet MS" charset="0"/>
                <a:cs typeface="Trebuchet MS" charset="0"/>
                <a:sym typeface="Trebuchet MS" charset="0"/>
              </a:rPr>
              <a:t>re intended to</a:t>
            </a:r>
            <a:r>
              <a:rPr lang="en-US" sz="600">
                <a:solidFill>
                  <a:srgbClr val="000000"/>
                </a:solidFill>
                <a:latin typeface="Trebuchet MS" charset="0"/>
                <a:cs typeface="Trebuchet MS" charset="0"/>
                <a:sym typeface="Trebuchet MS" charset="0"/>
                <a:hlinkClick r:id="rId8"/>
              </a:rPr>
              <a:t> make </a:t>
            </a:r>
            <a:r>
              <a:rPr lang="en-US" sz="600">
                <a:solidFill>
                  <a:srgbClr val="000000"/>
                </a:solidFill>
                <a:latin typeface="Trebuchet MS" charset="0"/>
                <a:cs typeface="Trebuchet MS" charset="0"/>
                <a:sym typeface="Trebuchet MS" charset="0"/>
              </a:rPr>
              <a:t>the code easier to c</a:t>
            </a:r>
            <a:r>
              <a:rPr lang="en-US" sz="600">
                <a:solidFill>
                  <a:srgbClr val="000000"/>
                </a:solidFill>
                <a:latin typeface="Trebuchet MS" charset="0"/>
                <a:cs typeface="Trebuchet MS" charset="0"/>
                <a:sym typeface="Trebuchet MS" charset="0"/>
                <a:hlinkClick r:id="rId9"/>
              </a:rPr>
              <a:t>omprehend</a:t>
            </a:r>
            <a:r>
              <a:rPr lang="en-US" sz="600">
                <a:solidFill>
                  <a:srgbClr val="000000"/>
                </a:solidFill>
                <a:latin typeface="Trebuchet MS" charset="0"/>
                <a:cs typeface="Trebuchet MS" charset="0"/>
                <a:sym typeface="Trebuchet MS" charset="0"/>
              </a:rPr>
              <a:t>, more maintainable, and more amenable to change. Refactoring is usually motivated by the difficulty of adding new functionality to a program or fixing a bug in it.</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rPr>
              <a:t>http://en.wikipedia.org/wiki/Refactoring</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In computer programming, code smel</a:t>
            </a:r>
            <a:r>
              <a:rPr lang="en-US" sz="600">
                <a:solidFill>
                  <a:srgbClr val="000000"/>
                </a:solidFill>
                <a:latin typeface="Trebuchet MS" charset="0"/>
                <a:cs typeface="Trebuchet MS" charset="0"/>
                <a:sym typeface="Trebuchet MS" charset="0"/>
                <a:hlinkClick r:id="rId10"/>
              </a:rPr>
              <a:t>l is any symptom in the source code of a</a:t>
            </a:r>
            <a:r>
              <a:rPr lang="en-US" sz="600">
                <a:solidFill>
                  <a:srgbClr val="000000"/>
                </a:solidFill>
                <a:latin typeface="Trebuchet MS" charset="0"/>
                <a:cs typeface="Trebuchet MS" charset="0"/>
                <a:sym typeface="Trebuchet MS" charset="0"/>
              </a:rPr>
              <a:t> program that possibly indicates a deeper problem.</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Often the deeper problem hinted by a code smell can be uncovered when the code is subjected to a short feedback cycle where it is refactored in small, controlled steps, and the resulting design is examined to see if there are any further code smells that indicate the need of more refactoring. From the point of view of a programmer charged with performing refactoring, code smells are heuristics to indicate when to refactor, and what specific refactoring techniques to use. Thus, a code smell is a driver for refactoring.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rPr>
              <a:t>http://en.wikipedia.org/wiki/Code_smell</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Understand code smells before understanding refactoring</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Code smells</a:t>
            </a:r>
            <a:r>
              <a:rPr lang="en-US" sz="600">
                <a:solidFill>
                  <a:srgbClr val="000000"/>
                </a:solidFill>
                <a:latin typeface="Trebuchet MS" charset="0"/>
                <a:cs typeface="Trebuchet MS" charset="0"/>
                <a:sym typeface="Trebuchet MS" charset="0"/>
                <a:hlinkClick r:id="rId11"/>
              </a:rPr>
              <a:t> represented by real smells</a:t>
            </a:r>
            <a:endParaRPr lang="en-US" sz="600">
              <a:solidFill>
                <a:srgbClr val="000000"/>
              </a:solidFill>
              <a:latin typeface="Trebuchet MS" charset="0"/>
              <a:cs typeface="Lucida Grande" charset="0"/>
              <a:sym typeface="Trebuchet MS" charset="0"/>
              <a:hlinkClick r:id="rId11"/>
            </a:endParaRPr>
          </a:p>
          <a:p>
            <a:pPr>
              <a:lnSpc>
                <a:spcPct val="80000"/>
              </a:lnSpc>
            </a:pPr>
            <a:r>
              <a:rPr lang="en-US" sz="600">
                <a:solidFill>
                  <a:srgbClr val="000000"/>
                </a:solidFill>
                <a:latin typeface="Trebuchet MS" charset="0"/>
                <a:cs typeface="Trebuchet MS" charset="0"/>
                <a:sym typeface="Trebuchet MS" charset="0"/>
                <a:hlinkClick r:id="rId11"/>
              </a:rPr>
              <a:t>Frames (sep</a:t>
            </a:r>
            <a:r>
              <a:rPr lang="en-US" sz="600">
                <a:solidFill>
                  <a:srgbClr val="000000"/>
                </a:solidFill>
                <a:latin typeface="Trebuchet MS" charset="0"/>
                <a:cs typeface="Trebuchet MS" charset="0"/>
                <a:sym typeface="Trebuchet MS" charset="0"/>
              </a:rPr>
              <a:t>arate, so they can appear on separate slides):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walks into house, raises head and sniffs the air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walking around house, sniffing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standing by kitchen counter/island, looking at dog, shaking finger at dog (implied smelliness hidden from view)</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Strip:</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banging away on keyboard, code on monitor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pointing to monitor, Programmer2 nodding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walks away, Programmer2 sits at keyboard and monitor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Programmer2 looks puzzled, sniffing for smell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looking over Programmer2</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shoulder, Programmer2 pointing at monitor</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Refactoring is about making it cleaner, more understandable, more maintainable</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Some kind of Rube Goldberg machine</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First view of machine – ball starts at one end, goes through all sorts of weird stuff, comes out the other end – chute at start end feeds ball into machine, fades/blurs off image, receiving chute at other end, same kind of fade/blur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(workmanlike, maybe with tool belt?) looking at machine, considering, maybe hand on cheek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removing parts, connecting other/remaining parts – start and end remain the same, ball moves through from start to finish</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removing more parts, connecting remaining parts – start and end remain the same, ball moves through from start to finish</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removes more parts, connecting start to end with a simple chute – start and end chutes remain the same – woman looking satisfied, ball moves through from start to finish</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0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Refactoring</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In </a:t>
            </a:r>
            <a:r>
              <a:rPr lang="en-US" sz="600" u="sng">
                <a:solidFill>
                  <a:srgbClr val="6B9F25"/>
                </a:solidFill>
                <a:latin typeface="Trebuchet MS" charset="0"/>
                <a:cs typeface="Trebuchet MS" charset="0"/>
                <a:sym typeface="Trebuchet MS" charset="0"/>
                <a:hlinkClick r:id="rId3"/>
              </a:rPr>
              <a:t>software engineering</a:t>
            </a:r>
            <a:r>
              <a:rPr lang="en-US" sz="600">
                <a:solidFill>
                  <a:srgbClr val="000000"/>
                </a:solidFill>
                <a:latin typeface="Trebuchet MS" charset="0"/>
                <a:cs typeface="Trebuchet MS" charset="0"/>
                <a:sym typeface="Trebuchet MS" charset="0"/>
              </a:rPr>
              <a:t>, </a:t>
            </a:r>
            <a:r>
              <a:rPr lang="ja-JP" altLang="en-US" sz="600">
                <a:solidFill>
                  <a:srgbClr val="000000"/>
                </a:solidFill>
                <a:latin typeface="Arial"/>
                <a:cs typeface="Trebuchet MS" charset="0"/>
                <a:sym typeface="Trebuchet MS" charset="0"/>
              </a:rPr>
              <a:t>‘</a:t>
            </a:r>
            <a:r>
              <a:rPr lang="en-US" sz="600" i="1">
                <a:solidFill>
                  <a:srgbClr val="000000"/>
                </a:solidFill>
                <a:latin typeface="Trebuchet MS" charset="0"/>
                <a:cs typeface="Trebuchet MS" charset="0"/>
                <a:sym typeface="Trebuchet MS" charset="0"/>
              </a:rPr>
              <a:t>refactoring</a:t>
            </a:r>
            <a:r>
              <a:rPr lang="ja-JP" altLang="en-US" sz="600" i="1">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 </a:t>
            </a:r>
            <a:r>
              <a:rPr lang="en-US" sz="600" u="sng">
                <a:solidFill>
                  <a:srgbClr val="6B9F25"/>
                </a:solidFill>
                <a:latin typeface="Trebuchet MS" charset="0"/>
                <a:cs typeface="Trebuchet MS" charset="0"/>
                <a:sym typeface="Trebuchet MS" charset="0"/>
              </a:rPr>
              <a:t>source code</a:t>
            </a:r>
            <a:r>
              <a:rPr lang="en-US" sz="600">
                <a:solidFill>
                  <a:srgbClr val="000000"/>
                </a:solidFill>
                <a:latin typeface="Trebuchet MS" charset="0"/>
                <a:cs typeface="Trebuchet MS" charset="0"/>
                <a:sym typeface="Trebuchet MS" charset="0"/>
              </a:rPr>
              <a:t> means im</a:t>
            </a:r>
            <a:r>
              <a:rPr lang="en-US" sz="600">
                <a:solidFill>
                  <a:srgbClr val="000000"/>
                </a:solidFill>
                <a:latin typeface="Trebuchet MS" charset="0"/>
                <a:cs typeface="Trebuchet MS" charset="0"/>
                <a:sym typeface="Trebuchet MS" charset="0"/>
                <a:hlinkClick r:id="rId4"/>
              </a:rPr>
              <a:t>proving it </a:t>
            </a:r>
            <a:r>
              <a:rPr lang="en-US" sz="600">
                <a:solidFill>
                  <a:srgbClr val="000000"/>
                </a:solidFill>
                <a:latin typeface="Trebuchet MS" charset="0"/>
                <a:cs typeface="Trebuchet MS" charset="0"/>
                <a:sym typeface="Trebuchet MS" charset="0"/>
              </a:rPr>
              <a:t>without changing its overall results, and is sometimes informally referred to as </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cleaning it up</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 Refactoring neither fixes </a:t>
            </a:r>
            <a:r>
              <a:rPr lang="en-US" sz="600" u="sng">
                <a:solidFill>
                  <a:srgbClr val="6B9F25"/>
                </a:solidFill>
                <a:latin typeface="Trebuchet MS" charset="0"/>
                <a:cs typeface="Trebuchet MS" charset="0"/>
                <a:sym typeface="Trebuchet MS" charset="0"/>
              </a:rPr>
              <a:t>bugs</a:t>
            </a:r>
            <a:r>
              <a:rPr lang="en-US" sz="600">
                <a:solidFill>
                  <a:srgbClr val="000000"/>
                </a:solidFill>
                <a:latin typeface="Trebuchet MS" charset="0"/>
                <a:cs typeface="Trebuchet MS" charset="0"/>
                <a:sym typeface="Trebuchet MS" charset="0"/>
              </a:rPr>
              <a:t> nor adds new functionality</a:t>
            </a:r>
            <a:r>
              <a:rPr lang="en-US" sz="600">
                <a:solidFill>
                  <a:srgbClr val="000000"/>
                </a:solidFill>
                <a:latin typeface="Trebuchet MS" charset="0"/>
                <a:cs typeface="Trebuchet MS" charset="0"/>
                <a:sym typeface="Trebuchet MS" charset="0"/>
                <a:hlinkClick r:id="rId5"/>
              </a:rPr>
              <a:t>, th</a:t>
            </a:r>
            <a:r>
              <a:rPr lang="en-US" sz="600">
                <a:solidFill>
                  <a:srgbClr val="000000"/>
                </a:solidFill>
                <a:latin typeface="Trebuchet MS" charset="0"/>
                <a:cs typeface="Trebuchet MS" charset="0"/>
                <a:sym typeface="Trebuchet MS" charset="0"/>
              </a:rPr>
              <a:t>ough it might precede either activity. Rather, it improves the </a:t>
            </a:r>
            <a:r>
              <a:rPr lang="en-US" sz="600" u="sng">
                <a:solidFill>
                  <a:srgbClr val="6B9F25"/>
                </a:solidFill>
                <a:latin typeface="Trebuchet MS" charset="0"/>
                <a:cs typeface="Trebuchet MS" charset="0"/>
                <a:sym typeface="Trebuchet MS" charset="0"/>
              </a:rPr>
              <a:t>understandability</a:t>
            </a:r>
            <a:r>
              <a:rPr lang="en-US" sz="600">
                <a:solidFill>
                  <a:srgbClr val="000000"/>
                </a:solidFill>
                <a:latin typeface="Trebuchet MS" charset="0"/>
                <a:cs typeface="Trebuchet MS" charset="0"/>
                <a:sym typeface="Trebuchet MS" charset="0"/>
              </a:rPr>
              <a:t> of the code, chan</a:t>
            </a:r>
            <a:r>
              <a:rPr lang="en-US" sz="600">
                <a:solidFill>
                  <a:srgbClr val="000000"/>
                </a:solidFill>
                <a:latin typeface="Trebuchet MS" charset="0"/>
                <a:cs typeface="Trebuchet MS" charset="0"/>
                <a:sym typeface="Trebuchet MS" charset="0"/>
                <a:hlinkClick r:id="rId6"/>
              </a:rPr>
              <a:t>ges its internal </a:t>
            </a:r>
            <a:r>
              <a:rPr lang="en-US" sz="600" u="sng">
                <a:solidFill>
                  <a:srgbClr val="6B9F25"/>
                </a:solidFill>
                <a:latin typeface="Trebuchet MS" charset="0"/>
                <a:cs typeface="Trebuchet MS" charset="0"/>
                <a:sym typeface="Trebuchet MS" charset="0"/>
              </a:rPr>
              <a:t>structure</a:t>
            </a:r>
            <a:r>
              <a:rPr lang="en-US" sz="600">
                <a:solidFill>
                  <a:srgbClr val="000000"/>
                </a:solidFill>
                <a:latin typeface="Trebuchet MS" charset="0"/>
                <a:cs typeface="Trebuchet MS" charset="0"/>
                <a:sym typeface="Trebuchet MS" charset="0"/>
              </a:rPr>
              <a:t> and </a:t>
            </a:r>
            <a:r>
              <a:rPr lang="en-US" sz="600" u="sng">
                <a:solidFill>
                  <a:srgbClr val="6B9F25"/>
                </a:solidFill>
                <a:latin typeface="Trebuchet MS" charset="0"/>
                <a:cs typeface="Trebuchet MS" charset="0"/>
                <a:sym typeface="Trebuchet MS" charset="0"/>
              </a:rPr>
              <a:t>design</a:t>
            </a:r>
            <a:r>
              <a:rPr lang="en-US" sz="600">
                <a:solidFill>
                  <a:srgbClr val="000000"/>
                </a:solidFill>
                <a:latin typeface="Trebuchet MS" charset="0"/>
                <a:cs typeface="Trebuchet MS" charset="0"/>
                <a:sym typeface="Trebuchet MS" charset="0"/>
              </a:rPr>
              <a:t>, and removes </a:t>
            </a:r>
            <a:r>
              <a:rPr lang="en-US" sz="600" u="sng">
                <a:solidFill>
                  <a:srgbClr val="6B9F25"/>
                </a:solidFill>
                <a:latin typeface="Trebuchet MS" charset="0"/>
                <a:cs typeface="Trebuchet MS" charset="0"/>
                <a:sym typeface="Trebuchet MS" charset="0"/>
              </a:rPr>
              <a:t>dead code</a:t>
            </a:r>
            <a:r>
              <a:rPr lang="en-US" sz="600">
                <a:solidFill>
                  <a:srgbClr val="000000"/>
                </a:solidFill>
                <a:latin typeface="Trebuchet MS" charset="0"/>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These </a:t>
            </a:r>
            <a:r>
              <a:rPr lang="en-US" sz="600">
                <a:solidFill>
                  <a:srgbClr val="000000"/>
                </a:solidFill>
                <a:latin typeface="Trebuchet MS" charset="0"/>
                <a:cs typeface="Trebuchet MS" charset="0"/>
                <a:sym typeface="Trebuchet MS" charset="0"/>
                <a:hlinkClick r:id="rId7"/>
              </a:rPr>
              <a:t>changes a</a:t>
            </a:r>
            <a:r>
              <a:rPr lang="en-US" sz="600">
                <a:solidFill>
                  <a:srgbClr val="000000"/>
                </a:solidFill>
                <a:latin typeface="Trebuchet MS" charset="0"/>
                <a:cs typeface="Trebuchet MS" charset="0"/>
                <a:sym typeface="Trebuchet MS" charset="0"/>
              </a:rPr>
              <a:t>re intended to</a:t>
            </a:r>
            <a:r>
              <a:rPr lang="en-US" sz="600">
                <a:solidFill>
                  <a:srgbClr val="000000"/>
                </a:solidFill>
                <a:latin typeface="Trebuchet MS" charset="0"/>
                <a:cs typeface="Trebuchet MS" charset="0"/>
                <a:sym typeface="Trebuchet MS" charset="0"/>
                <a:hlinkClick r:id="rId8"/>
              </a:rPr>
              <a:t> make </a:t>
            </a:r>
            <a:r>
              <a:rPr lang="en-US" sz="600">
                <a:solidFill>
                  <a:srgbClr val="000000"/>
                </a:solidFill>
                <a:latin typeface="Trebuchet MS" charset="0"/>
                <a:cs typeface="Trebuchet MS" charset="0"/>
                <a:sym typeface="Trebuchet MS" charset="0"/>
              </a:rPr>
              <a:t>the code easier to c</a:t>
            </a:r>
            <a:r>
              <a:rPr lang="en-US" sz="600">
                <a:solidFill>
                  <a:srgbClr val="000000"/>
                </a:solidFill>
                <a:latin typeface="Trebuchet MS" charset="0"/>
                <a:cs typeface="Trebuchet MS" charset="0"/>
                <a:sym typeface="Trebuchet MS" charset="0"/>
                <a:hlinkClick r:id="rId9"/>
              </a:rPr>
              <a:t>omprehend</a:t>
            </a:r>
            <a:r>
              <a:rPr lang="en-US" sz="600">
                <a:solidFill>
                  <a:srgbClr val="000000"/>
                </a:solidFill>
                <a:latin typeface="Trebuchet MS" charset="0"/>
                <a:cs typeface="Trebuchet MS" charset="0"/>
                <a:sym typeface="Trebuchet MS" charset="0"/>
              </a:rPr>
              <a:t>, more maintainable, and more amenable to change. Refactoring is usually motivated by the difficulty of adding new functionality to a program or fixing a bug in it.</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rPr>
              <a:t>http://en.wikipedia.org/wiki/Refactoring</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In computer programming, code smel</a:t>
            </a:r>
            <a:r>
              <a:rPr lang="en-US" sz="600">
                <a:solidFill>
                  <a:srgbClr val="000000"/>
                </a:solidFill>
                <a:latin typeface="Trebuchet MS" charset="0"/>
                <a:cs typeface="Trebuchet MS" charset="0"/>
                <a:sym typeface="Trebuchet MS" charset="0"/>
                <a:hlinkClick r:id="rId10"/>
              </a:rPr>
              <a:t>l is any symptom in the source code of a</a:t>
            </a:r>
            <a:r>
              <a:rPr lang="en-US" sz="600">
                <a:solidFill>
                  <a:srgbClr val="000000"/>
                </a:solidFill>
                <a:latin typeface="Trebuchet MS" charset="0"/>
                <a:cs typeface="Trebuchet MS" charset="0"/>
                <a:sym typeface="Trebuchet MS" charset="0"/>
              </a:rPr>
              <a:t> program that possibly indicates a deeper problem.</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Often the deeper problem hinted by a code smell can be uncovered when the code is subjected to a short feedback cycle where it is refactored in small, controlled steps, and the resulting design is examined to see if there are any further code smells that indicate the need of more refactoring. From the point of view of a programmer charged with performing refactoring, code smells are heuristics to indicate when to refactor, and what specific refactoring techniques to use. Thus, a code smell is a driver for refactoring.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rPr>
              <a:t>http://en.wikipedia.org/wiki/Code_smell</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Understand code smells before understanding refactoring</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Code smells</a:t>
            </a:r>
            <a:r>
              <a:rPr lang="en-US" sz="600">
                <a:solidFill>
                  <a:srgbClr val="000000"/>
                </a:solidFill>
                <a:latin typeface="Trebuchet MS" charset="0"/>
                <a:cs typeface="Trebuchet MS" charset="0"/>
                <a:sym typeface="Trebuchet MS" charset="0"/>
                <a:hlinkClick r:id="rId11"/>
              </a:rPr>
              <a:t> represented by real smells</a:t>
            </a:r>
            <a:endParaRPr lang="en-US" sz="600">
              <a:solidFill>
                <a:srgbClr val="000000"/>
              </a:solidFill>
              <a:latin typeface="Trebuchet MS" charset="0"/>
              <a:cs typeface="Lucida Grande" charset="0"/>
              <a:sym typeface="Trebuchet MS" charset="0"/>
              <a:hlinkClick r:id="rId11"/>
            </a:endParaRPr>
          </a:p>
          <a:p>
            <a:pPr>
              <a:lnSpc>
                <a:spcPct val="80000"/>
              </a:lnSpc>
            </a:pPr>
            <a:r>
              <a:rPr lang="en-US" sz="600">
                <a:solidFill>
                  <a:srgbClr val="000000"/>
                </a:solidFill>
                <a:latin typeface="Trebuchet MS" charset="0"/>
                <a:cs typeface="Trebuchet MS" charset="0"/>
                <a:sym typeface="Trebuchet MS" charset="0"/>
                <a:hlinkClick r:id="rId11"/>
              </a:rPr>
              <a:t>Frames (sep</a:t>
            </a:r>
            <a:r>
              <a:rPr lang="en-US" sz="600">
                <a:solidFill>
                  <a:srgbClr val="000000"/>
                </a:solidFill>
                <a:latin typeface="Trebuchet MS" charset="0"/>
                <a:cs typeface="Trebuchet MS" charset="0"/>
                <a:sym typeface="Trebuchet MS" charset="0"/>
              </a:rPr>
              <a:t>arate, so they can appear on separate slides):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walks into house, raises head and sniffs the air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walking around house, sniffing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standing by kitchen counter/island, looking at dog, shaking finger at dog (implied smelliness hidden from view)</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Strip:</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banging away on keyboard, code on monitor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pointing to monitor, Programmer2 nodding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walks away, Programmer2 sits at keyboard and monitor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Programmer2 looks puzzled, sniffing for smell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looking over Programmer2</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shoulder, Programmer2 pointing at monitor</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Refactoring is about making it cleaner, more understandable, more maintainable</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Some kind of Rube Goldberg machine</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First view of machine – ball starts at one end, goes through all sorts of weird stuff, comes out the other end – chute at start end feeds ball into machine, fades/blurs off image, receiving chute at other end, same kind of fade/blur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(workmanlike, maybe with tool belt?) looking at machine, considering, maybe hand on cheek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removing parts, connecting other/remaining parts – start and end remain the same, ball moves through from start to finish</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removing more parts, connecting remaining parts – start and end remain the same, ball moves through from start to finish</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removes more parts, connecting start to end with a simple chute – start and end chutes remain the same – woman looking satisfied, ball moves through from start to finish</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Refactoring</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In </a:t>
            </a:r>
            <a:r>
              <a:rPr lang="en-US" sz="600" u="sng">
                <a:solidFill>
                  <a:srgbClr val="6B9F25"/>
                </a:solidFill>
                <a:latin typeface="Trebuchet MS" charset="0"/>
                <a:cs typeface="Trebuchet MS" charset="0"/>
                <a:sym typeface="Trebuchet MS" charset="0"/>
                <a:hlinkClick r:id="rId3"/>
              </a:rPr>
              <a:t>software engineering</a:t>
            </a:r>
            <a:r>
              <a:rPr lang="en-US" sz="600">
                <a:solidFill>
                  <a:srgbClr val="000000"/>
                </a:solidFill>
                <a:latin typeface="Trebuchet MS" charset="0"/>
                <a:cs typeface="Trebuchet MS" charset="0"/>
                <a:sym typeface="Trebuchet MS" charset="0"/>
              </a:rPr>
              <a:t>, </a:t>
            </a:r>
            <a:r>
              <a:rPr lang="ja-JP" altLang="en-US" sz="600">
                <a:solidFill>
                  <a:srgbClr val="000000"/>
                </a:solidFill>
                <a:latin typeface="Arial"/>
                <a:cs typeface="Trebuchet MS" charset="0"/>
                <a:sym typeface="Trebuchet MS" charset="0"/>
              </a:rPr>
              <a:t>‘</a:t>
            </a:r>
            <a:r>
              <a:rPr lang="en-US" sz="600" i="1">
                <a:solidFill>
                  <a:srgbClr val="000000"/>
                </a:solidFill>
                <a:latin typeface="Trebuchet MS" charset="0"/>
                <a:cs typeface="Trebuchet MS" charset="0"/>
                <a:sym typeface="Trebuchet MS" charset="0"/>
              </a:rPr>
              <a:t>refactoring</a:t>
            </a:r>
            <a:r>
              <a:rPr lang="ja-JP" altLang="en-US" sz="600" i="1">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 </a:t>
            </a:r>
            <a:r>
              <a:rPr lang="en-US" sz="600" u="sng">
                <a:solidFill>
                  <a:srgbClr val="6B9F25"/>
                </a:solidFill>
                <a:latin typeface="Trebuchet MS" charset="0"/>
                <a:cs typeface="Trebuchet MS" charset="0"/>
                <a:sym typeface="Trebuchet MS" charset="0"/>
              </a:rPr>
              <a:t>source code</a:t>
            </a:r>
            <a:r>
              <a:rPr lang="en-US" sz="600">
                <a:solidFill>
                  <a:srgbClr val="000000"/>
                </a:solidFill>
                <a:latin typeface="Trebuchet MS" charset="0"/>
                <a:cs typeface="Trebuchet MS" charset="0"/>
                <a:sym typeface="Trebuchet MS" charset="0"/>
              </a:rPr>
              <a:t> means im</a:t>
            </a:r>
            <a:r>
              <a:rPr lang="en-US" sz="600">
                <a:solidFill>
                  <a:srgbClr val="000000"/>
                </a:solidFill>
                <a:latin typeface="Trebuchet MS" charset="0"/>
                <a:cs typeface="Trebuchet MS" charset="0"/>
                <a:sym typeface="Trebuchet MS" charset="0"/>
                <a:hlinkClick r:id="rId4"/>
              </a:rPr>
              <a:t>proving it </a:t>
            </a:r>
            <a:r>
              <a:rPr lang="en-US" sz="600">
                <a:solidFill>
                  <a:srgbClr val="000000"/>
                </a:solidFill>
                <a:latin typeface="Trebuchet MS" charset="0"/>
                <a:cs typeface="Trebuchet MS" charset="0"/>
                <a:sym typeface="Trebuchet MS" charset="0"/>
              </a:rPr>
              <a:t>without changing its overall results, and is sometimes informally referred to as </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cleaning it up</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 Refactoring neither fixes </a:t>
            </a:r>
            <a:r>
              <a:rPr lang="en-US" sz="600" u="sng">
                <a:solidFill>
                  <a:srgbClr val="6B9F25"/>
                </a:solidFill>
                <a:latin typeface="Trebuchet MS" charset="0"/>
                <a:cs typeface="Trebuchet MS" charset="0"/>
                <a:sym typeface="Trebuchet MS" charset="0"/>
              </a:rPr>
              <a:t>bugs</a:t>
            </a:r>
            <a:r>
              <a:rPr lang="en-US" sz="600">
                <a:solidFill>
                  <a:srgbClr val="000000"/>
                </a:solidFill>
                <a:latin typeface="Trebuchet MS" charset="0"/>
                <a:cs typeface="Trebuchet MS" charset="0"/>
                <a:sym typeface="Trebuchet MS" charset="0"/>
              </a:rPr>
              <a:t> nor adds new functionality</a:t>
            </a:r>
            <a:r>
              <a:rPr lang="en-US" sz="600">
                <a:solidFill>
                  <a:srgbClr val="000000"/>
                </a:solidFill>
                <a:latin typeface="Trebuchet MS" charset="0"/>
                <a:cs typeface="Trebuchet MS" charset="0"/>
                <a:sym typeface="Trebuchet MS" charset="0"/>
                <a:hlinkClick r:id="rId5"/>
              </a:rPr>
              <a:t>, th</a:t>
            </a:r>
            <a:r>
              <a:rPr lang="en-US" sz="600">
                <a:solidFill>
                  <a:srgbClr val="000000"/>
                </a:solidFill>
                <a:latin typeface="Trebuchet MS" charset="0"/>
                <a:cs typeface="Trebuchet MS" charset="0"/>
                <a:sym typeface="Trebuchet MS" charset="0"/>
              </a:rPr>
              <a:t>ough it might precede either activity. Rather, it improves the </a:t>
            </a:r>
            <a:r>
              <a:rPr lang="en-US" sz="600" u="sng">
                <a:solidFill>
                  <a:srgbClr val="6B9F25"/>
                </a:solidFill>
                <a:latin typeface="Trebuchet MS" charset="0"/>
                <a:cs typeface="Trebuchet MS" charset="0"/>
                <a:sym typeface="Trebuchet MS" charset="0"/>
              </a:rPr>
              <a:t>understandability</a:t>
            </a:r>
            <a:r>
              <a:rPr lang="en-US" sz="600">
                <a:solidFill>
                  <a:srgbClr val="000000"/>
                </a:solidFill>
                <a:latin typeface="Trebuchet MS" charset="0"/>
                <a:cs typeface="Trebuchet MS" charset="0"/>
                <a:sym typeface="Trebuchet MS" charset="0"/>
              </a:rPr>
              <a:t> of the code, chan</a:t>
            </a:r>
            <a:r>
              <a:rPr lang="en-US" sz="600">
                <a:solidFill>
                  <a:srgbClr val="000000"/>
                </a:solidFill>
                <a:latin typeface="Trebuchet MS" charset="0"/>
                <a:cs typeface="Trebuchet MS" charset="0"/>
                <a:sym typeface="Trebuchet MS" charset="0"/>
                <a:hlinkClick r:id="rId6"/>
              </a:rPr>
              <a:t>ges its internal </a:t>
            </a:r>
            <a:r>
              <a:rPr lang="en-US" sz="600" u="sng">
                <a:solidFill>
                  <a:srgbClr val="6B9F25"/>
                </a:solidFill>
                <a:latin typeface="Trebuchet MS" charset="0"/>
                <a:cs typeface="Trebuchet MS" charset="0"/>
                <a:sym typeface="Trebuchet MS" charset="0"/>
              </a:rPr>
              <a:t>structure</a:t>
            </a:r>
            <a:r>
              <a:rPr lang="en-US" sz="600">
                <a:solidFill>
                  <a:srgbClr val="000000"/>
                </a:solidFill>
                <a:latin typeface="Trebuchet MS" charset="0"/>
                <a:cs typeface="Trebuchet MS" charset="0"/>
                <a:sym typeface="Trebuchet MS" charset="0"/>
              </a:rPr>
              <a:t> and </a:t>
            </a:r>
            <a:r>
              <a:rPr lang="en-US" sz="600" u="sng">
                <a:solidFill>
                  <a:srgbClr val="6B9F25"/>
                </a:solidFill>
                <a:latin typeface="Trebuchet MS" charset="0"/>
                <a:cs typeface="Trebuchet MS" charset="0"/>
                <a:sym typeface="Trebuchet MS" charset="0"/>
              </a:rPr>
              <a:t>design</a:t>
            </a:r>
            <a:r>
              <a:rPr lang="en-US" sz="600">
                <a:solidFill>
                  <a:srgbClr val="000000"/>
                </a:solidFill>
                <a:latin typeface="Trebuchet MS" charset="0"/>
                <a:cs typeface="Trebuchet MS" charset="0"/>
                <a:sym typeface="Trebuchet MS" charset="0"/>
              </a:rPr>
              <a:t>, and removes </a:t>
            </a:r>
            <a:r>
              <a:rPr lang="en-US" sz="600" u="sng">
                <a:solidFill>
                  <a:srgbClr val="6B9F25"/>
                </a:solidFill>
                <a:latin typeface="Trebuchet MS" charset="0"/>
                <a:cs typeface="Trebuchet MS" charset="0"/>
                <a:sym typeface="Trebuchet MS" charset="0"/>
              </a:rPr>
              <a:t>dead code</a:t>
            </a:r>
            <a:r>
              <a:rPr lang="en-US" sz="600">
                <a:solidFill>
                  <a:srgbClr val="000000"/>
                </a:solidFill>
                <a:latin typeface="Trebuchet MS" charset="0"/>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These </a:t>
            </a:r>
            <a:r>
              <a:rPr lang="en-US" sz="600">
                <a:solidFill>
                  <a:srgbClr val="000000"/>
                </a:solidFill>
                <a:latin typeface="Trebuchet MS" charset="0"/>
                <a:cs typeface="Trebuchet MS" charset="0"/>
                <a:sym typeface="Trebuchet MS" charset="0"/>
                <a:hlinkClick r:id="rId7"/>
              </a:rPr>
              <a:t>changes a</a:t>
            </a:r>
            <a:r>
              <a:rPr lang="en-US" sz="600">
                <a:solidFill>
                  <a:srgbClr val="000000"/>
                </a:solidFill>
                <a:latin typeface="Trebuchet MS" charset="0"/>
                <a:cs typeface="Trebuchet MS" charset="0"/>
                <a:sym typeface="Trebuchet MS" charset="0"/>
              </a:rPr>
              <a:t>re intended to</a:t>
            </a:r>
            <a:r>
              <a:rPr lang="en-US" sz="600">
                <a:solidFill>
                  <a:srgbClr val="000000"/>
                </a:solidFill>
                <a:latin typeface="Trebuchet MS" charset="0"/>
                <a:cs typeface="Trebuchet MS" charset="0"/>
                <a:sym typeface="Trebuchet MS" charset="0"/>
                <a:hlinkClick r:id="rId8"/>
              </a:rPr>
              <a:t> make </a:t>
            </a:r>
            <a:r>
              <a:rPr lang="en-US" sz="600">
                <a:solidFill>
                  <a:srgbClr val="000000"/>
                </a:solidFill>
                <a:latin typeface="Trebuchet MS" charset="0"/>
                <a:cs typeface="Trebuchet MS" charset="0"/>
                <a:sym typeface="Trebuchet MS" charset="0"/>
              </a:rPr>
              <a:t>the code easier to c</a:t>
            </a:r>
            <a:r>
              <a:rPr lang="en-US" sz="600">
                <a:solidFill>
                  <a:srgbClr val="000000"/>
                </a:solidFill>
                <a:latin typeface="Trebuchet MS" charset="0"/>
                <a:cs typeface="Trebuchet MS" charset="0"/>
                <a:sym typeface="Trebuchet MS" charset="0"/>
                <a:hlinkClick r:id="rId9"/>
              </a:rPr>
              <a:t>omprehend</a:t>
            </a:r>
            <a:r>
              <a:rPr lang="en-US" sz="600">
                <a:solidFill>
                  <a:srgbClr val="000000"/>
                </a:solidFill>
                <a:latin typeface="Trebuchet MS" charset="0"/>
                <a:cs typeface="Trebuchet MS" charset="0"/>
                <a:sym typeface="Trebuchet MS" charset="0"/>
              </a:rPr>
              <a:t>, more maintainable, and more amenable to change. Refactoring is usually motivated by the difficulty of adding new functionality to a program or fixing a bug in it.</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rPr>
              <a:t>http://en.wikipedia.org/wiki/Refactoring</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In computer programming, code smel</a:t>
            </a:r>
            <a:r>
              <a:rPr lang="en-US" sz="600">
                <a:solidFill>
                  <a:srgbClr val="000000"/>
                </a:solidFill>
                <a:latin typeface="Trebuchet MS" charset="0"/>
                <a:cs typeface="Trebuchet MS" charset="0"/>
                <a:sym typeface="Trebuchet MS" charset="0"/>
                <a:hlinkClick r:id="rId10"/>
              </a:rPr>
              <a:t>l is any symptom in the source code of a</a:t>
            </a:r>
            <a:r>
              <a:rPr lang="en-US" sz="600">
                <a:solidFill>
                  <a:srgbClr val="000000"/>
                </a:solidFill>
                <a:latin typeface="Trebuchet MS" charset="0"/>
                <a:cs typeface="Trebuchet MS" charset="0"/>
                <a:sym typeface="Trebuchet MS" charset="0"/>
              </a:rPr>
              <a:t> program that possibly indicates a deeper problem.</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Often the deeper problem hinted by a code smell can be uncovered when the code is subjected to a short feedback cycle where it is refactored in small, controlled steps, and the resulting design is examined to see if there are any further code smells that indicate the need of more refactoring. From the point of view of a programmer charged with performing refactoring, code smells are heuristics to indicate when to refactor, and what specific refactoring techniques to use. Thus, a code smell is a driver for refactoring.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rPr>
              <a:t>http://en.wikipedia.org/wiki/Code_smell</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Understand code smells before understanding refactoring</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Code smells</a:t>
            </a:r>
            <a:r>
              <a:rPr lang="en-US" sz="600">
                <a:solidFill>
                  <a:srgbClr val="000000"/>
                </a:solidFill>
                <a:latin typeface="Trebuchet MS" charset="0"/>
                <a:cs typeface="Trebuchet MS" charset="0"/>
                <a:sym typeface="Trebuchet MS" charset="0"/>
                <a:hlinkClick r:id="rId11"/>
              </a:rPr>
              <a:t> represented by real smells</a:t>
            </a:r>
            <a:endParaRPr lang="en-US" sz="600">
              <a:solidFill>
                <a:srgbClr val="000000"/>
              </a:solidFill>
              <a:latin typeface="Trebuchet MS" charset="0"/>
              <a:cs typeface="Lucida Grande" charset="0"/>
              <a:sym typeface="Trebuchet MS" charset="0"/>
              <a:hlinkClick r:id="rId11"/>
            </a:endParaRPr>
          </a:p>
          <a:p>
            <a:pPr>
              <a:lnSpc>
                <a:spcPct val="80000"/>
              </a:lnSpc>
            </a:pPr>
            <a:r>
              <a:rPr lang="en-US" sz="600">
                <a:solidFill>
                  <a:srgbClr val="000000"/>
                </a:solidFill>
                <a:latin typeface="Trebuchet MS" charset="0"/>
                <a:cs typeface="Trebuchet MS" charset="0"/>
                <a:sym typeface="Trebuchet MS" charset="0"/>
                <a:hlinkClick r:id="rId11"/>
              </a:rPr>
              <a:t>Frames (sep</a:t>
            </a:r>
            <a:r>
              <a:rPr lang="en-US" sz="600">
                <a:solidFill>
                  <a:srgbClr val="000000"/>
                </a:solidFill>
                <a:latin typeface="Trebuchet MS" charset="0"/>
                <a:cs typeface="Trebuchet MS" charset="0"/>
                <a:sym typeface="Trebuchet MS" charset="0"/>
              </a:rPr>
              <a:t>arate, so they can appear on separate slides):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walks into house, raises head and sniffs the air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walking around house, sniffing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standing by kitchen counter/island, looking at dog, shaking finger at dog (implied smelliness hidden from view)</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Strip:</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banging away on keyboard, code on monitor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pointing to monitor, Programmer2 nodding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walks away, Programmer2 sits at keyboard and monitor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Programmer2 looks puzzled, sniffing for smell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looking over Programmer2</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shoulder, Programmer2 pointing at monitor</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Refactoring is about making it cleaner, more understandable, more maintainable</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Some kind of Rube Goldberg machine</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First view of machine – ball starts at one end, goes through all sorts of weird stuff, comes out the other end – chute at start end feeds ball into machine, fades/blurs off image, receiving chute at other end, same kind of fade/blur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(workmanlike, maybe with tool belt?) looking at machine, considering, maybe hand on cheek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removing parts, connecting other/remaining parts – start and end remain the same, ball moves through from start to finish</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removing more parts, connecting remaining parts – start and end remain the same, ball moves through from start to finish</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removes more parts, connecting start to end with a simple chute – start and end chutes remain the same – woman looking satisfied, ball moves through from start to finish</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42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Refactoring</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In </a:t>
            </a:r>
            <a:r>
              <a:rPr lang="en-US" sz="600" u="sng">
                <a:solidFill>
                  <a:srgbClr val="6B9F25"/>
                </a:solidFill>
                <a:latin typeface="Trebuchet MS" charset="0"/>
                <a:cs typeface="Trebuchet MS" charset="0"/>
                <a:sym typeface="Trebuchet MS" charset="0"/>
                <a:hlinkClick r:id="rId3"/>
              </a:rPr>
              <a:t>software engineering</a:t>
            </a:r>
            <a:r>
              <a:rPr lang="en-US" sz="600">
                <a:solidFill>
                  <a:srgbClr val="000000"/>
                </a:solidFill>
                <a:latin typeface="Trebuchet MS" charset="0"/>
                <a:cs typeface="Trebuchet MS" charset="0"/>
                <a:sym typeface="Trebuchet MS" charset="0"/>
              </a:rPr>
              <a:t>, </a:t>
            </a:r>
            <a:r>
              <a:rPr lang="ja-JP" altLang="en-US" sz="600">
                <a:solidFill>
                  <a:srgbClr val="000000"/>
                </a:solidFill>
                <a:latin typeface="Arial"/>
                <a:cs typeface="Trebuchet MS" charset="0"/>
                <a:sym typeface="Trebuchet MS" charset="0"/>
              </a:rPr>
              <a:t>‘</a:t>
            </a:r>
            <a:r>
              <a:rPr lang="en-US" sz="600" i="1">
                <a:solidFill>
                  <a:srgbClr val="000000"/>
                </a:solidFill>
                <a:latin typeface="Trebuchet MS" charset="0"/>
                <a:cs typeface="Trebuchet MS" charset="0"/>
                <a:sym typeface="Trebuchet MS" charset="0"/>
              </a:rPr>
              <a:t>refactoring</a:t>
            </a:r>
            <a:r>
              <a:rPr lang="ja-JP" altLang="en-US" sz="600" i="1">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 </a:t>
            </a:r>
            <a:r>
              <a:rPr lang="en-US" sz="600" u="sng">
                <a:solidFill>
                  <a:srgbClr val="6B9F25"/>
                </a:solidFill>
                <a:latin typeface="Trebuchet MS" charset="0"/>
                <a:cs typeface="Trebuchet MS" charset="0"/>
                <a:sym typeface="Trebuchet MS" charset="0"/>
              </a:rPr>
              <a:t>source code</a:t>
            </a:r>
            <a:r>
              <a:rPr lang="en-US" sz="600">
                <a:solidFill>
                  <a:srgbClr val="000000"/>
                </a:solidFill>
                <a:latin typeface="Trebuchet MS" charset="0"/>
                <a:cs typeface="Trebuchet MS" charset="0"/>
                <a:sym typeface="Trebuchet MS" charset="0"/>
              </a:rPr>
              <a:t> means im</a:t>
            </a:r>
            <a:r>
              <a:rPr lang="en-US" sz="600">
                <a:solidFill>
                  <a:srgbClr val="000000"/>
                </a:solidFill>
                <a:latin typeface="Trebuchet MS" charset="0"/>
                <a:cs typeface="Trebuchet MS" charset="0"/>
                <a:sym typeface="Trebuchet MS" charset="0"/>
                <a:hlinkClick r:id="rId4"/>
              </a:rPr>
              <a:t>proving it </a:t>
            </a:r>
            <a:r>
              <a:rPr lang="en-US" sz="600">
                <a:solidFill>
                  <a:srgbClr val="000000"/>
                </a:solidFill>
                <a:latin typeface="Trebuchet MS" charset="0"/>
                <a:cs typeface="Trebuchet MS" charset="0"/>
                <a:sym typeface="Trebuchet MS" charset="0"/>
              </a:rPr>
              <a:t>without changing its overall results, and is sometimes informally referred to as </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cleaning it up</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 Refactoring neither fixes </a:t>
            </a:r>
            <a:r>
              <a:rPr lang="en-US" sz="600" u="sng">
                <a:solidFill>
                  <a:srgbClr val="6B9F25"/>
                </a:solidFill>
                <a:latin typeface="Trebuchet MS" charset="0"/>
                <a:cs typeface="Trebuchet MS" charset="0"/>
                <a:sym typeface="Trebuchet MS" charset="0"/>
              </a:rPr>
              <a:t>bugs</a:t>
            </a:r>
            <a:r>
              <a:rPr lang="en-US" sz="600">
                <a:solidFill>
                  <a:srgbClr val="000000"/>
                </a:solidFill>
                <a:latin typeface="Trebuchet MS" charset="0"/>
                <a:cs typeface="Trebuchet MS" charset="0"/>
                <a:sym typeface="Trebuchet MS" charset="0"/>
              </a:rPr>
              <a:t> nor adds new functionality</a:t>
            </a:r>
            <a:r>
              <a:rPr lang="en-US" sz="600">
                <a:solidFill>
                  <a:srgbClr val="000000"/>
                </a:solidFill>
                <a:latin typeface="Trebuchet MS" charset="0"/>
                <a:cs typeface="Trebuchet MS" charset="0"/>
                <a:sym typeface="Trebuchet MS" charset="0"/>
                <a:hlinkClick r:id="rId5"/>
              </a:rPr>
              <a:t>, th</a:t>
            </a:r>
            <a:r>
              <a:rPr lang="en-US" sz="600">
                <a:solidFill>
                  <a:srgbClr val="000000"/>
                </a:solidFill>
                <a:latin typeface="Trebuchet MS" charset="0"/>
                <a:cs typeface="Trebuchet MS" charset="0"/>
                <a:sym typeface="Trebuchet MS" charset="0"/>
              </a:rPr>
              <a:t>ough it might precede either activity. Rather, it improves the </a:t>
            </a:r>
            <a:r>
              <a:rPr lang="en-US" sz="600" u="sng">
                <a:solidFill>
                  <a:srgbClr val="6B9F25"/>
                </a:solidFill>
                <a:latin typeface="Trebuchet MS" charset="0"/>
                <a:cs typeface="Trebuchet MS" charset="0"/>
                <a:sym typeface="Trebuchet MS" charset="0"/>
              </a:rPr>
              <a:t>understandability</a:t>
            </a:r>
            <a:r>
              <a:rPr lang="en-US" sz="600">
                <a:solidFill>
                  <a:srgbClr val="000000"/>
                </a:solidFill>
                <a:latin typeface="Trebuchet MS" charset="0"/>
                <a:cs typeface="Trebuchet MS" charset="0"/>
                <a:sym typeface="Trebuchet MS" charset="0"/>
              </a:rPr>
              <a:t> of the code, chan</a:t>
            </a:r>
            <a:r>
              <a:rPr lang="en-US" sz="600">
                <a:solidFill>
                  <a:srgbClr val="000000"/>
                </a:solidFill>
                <a:latin typeface="Trebuchet MS" charset="0"/>
                <a:cs typeface="Trebuchet MS" charset="0"/>
                <a:sym typeface="Trebuchet MS" charset="0"/>
                <a:hlinkClick r:id="rId6"/>
              </a:rPr>
              <a:t>ges its internal </a:t>
            </a:r>
            <a:r>
              <a:rPr lang="en-US" sz="600" u="sng">
                <a:solidFill>
                  <a:srgbClr val="6B9F25"/>
                </a:solidFill>
                <a:latin typeface="Trebuchet MS" charset="0"/>
                <a:cs typeface="Trebuchet MS" charset="0"/>
                <a:sym typeface="Trebuchet MS" charset="0"/>
              </a:rPr>
              <a:t>structure</a:t>
            </a:r>
            <a:r>
              <a:rPr lang="en-US" sz="600">
                <a:solidFill>
                  <a:srgbClr val="000000"/>
                </a:solidFill>
                <a:latin typeface="Trebuchet MS" charset="0"/>
                <a:cs typeface="Trebuchet MS" charset="0"/>
                <a:sym typeface="Trebuchet MS" charset="0"/>
              </a:rPr>
              <a:t> and </a:t>
            </a:r>
            <a:r>
              <a:rPr lang="en-US" sz="600" u="sng">
                <a:solidFill>
                  <a:srgbClr val="6B9F25"/>
                </a:solidFill>
                <a:latin typeface="Trebuchet MS" charset="0"/>
                <a:cs typeface="Trebuchet MS" charset="0"/>
                <a:sym typeface="Trebuchet MS" charset="0"/>
              </a:rPr>
              <a:t>design</a:t>
            </a:r>
            <a:r>
              <a:rPr lang="en-US" sz="600">
                <a:solidFill>
                  <a:srgbClr val="000000"/>
                </a:solidFill>
                <a:latin typeface="Trebuchet MS" charset="0"/>
                <a:cs typeface="Trebuchet MS" charset="0"/>
                <a:sym typeface="Trebuchet MS" charset="0"/>
              </a:rPr>
              <a:t>, and removes </a:t>
            </a:r>
            <a:r>
              <a:rPr lang="en-US" sz="600" u="sng">
                <a:solidFill>
                  <a:srgbClr val="6B9F25"/>
                </a:solidFill>
                <a:latin typeface="Trebuchet MS" charset="0"/>
                <a:cs typeface="Trebuchet MS" charset="0"/>
                <a:sym typeface="Trebuchet MS" charset="0"/>
              </a:rPr>
              <a:t>dead code</a:t>
            </a:r>
            <a:r>
              <a:rPr lang="en-US" sz="600">
                <a:solidFill>
                  <a:srgbClr val="000000"/>
                </a:solidFill>
                <a:latin typeface="Trebuchet MS" charset="0"/>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These </a:t>
            </a:r>
            <a:r>
              <a:rPr lang="en-US" sz="600">
                <a:solidFill>
                  <a:srgbClr val="000000"/>
                </a:solidFill>
                <a:latin typeface="Trebuchet MS" charset="0"/>
                <a:cs typeface="Trebuchet MS" charset="0"/>
                <a:sym typeface="Trebuchet MS" charset="0"/>
                <a:hlinkClick r:id="rId7"/>
              </a:rPr>
              <a:t>changes a</a:t>
            </a:r>
            <a:r>
              <a:rPr lang="en-US" sz="600">
                <a:solidFill>
                  <a:srgbClr val="000000"/>
                </a:solidFill>
                <a:latin typeface="Trebuchet MS" charset="0"/>
                <a:cs typeface="Trebuchet MS" charset="0"/>
                <a:sym typeface="Trebuchet MS" charset="0"/>
              </a:rPr>
              <a:t>re intended to</a:t>
            </a:r>
            <a:r>
              <a:rPr lang="en-US" sz="600">
                <a:solidFill>
                  <a:srgbClr val="000000"/>
                </a:solidFill>
                <a:latin typeface="Trebuchet MS" charset="0"/>
                <a:cs typeface="Trebuchet MS" charset="0"/>
                <a:sym typeface="Trebuchet MS" charset="0"/>
                <a:hlinkClick r:id="rId8"/>
              </a:rPr>
              <a:t> make </a:t>
            </a:r>
            <a:r>
              <a:rPr lang="en-US" sz="600">
                <a:solidFill>
                  <a:srgbClr val="000000"/>
                </a:solidFill>
                <a:latin typeface="Trebuchet MS" charset="0"/>
                <a:cs typeface="Trebuchet MS" charset="0"/>
                <a:sym typeface="Trebuchet MS" charset="0"/>
              </a:rPr>
              <a:t>the code easier to c</a:t>
            </a:r>
            <a:r>
              <a:rPr lang="en-US" sz="600">
                <a:solidFill>
                  <a:srgbClr val="000000"/>
                </a:solidFill>
                <a:latin typeface="Trebuchet MS" charset="0"/>
                <a:cs typeface="Trebuchet MS" charset="0"/>
                <a:sym typeface="Trebuchet MS" charset="0"/>
                <a:hlinkClick r:id="rId9"/>
              </a:rPr>
              <a:t>omprehend</a:t>
            </a:r>
            <a:r>
              <a:rPr lang="en-US" sz="600">
                <a:solidFill>
                  <a:srgbClr val="000000"/>
                </a:solidFill>
                <a:latin typeface="Trebuchet MS" charset="0"/>
                <a:cs typeface="Trebuchet MS" charset="0"/>
                <a:sym typeface="Trebuchet MS" charset="0"/>
              </a:rPr>
              <a:t>, more maintainable, and more amenable to change. Refactoring is usually motivated by the difficulty of adding new functionality to a program or fixing a bug in it.</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rPr>
              <a:t>http://en.wikipedia.org/wiki/Refactoring</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In computer programming, code smel</a:t>
            </a:r>
            <a:r>
              <a:rPr lang="en-US" sz="600">
                <a:solidFill>
                  <a:srgbClr val="000000"/>
                </a:solidFill>
                <a:latin typeface="Trebuchet MS" charset="0"/>
                <a:cs typeface="Trebuchet MS" charset="0"/>
                <a:sym typeface="Trebuchet MS" charset="0"/>
                <a:hlinkClick r:id="rId10"/>
              </a:rPr>
              <a:t>l is any symptom in the source code of a</a:t>
            </a:r>
            <a:r>
              <a:rPr lang="en-US" sz="600">
                <a:solidFill>
                  <a:srgbClr val="000000"/>
                </a:solidFill>
                <a:latin typeface="Trebuchet MS" charset="0"/>
                <a:cs typeface="Trebuchet MS" charset="0"/>
                <a:sym typeface="Trebuchet MS" charset="0"/>
              </a:rPr>
              <a:t> program that possibly indicates a deeper problem.</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Often the deeper problem hinted by a code smell can be uncovered when the code is subjected to a short feedback cycle where it is refactored in small, controlled steps, and the resulting design is examined to see if there are any further code smells that indicate the need of more refactoring. From the point of view of a programmer charged with performing refactoring, code smells are heuristics to indicate when to refactor, and what specific refactoring techniques to use. Thus, a code smell is a driver for refactoring.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rPr>
              <a:t>http://en.wikipedia.org/wiki/Code_smell</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Understand code smells before understanding refactoring</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Code smells</a:t>
            </a:r>
            <a:r>
              <a:rPr lang="en-US" sz="600">
                <a:solidFill>
                  <a:srgbClr val="000000"/>
                </a:solidFill>
                <a:latin typeface="Trebuchet MS" charset="0"/>
                <a:cs typeface="Trebuchet MS" charset="0"/>
                <a:sym typeface="Trebuchet MS" charset="0"/>
                <a:hlinkClick r:id="rId11"/>
              </a:rPr>
              <a:t> represented by real smells</a:t>
            </a:r>
            <a:endParaRPr lang="en-US" sz="600">
              <a:solidFill>
                <a:srgbClr val="000000"/>
              </a:solidFill>
              <a:latin typeface="Trebuchet MS" charset="0"/>
              <a:cs typeface="Lucida Grande" charset="0"/>
              <a:sym typeface="Trebuchet MS" charset="0"/>
              <a:hlinkClick r:id="rId11"/>
            </a:endParaRPr>
          </a:p>
          <a:p>
            <a:pPr>
              <a:lnSpc>
                <a:spcPct val="80000"/>
              </a:lnSpc>
            </a:pPr>
            <a:r>
              <a:rPr lang="en-US" sz="600">
                <a:solidFill>
                  <a:srgbClr val="000000"/>
                </a:solidFill>
                <a:latin typeface="Trebuchet MS" charset="0"/>
                <a:cs typeface="Trebuchet MS" charset="0"/>
                <a:sym typeface="Trebuchet MS" charset="0"/>
                <a:hlinkClick r:id="rId11"/>
              </a:rPr>
              <a:t>Frames (sep</a:t>
            </a:r>
            <a:r>
              <a:rPr lang="en-US" sz="600">
                <a:solidFill>
                  <a:srgbClr val="000000"/>
                </a:solidFill>
                <a:latin typeface="Trebuchet MS" charset="0"/>
                <a:cs typeface="Trebuchet MS" charset="0"/>
                <a:sym typeface="Trebuchet MS" charset="0"/>
              </a:rPr>
              <a:t>arate, so they can appear on separate slides):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walks into house, raises head and sniffs the air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walking around house, sniffing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standing by kitchen counter/island, looking at dog, shaking finger at dog (implied smelliness hidden from view)</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Strip:</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banging away on keyboard, code on monitor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pointing to monitor, Programmer2 nodding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walks away, Programmer2 sits at keyboard and monitor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Programmer2 looks puzzled, sniffing for smell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looking over Programmer2</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shoulder, Programmer2 pointing at monitor</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Refactoring is about making it cleaner, more understandable, more maintainable</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Some kind of Rube Goldberg machine</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First view of machine – ball starts at one end, goes through all sorts of weird stuff, comes out the other end – chute at start end feeds ball into machine, fades/blurs off image, receiving chute at other end, same kind of fade/blur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(workmanlike, maybe with tool belt?) looking at machine, considering, maybe hand on cheek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removing parts, connecting other/remaining parts – start and end remain the same, ball moves through from start to finish</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removing more parts, connecting remaining parts – start and end remain the same, ball moves through from start to finish</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removes more parts, connecting start to end with a simple chute – start and end chutes remain the same – woman looking satisfied, ball moves through from start to finish</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63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pPr>
            <a:r>
              <a:rPr lang="en-US" sz="600" b="1">
                <a:solidFill>
                  <a:srgbClr val="000000"/>
                </a:solidFill>
                <a:latin typeface="Trebuchet MS" charset="0"/>
                <a:cs typeface="Trebuchet MS" charset="0"/>
                <a:sym typeface="Trebuchet MS" charset="0"/>
              </a:rPr>
              <a:t>Refactoring</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In </a:t>
            </a:r>
            <a:r>
              <a:rPr lang="en-US" sz="600" u="sng">
                <a:solidFill>
                  <a:srgbClr val="6B9F25"/>
                </a:solidFill>
                <a:latin typeface="Trebuchet MS" charset="0"/>
                <a:cs typeface="Trebuchet MS" charset="0"/>
                <a:sym typeface="Trebuchet MS" charset="0"/>
                <a:hlinkClick r:id="rId3"/>
              </a:rPr>
              <a:t>software engineering</a:t>
            </a:r>
            <a:r>
              <a:rPr lang="en-US" sz="600">
                <a:solidFill>
                  <a:srgbClr val="000000"/>
                </a:solidFill>
                <a:latin typeface="Trebuchet MS" charset="0"/>
                <a:cs typeface="Trebuchet MS" charset="0"/>
                <a:sym typeface="Trebuchet MS" charset="0"/>
              </a:rPr>
              <a:t>, </a:t>
            </a:r>
            <a:r>
              <a:rPr lang="ja-JP" altLang="en-US" sz="600">
                <a:solidFill>
                  <a:srgbClr val="000000"/>
                </a:solidFill>
                <a:latin typeface="Arial"/>
                <a:cs typeface="Trebuchet MS" charset="0"/>
                <a:sym typeface="Trebuchet MS" charset="0"/>
              </a:rPr>
              <a:t>‘</a:t>
            </a:r>
            <a:r>
              <a:rPr lang="en-US" sz="600" i="1">
                <a:solidFill>
                  <a:srgbClr val="000000"/>
                </a:solidFill>
                <a:latin typeface="Trebuchet MS" charset="0"/>
                <a:cs typeface="Trebuchet MS" charset="0"/>
                <a:sym typeface="Trebuchet MS" charset="0"/>
              </a:rPr>
              <a:t>refactoring</a:t>
            </a:r>
            <a:r>
              <a:rPr lang="ja-JP" altLang="en-US" sz="600" i="1">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 </a:t>
            </a:r>
            <a:r>
              <a:rPr lang="en-US" sz="600" u="sng">
                <a:solidFill>
                  <a:srgbClr val="6B9F25"/>
                </a:solidFill>
                <a:latin typeface="Trebuchet MS" charset="0"/>
                <a:cs typeface="Trebuchet MS" charset="0"/>
                <a:sym typeface="Trebuchet MS" charset="0"/>
              </a:rPr>
              <a:t>source code</a:t>
            </a:r>
            <a:r>
              <a:rPr lang="en-US" sz="600">
                <a:solidFill>
                  <a:srgbClr val="000000"/>
                </a:solidFill>
                <a:latin typeface="Trebuchet MS" charset="0"/>
                <a:cs typeface="Trebuchet MS" charset="0"/>
                <a:sym typeface="Trebuchet MS" charset="0"/>
              </a:rPr>
              <a:t> means im</a:t>
            </a:r>
            <a:r>
              <a:rPr lang="en-US" sz="600">
                <a:solidFill>
                  <a:srgbClr val="000000"/>
                </a:solidFill>
                <a:latin typeface="Trebuchet MS" charset="0"/>
                <a:cs typeface="Trebuchet MS" charset="0"/>
                <a:sym typeface="Trebuchet MS" charset="0"/>
                <a:hlinkClick r:id="rId4"/>
              </a:rPr>
              <a:t>proving it </a:t>
            </a:r>
            <a:r>
              <a:rPr lang="en-US" sz="600">
                <a:solidFill>
                  <a:srgbClr val="000000"/>
                </a:solidFill>
                <a:latin typeface="Trebuchet MS" charset="0"/>
                <a:cs typeface="Trebuchet MS" charset="0"/>
                <a:sym typeface="Trebuchet MS" charset="0"/>
              </a:rPr>
              <a:t>without changing its overall results, and is sometimes informally referred to as </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cleaning it up</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 Refactoring neither fixes </a:t>
            </a:r>
            <a:r>
              <a:rPr lang="en-US" sz="600" u="sng">
                <a:solidFill>
                  <a:srgbClr val="6B9F25"/>
                </a:solidFill>
                <a:latin typeface="Trebuchet MS" charset="0"/>
                <a:cs typeface="Trebuchet MS" charset="0"/>
                <a:sym typeface="Trebuchet MS" charset="0"/>
              </a:rPr>
              <a:t>bugs</a:t>
            </a:r>
            <a:r>
              <a:rPr lang="en-US" sz="600">
                <a:solidFill>
                  <a:srgbClr val="000000"/>
                </a:solidFill>
                <a:latin typeface="Trebuchet MS" charset="0"/>
                <a:cs typeface="Trebuchet MS" charset="0"/>
                <a:sym typeface="Trebuchet MS" charset="0"/>
              </a:rPr>
              <a:t> nor adds new functionality</a:t>
            </a:r>
            <a:r>
              <a:rPr lang="en-US" sz="600">
                <a:solidFill>
                  <a:srgbClr val="000000"/>
                </a:solidFill>
                <a:latin typeface="Trebuchet MS" charset="0"/>
                <a:cs typeface="Trebuchet MS" charset="0"/>
                <a:sym typeface="Trebuchet MS" charset="0"/>
                <a:hlinkClick r:id="rId5"/>
              </a:rPr>
              <a:t>, th</a:t>
            </a:r>
            <a:r>
              <a:rPr lang="en-US" sz="600">
                <a:solidFill>
                  <a:srgbClr val="000000"/>
                </a:solidFill>
                <a:latin typeface="Trebuchet MS" charset="0"/>
                <a:cs typeface="Trebuchet MS" charset="0"/>
                <a:sym typeface="Trebuchet MS" charset="0"/>
              </a:rPr>
              <a:t>ough it might precede either activity. Rather, it improves the </a:t>
            </a:r>
            <a:r>
              <a:rPr lang="en-US" sz="600" u="sng">
                <a:solidFill>
                  <a:srgbClr val="6B9F25"/>
                </a:solidFill>
                <a:latin typeface="Trebuchet MS" charset="0"/>
                <a:cs typeface="Trebuchet MS" charset="0"/>
                <a:sym typeface="Trebuchet MS" charset="0"/>
              </a:rPr>
              <a:t>understandability</a:t>
            </a:r>
            <a:r>
              <a:rPr lang="en-US" sz="600">
                <a:solidFill>
                  <a:srgbClr val="000000"/>
                </a:solidFill>
                <a:latin typeface="Trebuchet MS" charset="0"/>
                <a:cs typeface="Trebuchet MS" charset="0"/>
                <a:sym typeface="Trebuchet MS" charset="0"/>
              </a:rPr>
              <a:t> of the code, chan</a:t>
            </a:r>
            <a:r>
              <a:rPr lang="en-US" sz="600">
                <a:solidFill>
                  <a:srgbClr val="000000"/>
                </a:solidFill>
                <a:latin typeface="Trebuchet MS" charset="0"/>
                <a:cs typeface="Trebuchet MS" charset="0"/>
                <a:sym typeface="Trebuchet MS" charset="0"/>
                <a:hlinkClick r:id="rId6"/>
              </a:rPr>
              <a:t>ges its internal </a:t>
            </a:r>
            <a:r>
              <a:rPr lang="en-US" sz="600" u="sng">
                <a:solidFill>
                  <a:srgbClr val="6B9F25"/>
                </a:solidFill>
                <a:latin typeface="Trebuchet MS" charset="0"/>
                <a:cs typeface="Trebuchet MS" charset="0"/>
                <a:sym typeface="Trebuchet MS" charset="0"/>
              </a:rPr>
              <a:t>structure</a:t>
            </a:r>
            <a:r>
              <a:rPr lang="en-US" sz="600">
                <a:solidFill>
                  <a:srgbClr val="000000"/>
                </a:solidFill>
                <a:latin typeface="Trebuchet MS" charset="0"/>
                <a:cs typeface="Trebuchet MS" charset="0"/>
                <a:sym typeface="Trebuchet MS" charset="0"/>
              </a:rPr>
              <a:t> and </a:t>
            </a:r>
            <a:r>
              <a:rPr lang="en-US" sz="600" u="sng">
                <a:solidFill>
                  <a:srgbClr val="6B9F25"/>
                </a:solidFill>
                <a:latin typeface="Trebuchet MS" charset="0"/>
                <a:cs typeface="Trebuchet MS" charset="0"/>
                <a:sym typeface="Trebuchet MS" charset="0"/>
              </a:rPr>
              <a:t>design</a:t>
            </a:r>
            <a:r>
              <a:rPr lang="en-US" sz="600">
                <a:solidFill>
                  <a:srgbClr val="000000"/>
                </a:solidFill>
                <a:latin typeface="Trebuchet MS" charset="0"/>
                <a:cs typeface="Trebuchet MS" charset="0"/>
                <a:sym typeface="Trebuchet MS" charset="0"/>
              </a:rPr>
              <a:t>, and removes </a:t>
            </a:r>
            <a:r>
              <a:rPr lang="en-US" sz="600" u="sng">
                <a:solidFill>
                  <a:srgbClr val="6B9F25"/>
                </a:solidFill>
                <a:latin typeface="Trebuchet MS" charset="0"/>
                <a:cs typeface="Trebuchet MS" charset="0"/>
                <a:sym typeface="Trebuchet MS" charset="0"/>
              </a:rPr>
              <a:t>dead code</a:t>
            </a:r>
            <a:r>
              <a:rPr lang="en-US" sz="600">
                <a:solidFill>
                  <a:srgbClr val="000000"/>
                </a:solidFill>
                <a:latin typeface="Trebuchet MS" charset="0"/>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These </a:t>
            </a:r>
            <a:r>
              <a:rPr lang="en-US" sz="600">
                <a:solidFill>
                  <a:srgbClr val="000000"/>
                </a:solidFill>
                <a:latin typeface="Trebuchet MS" charset="0"/>
                <a:cs typeface="Trebuchet MS" charset="0"/>
                <a:sym typeface="Trebuchet MS" charset="0"/>
                <a:hlinkClick r:id="rId7"/>
              </a:rPr>
              <a:t>changes a</a:t>
            </a:r>
            <a:r>
              <a:rPr lang="en-US" sz="600">
                <a:solidFill>
                  <a:srgbClr val="000000"/>
                </a:solidFill>
                <a:latin typeface="Trebuchet MS" charset="0"/>
                <a:cs typeface="Trebuchet MS" charset="0"/>
                <a:sym typeface="Trebuchet MS" charset="0"/>
              </a:rPr>
              <a:t>re intended to</a:t>
            </a:r>
            <a:r>
              <a:rPr lang="en-US" sz="600">
                <a:solidFill>
                  <a:srgbClr val="000000"/>
                </a:solidFill>
                <a:latin typeface="Trebuchet MS" charset="0"/>
                <a:cs typeface="Trebuchet MS" charset="0"/>
                <a:sym typeface="Trebuchet MS" charset="0"/>
                <a:hlinkClick r:id="rId8"/>
              </a:rPr>
              <a:t> make </a:t>
            </a:r>
            <a:r>
              <a:rPr lang="en-US" sz="600">
                <a:solidFill>
                  <a:srgbClr val="000000"/>
                </a:solidFill>
                <a:latin typeface="Trebuchet MS" charset="0"/>
                <a:cs typeface="Trebuchet MS" charset="0"/>
                <a:sym typeface="Trebuchet MS" charset="0"/>
              </a:rPr>
              <a:t>the code easier to c</a:t>
            </a:r>
            <a:r>
              <a:rPr lang="en-US" sz="600">
                <a:solidFill>
                  <a:srgbClr val="000000"/>
                </a:solidFill>
                <a:latin typeface="Trebuchet MS" charset="0"/>
                <a:cs typeface="Trebuchet MS" charset="0"/>
                <a:sym typeface="Trebuchet MS" charset="0"/>
                <a:hlinkClick r:id="rId9"/>
              </a:rPr>
              <a:t>omprehend</a:t>
            </a:r>
            <a:r>
              <a:rPr lang="en-US" sz="600">
                <a:solidFill>
                  <a:srgbClr val="000000"/>
                </a:solidFill>
                <a:latin typeface="Trebuchet MS" charset="0"/>
                <a:cs typeface="Trebuchet MS" charset="0"/>
                <a:sym typeface="Trebuchet MS" charset="0"/>
              </a:rPr>
              <a:t>, more maintainable, and more amenable to change. Refactoring is usually motivated by the difficulty of adding new functionality to a program or fixing a bug in it.</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rPr>
              <a:t>http://en.wikipedia.org/wiki/Refactoring</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In computer programming, code smel</a:t>
            </a:r>
            <a:r>
              <a:rPr lang="en-US" sz="600">
                <a:solidFill>
                  <a:srgbClr val="000000"/>
                </a:solidFill>
                <a:latin typeface="Trebuchet MS" charset="0"/>
                <a:cs typeface="Trebuchet MS" charset="0"/>
                <a:sym typeface="Trebuchet MS" charset="0"/>
                <a:hlinkClick r:id="rId10"/>
              </a:rPr>
              <a:t>l is any symptom in the source code of a</a:t>
            </a:r>
            <a:r>
              <a:rPr lang="en-US" sz="600">
                <a:solidFill>
                  <a:srgbClr val="000000"/>
                </a:solidFill>
                <a:latin typeface="Trebuchet MS" charset="0"/>
                <a:cs typeface="Trebuchet MS" charset="0"/>
                <a:sym typeface="Trebuchet MS" charset="0"/>
              </a:rPr>
              <a:t> program that possibly indicates a deeper problem.</a:t>
            </a:r>
            <a:endParaRPr lang="en-US" sz="600">
              <a:solidFill>
                <a:srgbClr val="000000"/>
              </a:solidFill>
              <a:latin typeface="Trebuchet MS" charset="0"/>
              <a:cs typeface="Lucida Grande" charset="0"/>
              <a:sym typeface="Trebuchet MS" charset="0"/>
            </a:endParaRPr>
          </a:p>
          <a:p>
            <a:pPr>
              <a:lnSpc>
                <a:spcPct val="80000"/>
              </a:lnSpc>
            </a:pP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Often the deeper problem hinted by a code smell can be uncovered when the code is subjected to a short feedback cycle where it is refactored in small, controlled steps, and the resulting design is examined to see if there are any further code smells that indicate the need of more refactoring. From the point of view of a programmer charged with performing refactoring, code smells are heuristics to indicate when to refactor, and what specific refactoring techniques to use. Thus, a code smell is a driver for refactoring.</a:t>
            </a:r>
            <a:r>
              <a:rPr lang="ja-JP" altLang="en-US" sz="600">
                <a:solidFill>
                  <a:srgbClr val="000000"/>
                </a:solidFill>
                <a:latin typeface="Arial"/>
                <a:cs typeface="Trebuchet MS" charset="0"/>
                <a:sym typeface="Trebuchet MS" charset="0"/>
              </a:rPr>
              <a:t>”</a:t>
            </a:r>
            <a:endParaRPr lang="en-US" sz="600">
              <a:solidFill>
                <a:srgbClr val="000000"/>
              </a:solidFill>
              <a:latin typeface="Trebuchet MS" charset="0"/>
              <a:cs typeface="Lucida Grande" charset="0"/>
              <a:sym typeface="Trebuchet MS" charset="0"/>
            </a:endParaRPr>
          </a:p>
          <a:p>
            <a:pPr>
              <a:lnSpc>
                <a:spcPct val="80000"/>
              </a:lnSpc>
            </a:pPr>
            <a:r>
              <a:rPr lang="en-US" sz="600" u="sng">
                <a:solidFill>
                  <a:srgbClr val="6B9F25"/>
                </a:solidFill>
                <a:latin typeface="Trebuchet MS" charset="0"/>
                <a:cs typeface="Trebuchet MS" charset="0"/>
                <a:sym typeface="Trebuchet MS" charset="0"/>
              </a:rPr>
              <a:t>http://en.wikipedia.org/wiki/Code_smell</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Understand code smells before understanding refactoring</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Code smells</a:t>
            </a:r>
            <a:r>
              <a:rPr lang="en-US" sz="600">
                <a:solidFill>
                  <a:srgbClr val="000000"/>
                </a:solidFill>
                <a:latin typeface="Trebuchet MS" charset="0"/>
                <a:cs typeface="Trebuchet MS" charset="0"/>
                <a:sym typeface="Trebuchet MS" charset="0"/>
                <a:hlinkClick r:id="rId11"/>
              </a:rPr>
              <a:t> represented by real smells</a:t>
            </a:r>
            <a:endParaRPr lang="en-US" sz="600">
              <a:solidFill>
                <a:srgbClr val="000000"/>
              </a:solidFill>
              <a:latin typeface="Trebuchet MS" charset="0"/>
              <a:cs typeface="Lucida Grande" charset="0"/>
              <a:sym typeface="Trebuchet MS" charset="0"/>
              <a:hlinkClick r:id="rId11"/>
            </a:endParaRPr>
          </a:p>
          <a:p>
            <a:pPr>
              <a:lnSpc>
                <a:spcPct val="80000"/>
              </a:lnSpc>
            </a:pPr>
            <a:r>
              <a:rPr lang="en-US" sz="600">
                <a:solidFill>
                  <a:srgbClr val="000000"/>
                </a:solidFill>
                <a:latin typeface="Trebuchet MS" charset="0"/>
                <a:cs typeface="Trebuchet MS" charset="0"/>
                <a:sym typeface="Trebuchet MS" charset="0"/>
                <a:hlinkClick r:id="rId11"/>
              </a:rPr>
              <a:t>Frames (sep</a:t>
            </a:r>
            <a:r>
              <a:rPr lang="en-US" sz="600">
                <a:solidFill>
                  <a:srgbClr val="000000"/>
                </a:solidFill>
                <a:latin typeface="Trebuchet MS" charset="0"/>
                <a:cs typeface="Trebuchet MS" charset="0"/>
                <a:sym typeface="Trebuchet MS" charset="0"/>
              </a:rPr>
              <a:t>arate, so they can appear on separate slides):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walks into house, raises head and sniffs the air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walking around house, sniffing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Man standing by kitchen counter/island, looking at dog, shaking finger at dog (implied smelliness hidden from view)</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Strip:</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banging away on keyboard, code on monitor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pointing to monitor, Programmer2 nodding</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walks away, Programmer2 sits at keyboard and monitor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Programmer2 looks puzzled, sniffing for smell</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Programmer1 looking over Programmer2</a:t>
            </a:r>
            <a:r>
              <a:rPr lang="ja-JP" altLang="en-US" sz="600">
                <a:solidFill>
                  <a:srgbClr val="000000"/>
                </a:solidFill>
                <a:latin typeface="Arial"/>
                <a:cs typeface="Trebuchet MS" charset="0"/>
                <a:sym typeface="Trebuchet MS" charset="0"/>
              </a:rPr>
              <a:t>’</a:t>
            </a:r>
            <a:r>
              <a:rPr lang="en-US" sz="600">
                <a:solidFill>
                  <a:srgbClr val="000000"/>
                </a:solidFill>
                <a:latin typeface="Trebuchet MS" charset="0"/>
                <a:cs typeface="Trebuchet MS" charset="0"/>
                <a:sym typeface="Trebuchet MS" charset="0"/>
              </a:rPr>
              <a:t>s shoulder, Programmer2 pointing at monitor</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Refactoring is about making it cleaner, more understandable, more maintainable</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Concept: Some kind of Rube Goldberg machine</a:t>
            </a:r>
            <a:endParaRPr lang="en-US" sz="600">
              <a:solidFill>
                <a:srgbClr val="000000"/>
              </a:solidFill>
              <a:latin typeface="Trebuchet MS" charset="0"/>
              <a:cs typeface="Lucida Grande" charset="0"/>
              <a:sym typeface="Trebuchet MS" charset="0"/>
            </a:endParaRPr>
          </a:p>
          <a:p>
            <a:pPr>
              <a:lnSpc>
                <a:spcPct val="80000"/>
              </a:lnSpc>
            </a:pPr>
            <a:r>
              <a:rPr lang="en-US" sz="600">
                <a:solidFill>
                  <a:srgbClr val="000000"/>
                </a:solidFill>
                <a:latin typeface="Trebuchet MS" charset="0"/>
                <a:cs typeface="Trebuchet MS" charset="0"/>
                <a:sym typeface="Trebuchet MS" charset="0"/>
              </a:rPr>
              <a:t>Frames:</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First view of machine – ball starts at one end, goes through all sorts of weird stuff, comes out the other end – chute at start end feeds ball into machine, fades/blurs off image, receiving chute at other end, same kind of fade/blur</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(workmanlike, maybe with tool belt?) looking at machine, considering, maybe hand on cheek</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removing parts, connecting other/remaining parts – start and end remain the same, ball moves through from start to finish</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removing more parts, connecting remaining parts – start and end remain the same, ball moves through from start to finish</a:t>
            </a:r>
            <a:endParaRPr lang="en-US" sz="600">
              <a:solidFill>
                <a:srgbClr val="000000"/>
              </a:solidFill>
              <a:latin typeface="Trebuchet MS" charset="0"/>
              <a:cs typeface="Lucida Grande" charset="0"/>
              <a:sym typeface="Trebuchet MS" charset="0"/>
            </a:endParaRPr>
          </a:p>
          <a:p>
            <a:pPr marL="914400" lvl="1">
              <a:lnSpc>
                <a:spcPct val="80000"/>
              </a:lnSpc>
            </a:pPr>
            <a:r>
              <a:rPr lang="en-US" sz="600">
                <a:solidFill>
                  <a:srgbClr val="000000"/>
                </a:solidFill>
                <a:latin typeface="Trebuchet MS" charset="0"/>
                <a:cs typeface="Trebuchet MS" charset="0"/>
                <a:sym typeface="Trebuchet MS" charset="0"/>
              </a:rPr>
              <a:t>Woman removes more parts, connecting start to end with a simple chute – start and end chutes remain the same – woman looking satisfied, ball moves through from start to finish</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83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start with something fun:  Common arguments against pair programming….</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7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pPr>
            <a:r>
              <a:rPr lang="en-US">
                <a:solidFill>
                  <a:srgbClr val="000000"/>
                </a:solidFill>
                <a:latin typeface="Trebuchet MS" charset="0"/>
                <a:cs typeface="Trebuchet MS" charset="0"/>
                <a:sym typeface="Trebuchet MS" charset="0"/>
              </a:rPr>
              <a:t>Now that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talked about Test-Driven Development, it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time to talk about Development.  That is, the work you do to pass tests and deliver value.</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First, of course,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ll look at the Waterfall way.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a:solidFill>
                  <a:srgbClr val="000000"/>
                </a:solidFill>
                <a:latin typeface="Trebuchet MS" charset="0"/>
                <a:cs typeface="Trebuchet MS" charset="0"/>
                <a:sym typeface="Trebuchet MS" charset="0"/>
              </a:rPr>
              <a:t>Projects were planned down to the tiniest detail. Project managers and their teams spent substantial time figuring out exactly what they were building, what pieces to build in what order, how long it would take for each piece, and how they were going to assemble them.</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The result? Massive planning documents that were generally wrong before they were finished.</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After all, how could they know all the things that could go wrong?  How could they know what they didn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know?  How could they know what they would learn and how business circumstances and economy and people would change during the course of their development?</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They couldn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And yet, they tried and tried.</a:t>
            </a:r>
            <a:endParaRPr lang="en-US">
              <a:solidFill>
                <a:srgbClr val="000000"/>
              </a:solidFill>
              <a:latin typeface="Trebuchet MS" charset="0"/>
              <a:cs typeface="Lucida Grande" charset="0"/>
              <a:sym typeface="Trebuchet MS" charset="0"/>
            </a:endParaRPr>
          </a:p>
          <a:p>
            <a:endParaRPr lang="en-US">
              <a:solidFill>
                <a:srgbClr val="000000"/>
              </a:solidFill>
              <a:latin typeface="Trebuchet MS" charset="0"/>
              <a:cs typeface="Lucida Grande" charset="0"/>
              <a:sym typeface="Trebuchet MS" charset="0"/>
            </a:endParaRPr>
          </a:p>
          <a:p>
            <a:r>
              <a:rPr lang="en-US">
                <a:solidFill>
                  <a:srgbClr val="000000"/>
                </a:solidFill>
                <a:latin typeface="Trebuchet MS" charset="0"/>
                <a:cs typeface="Trebuchet MS" charset="0"/>
                <a:sym typeface="Trebuchet MS" charset="0"/>
              </a:rPr>
              <a:t>This gave birth to the term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shelfware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96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We sit down, confident of our ability.</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We read the instructions, follow them carefully.</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At some point we realize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put widget A into slot 1 as we were told, but we put it in BACKWARDS.</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Take it apart to reverse widget A</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consider the classic approach. For those of you who are parents, or who have ever bought anything that says that dreaded phrase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some assembly required</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 this example is for you!</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Most of us have had the same kinds of experiences. We sit down, confident of our ability to put the thing together. We read the instructions, and we follow them very, very carefully. And, at some point, we realize that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put widget A into slot B, just as we were supposed to, but we put it in BACKWARDS! And now we have to take the thing apart far enough to reverse widget A. And then we get to put it all together again.  Sigh.</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16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Or we get to the end, but it just doesn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look right.</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How can we avoid this?</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Or we get all the way to the end, only to find that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ve somehow managed to put it all together, but it doesn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look anything like the picture.</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Why does this happen?  How can we avoid it?</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Maybe…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3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pPr>
            <a:r>
              <a:rPr lang="en-US" sz="1100">
                <a:solidFill>
                  <a:srgbClr val="000000"/>
                </a:solidFill>
                <a:latin typeface="Trebuchet MS" charset="0"/>
                <a:cs typeface="Trebuchet MS" charset="0"/>
                <a:sym typeface="Trebuchet MS" charset="0"/>
              </a:rPr>
              <a:t>In the module The Origins of Agile Software Development, we talked about Kent Beck and how he came up with Extreme Programming. At that time, we mentioned pairing.  Let</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look at pairing in a little more detail now.</a:t>
            </a:r>
            <a:endParaRPr lang="en-US" sz="1100">
              <a:solidFill>
                <a:srgbClr val="000000"/>
              </a:solidFill>
              <a:latin typeface="Trebuchet MS" charset="0"/>
              <a:cs typeface="Lucida Grande" charset="0"/>
              <a:sym typeface="Trebuchet MS" charset="0"/>
            </a:endParaRPr>
          </a:p>
          <a:p>
            <a:pPr>
              <a:spcBef>
                <a:spcPts val="425"/>
              </a:spcBef>
            </a:pPr>
            <a:endParaRPr lang="en-US" sz="1100">
              <a:solidFill>
                <a:srgbClr val="000000"/>
              </a:solidFill>
              <a:latin typeface="Trebuchet MS" charset="0"/>
              <a:cs typeface="Lucida Grande" charset="0"/>
              <a:sym typeface="Trebuchet MS" charset="0"/>
            </a:endParaRPr>
          </a:p>
          <a:p>
            <a:pPr>
              <a:spcBef>
                <a:spcPts val="425"/>
              </a:spcBef>
            </a:pPr>
            <a:r>
              <a:rPr lang="en-US" sz="1100">
                <a:solidFill>
                  <a:srgbClr val="000000"/>
                </a:solidFill>
                <a:latin typeface="Trebuchet MS" charset="0"/>
                <a:cs typeface="Trebuchet MS" charset="0"/>
                <a:sym typeface="Trebuchet MS" charset="0"/>
              </a:rPr>
              <a:t>Here</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a definition:</a:t>
            </a:r>
            <a:endParaRPr lang="en-US" sz="1100">
              <a:solidFill>
                <a:srgbClr val="000000"/>
              </a:solidFill>
              <a:latin typeface="Trebuchet MS" charset="0"/>
              <a:cs typeface="Lucida Grande" charset="0"/>
              <a:sym typeface="Trebuchet MS" charset="0"/>
            </a:endParaRPr>
          </a:p>
          <a:p>
            <a:pPr>
              <a:spcBef>
                <a:spcPts val="425"/>
              </a:spcBef>
            </a:pPr>
            <a:endParaRPr lang="en-US" sz="1100">
              <a:solidFill>
                <a:srgbClr val="000000"/>
              </a:solidFill>
              <a:latin typeface="Trebuchet MS" charset="0"/>
              <a:cs typeface="Lucida Grande" charset="0"/>
              <a:sym typeface="Trebuchet MS" charset="0"/>
            </a:endParaRPr>
          </a:p>
          <a:p>
            <a:pPr>
              <a:spcBef>
                <a:spcPts val="425"/>
              </a:spcBef>
            </a:pP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Pair programming is a software development technique in which two programmers work together at one work station. One types in code while the other reviews each line of code as it's typed in. The person typing is called the driver. The person reviewing the code is called the observer or navigator. The two programmers switch roles periodically.</a:t>
            </a:r>
            <a:endParaRPr lang="en-US" sz="1100">
              <a:solidFill>
                <a:srgbClr val="000000"/>
              </a:solidFill>
              <a:latin typeface="Trebuchet MS" charset="0"/>
              <a:cs typeface="Lucida Grande" charset="0"/>
              <a:sym typeface="Trebuchet MS" charset="0"/>
            </a:endParaRPr>
          </a:p>
          <a:p>
            <a:pPr>
              <a:spcBef>
                <a:spcPts val="425"/>
              </a:spcBef>
            </a:pP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While reviewing, the observer also considers the strategic direction of the work, coming up with ideas for improvements and likely future problems to address. This frees the driver to focus all of his or her attention on the "tactical" aspects of completing the current task, using the observer as a safety net and guide.</a:t>
            </a:r>
            <a:r>
              <a:rPr lang="ja-JP" altLang="en-US" sz="1100">
                <a:solidFill>
                  <a:srgbClr val="000000"/>
                </a:solidFill>
                <a:latin typeface="Arial"/>
                <a:cs typeface="Trebuchet MS" charset="0"/>
                <a:sym typeface="Trebuchet MS" charset="0"/>
              </a:rPr>
              <a:t>”</a:t>
            </a:r>
            <a:endParaRPr lang="en-US" sz="1100">
              <a:solidFill>
                <a:srgbClr val="000000"/>
              </a:solidFill>
              <a:latin typeface="Trebuchet MS" charset="0"/>
              <a:cs typeface="Lucida Grande" charset="0"/>
              <a:sym typeface="Trebuchet MS" charset="0"/>
            </a:endParaRPr>
          </a:p>
          <a:p>
            <a:pPr>
              <a:spcBef>
                <a:spcPts val="425"/>
              </a:spcBef>
            </a:pPr>
            <a:endParaRPr lang="en-US" sz="1100" i="1">
              <a:solidFill>
                <a:srgbClr val="000000"/>
              </a:solidFill>
              <a:latin typeface="Trebuchet MS" charset="0"/>
              <a:cs typeface="Lucida Grande" charset="0"/>
              <a:sym typeface="Trebuchet MS" charset="0"/>
            </a:endParaRPr>
          </a:p>
          <a:p>
            <a:pPr>
              <a:spcBef>
                <a:spcPts val="425"/>
              </a:spcBef>
            </a:pPr>
            <a:r>
              <a:rPr lang="en-US" sz="1100" i="1">
                <a:solidFill>
                  <a:srgbClr val="000000"/>
                </a:solidFill>
                <a:latin typeface="Trebuchet MS" charset="0"/>
                <a:cs typeface="Trebuchet MS" charset="0"/>
                <a:sym typeface="Trebuchet MS" charset="0"/>
              </a:rPr>
              <a:t>http://en.wikipedia.org/wiki/Pair_programming</a:t>
            </a:r>
            <a:endParaRPr lang="en-US" sz="1100">
              <a:solidFill>
                <a:srgbClr val="000000"/>
              </a:solidFill>
              <a:latin typeface="Trebuchet MS" charset="0"/>
              <a:cs typeface="Lucida Grande" charset="0"/>
              <a:sym typeface="Trebuchet MS" charset="0"/>
            </a:endParaRPr>
          </a:p>
          <a:p>
            <a:pPr>
              <a:spcBef>
                <a:spcPts val="425"/>
              </a:spcBef>
            </a:pPr>
            <a:endParaRPr lang="en-US" sz="1100">
              <a:solidFill>
                <a:srgbClr val="000000"/>
              </a:solidFill>
              <a:latin typeface="Trebuchet MS" charset="0"/>
              <a:cs typeface="Lucida Grande" charset="0"/>
              <a:sym typeface="Trebuchet MS" charset="0"/>
            </a:endParaRPr>
          </a:p>
          <a:p>
            <a:pPr>
              <a:spcBef>
                <a:spcPts val="425"/>
              </a:spcBef>
            </a:pPr>
            <a:r>
              <a:rPr lang="en-US" sz="1100">
                <a:solidFill>
                  <a:srgbClr val="000000"/>
                </a:solidFill>
                <a:latin typeface="Trebuchet MS" charset="0"/>
                <a:cs typeface="Trebuchet MS" charset="0"/>
                <a:sym typeface="Trebuchet MS" charset="0"/>
              </a:rPr>
              <a:t>Two of everything is better than one – minds, (pairs of) hands, (pairs of) eyes.</a:t>
            </a:r>
            <a:endParaRPr lang="en-US" sz="1100">
              <a:solidFill>
                <a:srgbClr val="000000"/>
              </a:solidFill>
              <a:latin typeface="Trebuchet MS" charset="0"/>
              <a:cs typeface="Lucida Grande" charset="0"/>
              <a:sym typeface="Trebuchet MS" charset="0"/>
            </a:endParaRPr>
          </a:p>
          <a:p>
            <a:pPr>
              <a:spcBef>
                <a:spcPts val="425"/>
              </a:spcBef>
            </a:pPr>
            <a:endParaRPr lang="en-US" sz="1100">
              <a:solidFill>
                <a:srgbClr val="000000"/>
              </a:solidFill>
              <a:latin typeface="Trebuchet MS" charset="0"/>
              <a:cs typeface="Lucida Grande" charset="0"/>
              <a:sym typeface="Trebuchet MS" charset="0"/>
            </a:endParaRPr>
          </a:p>
          <a:p>
            <a:pPr>
              <a:spcBef>
                <a:spcPts val="425"/>
              </a:spcBef>
            </a:pPr>
            <a:r>
              <a:rPr lang="en-US" sz="1100">
                <a:solidFill>
                  <a:srgbClr val="000000"/>
                </a:solidFill>
                <a:latin typeface="Trebuchet MS" charset="0"/>
                <a:cs typeface="Trebuchet MS" charset="0"/>
                <a:sym typeface="Trebuchet MS" charset="0"/>
              </a:rPr>
              <a:t>Let</a:t>
            </a:r>
            <a:r>
              <a:rPr lang="ja-JP" altLang="en-US" sz="1100">
                <a:solidFill>
                  <a:srgbClr val="000000"/>
                </a:solidFill>
                <a:latin typeface="Arial"/>
                <a:cs typeface="Trebuchet MS" charset="0"/>
                <a:sym typeface="Trebuchet MS" charset="0"/>
              </a:rPr>
              <a:t>’</a:t>
            </a:r>
            <a:r>
              <a:rPr lang="en-US" sz="1100">
                <a:solidFill>
                  <a:srgbClr val="000000"/>
                </a:solidFill>
                <a:latin typeface="Trebuchet MS" charset="0"/>
                <a:cs typeface="Trebuchet MS" charset="0"/>
                <a:sym typeface="Trebuchet MS" charset="0"/>
              </a:rPr>
              <a:t>s see why…</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67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We believe that having 2 people working together produces better results.</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Better means…</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Fewer defects</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Less rework</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More creativity</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Easier to maintain</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Sitting side by side</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Working on one piece of code</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One is the driver – hands on the keyboard and mouse</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Two is navigating, doing code review, asking questions, maybe doing research</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Change roles periodically</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Instead of being </a:t>
            </a:r>
            <a:r>
              <a:rPr lang="en-US" b="1">
                <a:solidFill>
                  <a:srgbClr val="000000"/>
                </a:solidFill>
                <a:latin typeface="Trebuchet MS" charset="0"/>
                <a:cs typeface="Trebuchet MS" charset="0"/>
                <a:sym typeface="Trebuchet MS" charset="0"/>
              </a:rPr>
              <a:t>distracting</a:t>
            </a:r>
            <a:r>
              <a:rPr lang="en-US">
                <a:solidFill>
                  <a:srgbClr val="000000"/>
                </a:solidFill>
                <a:latin typeface="Trebuchet MS" charset="0"/>
                <a:cs typeface="Trebuchet MS" charset="0"/>
                <a:sym typeface="Trebuchet MS" charset="0"/>
              </a:rPr>
              <a:t>, it turns out to be helpful, useful</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Unlike in our classical approach, in Agile we believe that having two people working together produces better results.  That is, by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better</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we mean that there will be fewer defects, less rework, more creativity, and the results will be easier to maintain.</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So in actual practice, pairing would say that there are two people sitting side by side, working on one piece of code together. One – as it said in the definition – is the driver, with hands on keyboard and mouse. The other will be navigating – doing real-time code review, asking questions, maybe doing a little research on the side.  They will be bouncing ideas off each other. They will change roles periodically.</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88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By switching roles, </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they stay fresh, </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check each other</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work and </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get done faster</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Instead of </a:t>
            </a:r>
            <a:r>
              <a:rPr lang="en-US" b="1">
                <a:solidFill>
                  <a:srgbClr val="000000"/>
                </a:solidFill>
                <a:latin typeface="Trebuchet MS" charset="0"/>
                <a:cs typeface="Trebuchet MS" charset="0"/>
                <a:sym typeface="Trebuchet MS" charset="0"/>
              </a:rPr>
              <a:t>low morale</a:t>
            </a:r>
            <a:r>
              <a:rPr lang="en-US">
                <a:solidFill>
                  <a:srgbClr val="000000"/>
                </a:solidFill>
                <a:latin typeface="Trebuchet MS" charset="0"/>
                <a:cs typeface="Trebuchet MS" charset="0"/>
                <a:sym typeface="Trebuchet MS" charset="0"/>
              </a:rPr>
              <a:t>, you get collaboration, quality and camaraderie</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talk about quality</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2 heads are better than 1 – solution is likely to be better</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Will see the problem AS IT HAPPENS.  If they are paying attention.</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The driver becomes the navigator and the navigator becomes the driver. Between the two of them, they manage to stay reasonably fresh, to check each other</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work, and to get done faster.</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Yes, faster.</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But 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get back to fewer defects. We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re all familiar with the adage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two heads are better than one.</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This means that having two people thinking about the same problem is likely to produce a better solution than one working alone.</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After all, if one of us is looking at the directions, and the other is putting the thing together, the odds are in our favor that the one looking at the directions and the pictures will notice that widget A is in slot B the wrong way AS IT HAPPENS.</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0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Now 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get back to faster.</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2 people doing the work of one?</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Cost me 2x as much?</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No to both.</a:t>
            </a:r>
            <a:endParaRPr lang="en-US">
              <a:solidFill>
                <a:srgbClr val="000000"/>
              </a:solidFill>
              <a:latin typeface="Trebuchet MS" charset="0"/>
              <a:cs typeface="Lucida Grande" charset="0"/>
              <a:sym typeface="Trebuchet MS" charset="0"/>
            </a:endParaRPr>
          </a:p>
          <a:p>
            <a:pPr>
              <a:spcBef>
                <a:spcPts val="425"/>
              </a:spcBef>
              <a:buClr>
                <a:srgbClr val="000000"/>
              </a:buClr>
              <a:buFont typeface="Trebuchet MS" charset="0"/>
              <a:buChar char="•"/>
            </a:pPr>
            <a:r>
              <a:rPr lang="en-US">
                <a:solidFill>
                  <a:srgbClr val="000000"/>
                </a:solidFill>
                <a:latin typeface="Trebuchet MS" charset="0"/>
                <a:cs typeface="Trebuchet MS" charset="0"/>
                <a:sym typeface="Trebuchet MS" charset="0"/>
              </a:rPr>
              <a:t>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take a bigger, longer view of the challenge.</a:t>
            </a: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We hear repeatedly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but doesn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 that mean that I have two people doing the work of one? Doesn</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 that mean that it will cost me twice as much, or take twice as long, to get the same thing done?</a:t>
            </a:r>
            <a:r>
              <a:rPr lang="ja-JP" altLang="en-US">
                <a:solidFill>
                  <a:srgbClr val="000000"/>
                </a:solidFill>
                <a:latin typeface="Arial"/>
                <a:cs typeface="Trebuchet MS" charset="0"/>
                <a:sym typeface="Trebuchet MS" charset="0"/>
              </a:rPr>
              <a:t>”</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There are two answers to that, and both of them are </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no</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a:t>
            </a:r>
            <a:endParaRPr lang="en-US">
              <a:solidFill>
                <a:srgbClr val="000000"/>
              </a:solidFill>
              <a:latin typeface="Trebuchet MS" charset="0"/>
              <a:cs typeface="Lucida Grande" charset="0"/>
              <a:sym typeface="Trebuchet MS" charset="0"/>
            </a:endParaRPr>
          </a:p>
          <a:p>
            <a:pPr>
              <a:spcBef>
                <a:spcPts val="425"/>
              </a:spcBef>
            </a:pP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In order to understand the answer, you have to take a bigger and longer view of the challenge.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2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It drives around the point when you find the defect.</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If found after, I have to:</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Undo what I</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ve done</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Redo it</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Double checking other widgets</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You could say that the one defect took 3 x the time and money</a:t>
            </a:r>
            <a:endParaRPr lang="en-US" sz="1000">
              <a:solidFill>
                <a:srgbClr val="000000"/>
              </a:solidFill>
              <a:latin typeface="Trebuchet MS" charset="0"/>
              <a:cs typeface="Lucida Grande" charset="0"/>
              <a:sym typeface="Trebuchet MS" charset="0"/>
            </a:endParaRPr>
          </a:p>
          <a:p>
            <a:pPr>
              <a:lnSpc>
                <a:spcPct val="90000"/>
              </a:lnSpc>
              <a:spcBef>
                <a:spcPts val="425"/>
              </a:spcBef>
            </a:pPr>
            <a:r>
              <a:rPr lang="en-US" sz="1000">
                <a:solidFill>
                  <a:srgbClr val="000000"/>
                </a:solidFill>
                <a:latin typeface="Trebuchet MS" charset="0"/>
                <a:cs typeface="Trebuchet MS" charset="0"/>
                <a:sym typeface="Trebuchet MS" charset="0"/>
              </a:rPr>
              <a:t>Now for the longer view.</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If I leave widget A backwards, then</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Slowly over time there is wear on widget A </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It has to be replaced</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Now I have to find the problem</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Undo what I</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ve done</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Redo it</a:t>
            </a:r>
            <a:endParaRPr lang="en-US" sz="1000">
              <a:solidFill>
                <a:srgbClr val="000000"/>
              </a:solidFill>
              <a:latin typeface="Trebuchet MS" charset="0"/>
              <a:cs typeface="Lucida Grande" charset="0"/>
              <a:sym typeface="Trebuchet MS" charset="0"/>
            </a:endParaRPr>
          </a:p>
          <a:p>
            <a:pPr>
              <a:lnSpc>
                <a:spcPct val="90000"/>
              </a:lnSpc>
              <a:spcBef>
                <a:spcPts val="425"/>
              </a:spcBef>
              <a:buClr>
                <a:srgbClr val="000000"/>
              </a:buClr>
              <a:buFont typeface="Trebuchet MS" charset="0"/>
              <a:buChar char="•"/>
            </a:pPr>
            <a:r>
              <a:rPr lang="en-US" sz="1000">
                <a:solidFill>
                  <a:srgbClr val="000000"/>
                </a:solidFill>
                <a:latin typeface="Trebuchet MS" charset="0"/>
                <a:cs typeface="Trebuchet MS" charset="0"/>
                <a:sym typeface="Trebuchet MS" charset="0"/>
              </a:rPr>
              <a:t>Double checking other widgets</a:t>
            </a:r>
            <a:endParaRPr lang="en-US" sz="1000">
              <a:solidFill>
                <a:srgbClr val="000000"/>
              </a:solidFill>
              <a:latin typeface="Trebuchet MS" charset="0"/>
              <a:cs typeface="Lucida Grande" charset="0"/>
              <a:sym typeface="Trebuchet MS" charset="0"/>
            </a:endParaRPr>
          </a:p>
          <a:p>
            <a:pPr>
              <a:lnSpc>
                <a:spcPct val="90000"/>
              </a:lnSpc>
              <a:spcBef>
                <a:spcPts val="425"/>
              </a:spcBef>
            </a:pPr>
            <a:endParaRPr lang="en-US" sz="1000">
              <a:solidFill>
                <a:srgbClr val="000000"/>
              </a:solidFill>
              <a:latin typeface="Trebuchet MS" charset="0"/>
              <a:cs typeface="Lucida Grande" charset="0"/>
              <a:sym typeface="Trebuchet MS" charset="0"/>
            </a:endParaRPr>
          </a:p>
          <a:p>
            <a:pPr>
              <a:lnSpc>
                <a:spcPct val="90000"/>
              </a:lnSpc>
              <a:spcBef>
                <a:spcPts val="425"/>
              </a:spcBef>
            </a:pPr>
            <a:endParaRPr lang="en-US" sz="1000">
              <a:solidFill>
                <a:srgbClr val="000000"/>
              </a:solidFill>
              <a:latin typeface="Trebuchet MS" charset="0"/>
              <a:cs typeface="Lucida Grande" charset="0"/>
              <a:sym typeface="Trebuchet MS" charset="0"/>
            </a:endParaRPr>
          </a:p>
          <a:p>
            <a:pPr>
              <a:lnSpc>
                <a:spcPct val="90000"/>
              </a:lnSpc>
              <a:spcBef>
                <a:spcPts val="425"/>
              </a:spcBef>
            </a:pPr>
            <a:r>
              <a:rPr lang="en-US" sz="1000">
                <a:solidFill>
                  <a:srgbClr val="000000"/>
                </a:solidFill>
                <a:latin typeface="Trebuchet MS" charset="0"/>
                <a:cs typeface="Trebuchet MS" charset="0"/>
                <a:sym typeface="Trebuchet MS" charset="0"/>
              </a:rPr>
              <a:t>Let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get back to putting widget A the wrong way in slot B. In that case, I have to undo all the work I</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ve done from the time I put widget A into slot B, right? Then I have to redo all the work I</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ve done since then, double-checking my work to make sure I</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m not putting any other widgets in backwards. That means that one single, solitary defect caused me to spend THREE TIMES the time and money to get the same job done.  What if I</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d caught that defect earlier?  Then my cost might be 10% over, not 200% over.</a:t>
            </a:r>
            <a:endParaRPr lang="en-US" sz="1000">
              <a:solidFill>
                <a:srgbClr val="000000"/>
              </a:solidFill>
              <a:latin typeface="Trebuchet MS" charset="0"/>
              <a:cs typeface="Lucida Grande" charset="0"/>
              <a:sym typeface="Trebuchet MS" charset="0"/>
            </a:endParaRPr>
          </a:p>
          <a:p>
            <a:pPr>
              <a:lnSpc>
                <a:spcPct val="90000"/>
              </a:lnSpc>
              <a:spcBef>
                <a:spcPts val="425"/>
              </a:spcBef>
            </a:pPr>
            <a:endParaRPr lang="en-US" sz="1000">
              <a:solidFill>
                <a:srgbClr val="000000"/>
              </a:solidFill>
              <a:latin typeface="Trebuchet MS" charset="0"/>
              <a:cs typeface="Lucida Grande" charset="0"/>
              <a:sym typeface="Trebuchet MS" charset="0"/>
            </a:endParaRPr>
          </a:p>
          <a:p>
            <a:pPr>
              <a:lnSpc>
                <a:spcPct val="90000"/>
              </a:lnSpc>
              <a:spcBef>
                <a:spcPts val="425"/>
              </a:spcBef>
            </a:pPr>
            <a:r>
              <a:rPr lang="en-US" sz="1000">
                <a:solidFill>
                  <a:srgbClr val="000000"/>
                </a:solidFill>
                <a:latin typeface="Trebuchet MS" charset="0"/>
                <a:cs typeface="Trebuchet MS" charset="0"/>
                <a:sym typeface="Trebuchet MS" charset="0"/>
              </a:rPr>
              <a:t>Okay – that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a relatively easy one. Now we</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ll take the longer view…</a:t>
            </a:r>
            <a:endParaRPr lang="en-US" sz="1000">
              <a:solidFill>
                <a:srgbClr val="000000"/>
              </a:solidFill>
              <a:latin typeface="Trebuchet MS" charset="0"/>
              <a:cs typeface="Lucida Grande" charset="0"/>
              <a:sym typeface="Trebuchet MS" charset="0"/>
            </a:endParaRPr>
          </a:p>
          <a:p>
            <a:pPr>
              <a:lnSpc>
                <a:spcPct val="90000"/>
              </a:lnSpc>
              <a:spcBef>
                <a:spcPts val="425"/>
              </a:spcBef>
            </a:pPr>
            <a:endParaRPr lang="en-US" sz="1000">
              <a:solidFill>
                <a:srgbClr val="000000"/>
              </a:solidFill>
              <a:latin typeface="Trebuchet MS" charset="0"/>
              <a:cs typeface="Lucida Grande" charset="0"/>
              <a:sym typeface="Trebuchet MS" charset="0"/>
            </a:endParaRPr>
          </a:p>
          <a:p>
            <a:pPr>
              <a:lnSpc>
                <a:spcPct val="90000"/>
              </a:lnSpc>
              <a:spcBef>
                <a:spcPts val="425"/>
              </a:spcBef>
            </a:pPr>
            <a:r>
              <a:rPr lang="en-US" sz="1000">
                <a:solidFill>
                  <a:srgbClr val="000000"/>
                </a:solidFill>
                <a:latin typeface="Trebuchet MS" charset="0"/>
                <a:cs typeface="Trebuchet MS" charset="0"/>
                <a:sym typeface="Trebuchet MS" charset="0"/>
              </a:rPr>
              <a:t>Imagine that I get it all put together, and it works like a charm.  Even though widget A is in slot B backwards, the thing works.  But what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happening is that widget A is slowly wearing, to the point that instead of having a life of five years, it has a life of five months!  Assuming that everything else is working fine, all I have to do is disassemble the thing, get a new widget A, put it into slot B properly (assuming I figured out why it failed in the first place), and then rebuild the thing.</a:t>
            </a:r>
            <a:endParaRPr lang="en-US" sz="1000">
              <a:solidFill>
                <a:srgbClr val="000000"/>
              </a:solidFill>
              <a:latin typeface="Trebuchet MS" charset="0"/>
              <a:cs typeface="Lucida Grande" charset="0"/>
              <a:sym typeface="Trebuchet MS" charset="0"/>
            </a:endParaRPr>
          </a:p>
          <a:p>
            <a:pPr>
              <a:lnSpc>
                <a:spcPct val="90000"/>
              </a:lnSpc>
              <a:spcBef>
                <a:spcPts val="425"/>
              </a:spcBef>
            </a:pPr>
            <a:endParaRPr lang="en-US" sz="1000">
              <a:solidFill>
                <a:srgbClr val="000000"/>
              </a:solidFill>
              <a:latin typeface="Trebuchet MS" charset="0"/>
              <a:cs typeface="Lucida Grande" charset="0"/>
              <a:sym typeface="Trebuchet MS" charset="0"/>
            </a:endParaRPr>
          </a:p>
          <a:p>
            <a:pPr>
              <a:lnSpc>
                <a:spcPct val="90000"/>
              </a:lnSpc>
              <a:spcBef>
                <a:spcPts val="425"/>
              </a:spcBef>
            </a:pPr>
            <a:r>
              <a:rPr lang="en-US" sz="1000">
                <a:solidFill>
                  <a:srgbClr val="000000"/>
                </a:solidFill>
                <a:latin typeface="Trebuchet MS" charset="0"/>
                <a:cs typeface="Trebuchet MS" charset="0"/>
                <a:sym typeface="Trebuchet MS" charset="0"/>
              </a:rPr>
              <a:t>Yes, I just spent more like 500% of the original time, as compared to 300% if I catch it before I</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m done in the first place, or 110% if I catch it as early as possible.  Why 500%?  Well, it might be 400%, and it might be 5,000%. The thing is, studies show that the cost of changing something when software is in production is DRAMATICALLY higher than changing it just after it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done.</a:t>
            </a:r>
            <a:endParaRPr lang="en-US" sz="1000">
              <a:solidFill>
                <a:srgbClr val="000000"/>
              </a:solidFill>
              <a:latin typeface="Trebuchet MS" charset="0"/>
              <a:cs typeface="Lucida Grande" charset="0"/>
              <a:sym typeface="Trebuchet MS" charset="0"/>
            </a:endParaRPr>
          </a:p>
          <a:p>
            <a:pPr>
              <a:lnSpc>
                <a:spcPct val="90000"/>
              </a:lnSpc>
              <a:spcBef>
                <a:spcPts val="425"/>
              </a:spcBef>
            </a:pPr>
            <a:endParaRPr lang="en-US" sz="1000">
              <a:solidFill>
                <a:srgbClr val="000000"/>
              </a:solidFill>
              <a:latin typeface="Trebuchet MS" charset="0"/>
              <a:cs typeface="Lucida Grande" charset="0"/>
              <a:sym typeface="Trebuchet MS" charset="0"/>
            </a:endParaRPr>
          </a:p>
          <a:p>
            <a:pPr>
              <a:lnSpc>
                <a:spcPct val="90000"/>
              </a:lnSpc>
              <a:spcBef>
                <a:spcPts val="425"/>
              </a:spcBef>
            </a:pPr>
            <a:r>
              <a:rPr lang="en-US" sz="1000">
                <a:solidFill>
                  <a:srgbClr val="000000"/>
                </a:solidFill>
                <a:latin typeface="Trebuchet MS" charset="0"/>
                <a:cs typeface="Trebuchet MS" charset="0"/>
                <a:sym typeface="Trebuchet MS" charset="0"/>
              </a:rPr>
              <a:t>So if the minimal cost to fix one defect late in the game is 300%, and the cost of catching it and fixing it early is 110% or less, then if I catch just one bug in one piece of code at the time my pair is putting it in, I</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ve just saved at least 80% in cost.</a:t>
            </a:r>
            <a:endParaRPr lang="en-US" sz="1000">
              <a:solidFill>
                <a:srgbClr val="000000"/>
              </a:solidFill>
              <a:latin typeface="Trebuchet MS" charset="0"/>
              <a:cs typeface="Lucida Grande" charset="0"/>
              <a:sym typeface="Trebuchet MS" charset="0"/>
            </a:endParaRPr>
          </a:p>
          <a:p>
            <a:pPr>
              <a:lnSpc>
                <a:spcPct val="90000"/>
              </a:lnSpc>
              <a:spcBef>
                <a:spcPts val="425"/>
              </a:spcBef>
            </a:pPr>
            <a:endParaRPr lang="en-US" sz="1000">
              <a:solidFill>
                <a:srgbClr val="000000"/>
              </a:solidFill>
              <a:latin typeface="Trebuchet MS" charset="0"/>
              <a:cs typeface="Lucida Grande" charset="0"/>
              <a:sym typeface="Trebuchet MS" charset="0"/>
            </a:endParaRPr>
          </a:p>
          <a:p>
            <a:pPr>
              <a:lnSpc>
                <a:spcPct val="90000"/>
              </a:lnSpc>
              <a:spcBef>
                <a:spcPts val="425"/>
              </a:spcBef>
            </a:pPr>
            <a:r>
              <a:rPr lang="en-US" sz="1000">
                <a:solidFill>
                  <a:srgbClr val="000000"/>
                </a:solidFill>
                <a:latin typeface="Trebuchet MS" charset="0"/>
                <a:cs typeface="Trebuchet MS" charset="0"/>
                <a:sym typeface="Trebuchet MS" charset="0"/>
              </a:rPr>
              <a:t>Let</a:t>
            </a:r>
            <a:r>
              <a:rPr lang="ja-JP" altLang="en-US" sz="1000">
                <a:solidFill>
                  <a:srgbClr val="000000"/>
                </a:solidFill>
                <a:latin typeface="Arial"/>
                <a:cs typeface="Trebuchet MS" charset="0"/>
                <a:sym typeface="Trebuchet MS" charset="0"/>
              </a:rPr>
              <a:t>’</a:t>
            </a:r>
            <a:r>
              <a:rPr lang="en-US" sz="1000">
                <a:solidFill>
                  <a:srgbClr val="000000"/>
                </a:solidFill>
                <a:latin typeface="Trebuchet MS" charset="0"/>
                <a:cs typeface="Trebuchet MS" charset="0"/>
                <a:sym typeface="Trebuchet MS" charset="0"/>
              </a:rPr>
              <a:t>s go over that…</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4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ct val="80000"/>
              </a:lnSpc>
              <a:spcBef>
                <a:spcPts val="425"/>
              </a:spcBef>
              <a:buClr>
                <a:srgbClr val="000000"/>
              </a:buClr>
              <a:buFont typeface="Trebuchet MS" charset="0"/>
              <a:buChar char="•"/>
            </a:pPr>
            <a:r>
              <a:rPr lang="en-US" sz="800">
                <a:solidFill>
                  <a:srgbClr val="000000"/>
                </a:solidFill>
                <a:latin typeface="Trebuchet MS" charset="0"/>
                <a:cs typeface="Trebuchet MS" charset="0"/>
                <a:sym typeface="Trebuchet MS" charset="0"/>
              </a:rPr>
              <a:t>Catch a bug when working on it costs me 110% of the cost of development x 2 developers</a:t>
            </a:r>
            <a:endParaRPr lang="en-US" sz="800">
              <a:solidFill>
                <a:srgbClr val="000000"/>
              </a:solidFill>
              <a:latin typeface="Trebuchet MS" charset="0"/>
              <a:cs typeface="Lucida Grande" charset="0"/>
              <a:sym typeface="Trebuchet MS" charset="0"/>
            </a:endParaRPr>
          </a:p>
          <a:p>
            <a:pPr>
              <a:lnSpc>
                <a:spcPct val="80000"/>
              </a:lnSpc>
              <a:spcBef>
                <a:spcPts val="425"/>
              </a:spcBef>
              <a:buClr>
                <a:srgbClr val="000000"/>
              </a:buClr>
              <a:buFont typeface="Trebuchet MS" charset="0"/>
              <a:buChar char="•"/>
            </a:pPr>
            <a:r>
              <a:rPr lang="en-US" sz="800">
                <a:solidFill>
                  <a:srgbClr val="000000"/>
                </a:solidFill>
                <a:latin typeface="Trebuchet MS" charset="0"/>
                <a:cs typeface="Trebuchet MS" charset="0"/>
                <a:sym typeface="Trebuchet MS" charset="0"/>
              </a:rPr>
              <a:t>Compared to 300% cost to fix when work is done or later.</a:t>
            </a:r>
            <a:endParaRPr lang="en-US" sz="800">
              <a:solidFill>
                <a:srgbClr val="000000"/>
              </a:solidFill>
              <a:latin typeface="Trebuchet MS" charset="0"/>
              <a:cs typeface="Lucida Grande" charset="0"/>
              <a:sym typeface="Trebuchet MS" charset="0"/>
            </a:endParaRPr>
          </a:p>
          <a:p>
            <a:pPr>
              <a:lnSpc>
                <a:spcPct val="80000"/>
              </a:lnSpc>
              <a:spcBef>
                <a:spcPts val="425"/>
              </a:spcBef>
              <a:buClr>
                <a:srgbClr val="000000"/>
              </a:buClr>
              <a:buFont typeface="Trebuchet MS" charset="0"/>
              <a:buChar char="•"/>
            </a:pPr>
            <a:r>
              <a:rPr lang="en-US" sz="800">
                <a:solidFill>
                  <a:srgbClr val="000000"/>
                </a:solidFill>
                <a:latin typeface="Trebuchet MS" charset="0"/>
                <a:cs typeface="Trebuchet MS" charset="0"/>
                <a:sym typeface="Trebuchet MS" charset="0"/>
              </a:rPr>
              <a:t>Let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say it took 8 hours to originally build the code.</a:t>
            </a:r>
            <a:endParaRPr lang="en-US" sz="800">
              <a:solidFill>
                <a:srgbClr val="000000"/>
              </a:solidFill>
              <a:latin typeface="Trebuchet MS" charset="0"/>
              <a:cs typeface="Lucida Grande" charset="0"/>
              <a:sym typeface="Trebuchet MS" charset="0"/>
            </a:endParaRPr>
          </a:p>
          <a:p>
            <a:pPr>
              <a:lnSpc>
                <a:spcPct val="80000"/>
              </a:lnSpc>
              <a:spcBef>
                <a:spcPts val="425"/>
              </a:spcBef>
              <a:buClr>
                <a:srgbClr val="000000"/>
              </a:buClr>
              <a:buFont typeface="Trebuchet MS" charset="0"/>
              <a:buChar char="•"/>
            </a:pPr>
            <a:r>
              <a:rPr lang="en-US" sz="800">
                <a:solidFill>
                  <a:srgbClr val="000000"/>
                </a:solidFill>
                <a:latin typeface="Trebuchet MS" charset="0"/>
                <a:cs typeface="Trebuchet MS" charset="0"/>
                <a:sym typeface="Trebuchet MS" charset="0"/>
              </a:rPr>
              <a:t>$256 to fix the </a:t>
            </a:r>
            <a:r>
              <a:rPr lang="en-US" sz="800" b="1">
                <a:solidFill>
                  <a:srgbClr val="000000"/>
                </a:solidFill>
                <a:latin typeface="Trebuchet MS" charset="0"/>
                <a:cs typeface="Trebuchet MS" charset="0"/>
                <a:sym typeface="Trebuchet MS" charset="0"/>
              </a:rPr>
              <a:t>one</a:t>
            </a:r>
            <a:r>
              <a:rPr lang="en-US" sz="800">
                <a:solidFill>
                  <a:srgbClr val="000000"/>
                </a:solidFill>
                <a:latin typeface="Trebuchet MS" charset="0"/>
                <a:cs typeface="Trebuchet MS" charset="0"/>
                <a:sym typeface="Trebuchet MS" charset="0"/>
              </a:rPr>
              <a:t> bug.  </a:t>
            </a:r>
            <a:endParaRPr lang="en-US" sz="800">
              <a:solidFill>
                <a:srgbClr val="000000"/>
              </a:solidFill>
              <a:latin typeface="Trebuchet MS" charset="0"/>
              <a:cs typeface="Lucida Grande" charset="0"/>
              <a:sym typeface="Trebuchet MS" charset="0"/>
            </a:endParaRPr>
          </a:p>
          <a:p>
            <a:pPr>
              <a:lnSpc>
                <a:spcPct val="80000"/>
              </a:lnSpc>
              <a:spcBef>
                <a:spcPts val="425"/>
              </a:spcBef>
              <a:buClr>
                <a:srgbClr val="000000"/>
              </a:buClr>
              <a:buFont typeface="Trebuchet MS" charset="0"/>
              <a:buChar char="•"/>
            </a:pPr>
            <a:r>
              <a:rPr lang="en-US" sz="800">
                <a:solidFill>
                  <a:srgbClr val="000000"/>
                </a:solidFill>
                <a:latin typeface="Trebuchet MS" charset="0"/>
                <a:cs typeface="Trebuchet MS" charset="0"/>
                <a:sym typeface="Trebuchet MS" charset="0"/>
              </a:rPr>
              <a:t>What if there are 1000 bugs. Not unreasonable for a fairly large sized application.</a:t>
            </a:r>
            <a:endParaRPr lang="en-US" sz="800">
              <a:solidFill>
                <a:srgbClr val="000000"/>
              </a:solidFill>
              <a:latin typeface="Trebuchet MS" charset="0"/>
              <a:cs typeface="Lucida Grande" charset="0"/>
              <a:sym typeface="Trebuchet MS" charset="0"/>
            </a:endParaRPr>
          </a:p>
          <a:p>
            <a:pPr>
              <a:lnSpc>
                <a:spcPct val="80000"/>
              </a:lnSpc>
              <a:spcBef>
                <a:spcPts val="425"/>
              </a:spcBef>
              <a:buClr>
                <a:srgbClr val="000000"/>
              </a:buClr>
              <a:buFont typeface="Trebuchet MS" charset="0"/>
              <a:buChar char="•"/>
            </a:pPr>
            <a:r>
              <a:rPr lang="en-US" sz="800">
                <a:solidFill>
                  <a:srgbClr val="000000"/>
                </a:solidFill>
                <a:latin typeface="Trebuchet MS" charset="0"/>
                <a:cs typeface="Trebuchet MS" charset="0"/>
                <a:sym typeface="Trebuchet MS" charset="0"/>
              </a:rPr>
              <a:t>Consider time 64,000 hours.  About 160 person days.</a:t>
            </a:r>
            <a:endParaRPr lang="en-US" sz="800">
              <a:solidFill>
                <a:srgbClr val="000000"/>
              </a:solidFill>
              <a:latin typeface="Trebuchet MS" charset="0"/>
              <a:cs typeface="Lucida Grande" charset="0"/>
              <a:sym typeface="Trebuchet MS" charset="0"/>
            </a:endParaRPr>
          </a:p>
          <a:p>
            <a:pPr>
              <a:lnSpc>
                <a:spcPct val="80000"/>
              </a:lnSpc>
              <a:spcBef>
                <a:spcPts val="425"/>
              </a:spcBef>
            </a:pPr>
            <a:endParaRPr lang="en-US" sz="800">
              <a:solidFill>
                <a:srgbClr val="000000"/>
              </a:solidFill>
              <a:latin typeface="Trebuchet MS" charset="0"/>
              <a:cs typeface="Lucida Grande" charset="0"/>
              <a:sym typeface="Trebuchet MS" charset="0"/>
            </a:endParaRPr>
          </a:p>
          <a:p>
            <a:pPr>
              <a:lnSpc>
                <a:spcPct val="80000"/>
              </a:lnSpc>
              <a:spcBef>
                <a:spcPts val="425"/>
              </a:spcBef>
            </a:pPr>
            <a:r>
              <a:rPr lang="en-US" sz="800">
                <a:solidFill>
                  <a:srgbClr val="000000"/>
                </a:solidFill>
                <a:latin typeface="Trebuchet MS" charset="0"/>
                <a:cs typeface="Trebuchet MS" charset="0"/>
                <a:sym typeface="Trebuchet MS" charset="0"/>
              </a:rPr>
              <a:t>------------------------------------------------------------------------------------------------------------------------</a:t>
            </a:r>
            <a:endParaRPr lang="en-US" sz="800">
              <a:solidFill>
                <a:srgbClr val="000000"/>
              </a:solidFill>
              <a:latin typeface="Trebuchet MS" charset="0"/>
              <a:cs typeface="Lucida Grande" charset="0"/>
              <a:sym typeface="Trebuchet MS" charset="0"/>
            </a:endParaRPr>
          </a:p>
          <a:p>
            <a:pPr>
              <a:lnSpc>
                <a:spcPct val="80000"/>
              </a:lnSpc>
              <a:spcBef>
                <a:spcPts val="425"/>
              </a:spcBef>
            </a:pPr>
            <a:r>
              <a:rPr lang="en-US" sz="800">
                <a:solidFill>
                  <a:srgbClr val="000000"/>
                </a:solidFill>
                <a:latin typeface="Trebuchet MS" charset="0"/>
                <a:cs typeface="Trebuchet MS" charset="0"/>
                <a:sym typeface="Trebuchet MS" charset="0"/>
              </a:rPr>
              <a:t>If it costs me 110% for two people, that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220%, right?  So having two people working together, where they catch and fix one bug, costs 220%.  Of course, they</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ll catch and fix far more than one. But we</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ll stick with just one for the moment.</a:t>
            </a:r>
            <a:endParaRPr lang="en-US" sz="800">
              <a:solidFill>
                <a:srgbClr val="000000"/>
              </a:solidFill>
              <a:latin typeface="Trebuchet MS" charset="0"/>
              <a:cs typeface="Lucida Grande" charset="0"/>
              <a:sym typeface="Trebuchet MS" charset="0"/>
            </a:endParaRPr>
          </a:p>
          <a:p>
            <a:pPr>
              <a:lnSpc>
                <a:spcPct val="80000"/>
              </a:lnSpc>
              <a:spcBef>
                <a:spcPts val="425"/>
              </a:spcBef>
            </a:pPr>
            <a:endParaRPr lang="en-US" sz="800">
              <a:solidFill>
                <a:srgbClr val="000000"/>
              </a:solidFill>
              <a:latin typeface="Trebuchet MS" charset="0"/>
              <a:cs typeface="Lucida Grande" charset="0"/>
              <a:sym typeface="Trebuchet MS" charset="0"/>
            </a:endParaRPr>
          </a:p>
          <a:p>
            <a:pPr>
              <a:lnSpc>
                <a:spcPct val="80000"/>
              </a:lnSpc>
              <a:spcBef>
                <a:spcPts val="425"/>
              </a:spcBef>
            </a:pPr>
            <a:r>
              <a:rPr lang="en-US" sz="800">
                <a:solidFill>
                  <a:srgbClr val="000000"/>
                </a:solidFill>
                <a:latin typeface="Trebuchet MS" charset="0"/>
                <a:cs typeface="Trebuchet MS" charset="0"/>
                <a:sym typeface="Trebuchet MS" charset="0"/>
              </a:rPr>
              <a:t>Compare to that the cost to fix the bug after all the work is done.  That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300% or higher, because we have to do all the work to figure out where the bug is, refresh our minds about the code, go fix the code, write a new test or two, verify that we haven</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t broken anything, check to make sure whether anything else is affected by this change,…</a:t>
            </a:r>
            <a:endParaRPr lang="en-US" sz="800">
              <a:solidFill>
                <a:srgbClr val="000000"/>
              </a:solidFill>
              <a:latin typeface="Trebuchet MS" charset="0"/>
              <a:cs typeface="Lucida Grande" charset="0"/>
              <a:sym typeface="Trebuchet MS" charset="0"/>
            </a:endParaRPr>
          </a:p>
          <a:p>
            <a:pPr>
              <a:lnSpc>
                <a:spcPct val="80000"/>
              </a:lnSpc>
              <a:spcBef>
                <a:spcPts val="425"/>
              </a:spcBef>
            </a:pPr>
            <a:endParaRPr lang="en-US" sz="800">
              <a:solidFill>
                <a:srgbClr val="000000"/>
              </a:solidFill>
              <a:latin typeface="Trebuchet MS" charset="0"/>
              <a:cs typeface="Lucida Grande" charset="0"/>
              <a:sym typeface="Trebuchet MS" charset="0"/>
            </a:endParaRPr>
          </a:p>
          <a:p>
            <a:pPr>
              <a:lnSpc>
                <a:spcPct val="80000"/>
              </a:lnSpc>
              <a:spcBef>
                <a:spcPts val="425"/>
              </a:spcBef>
            </a:pPr>
            <a:r>
              <a:rPr lang="en-US" sz="800">
                <a:solidFill>
                  <a:srgbClr val="000000"/>
                </a:solidFill>
                <a:latin typeface="Trebuchet MS" charset="0"/>
                <a:cs typeface="Trebuchet MS" charset="0"/>
                <a:sym typeface="Trebuchet MS" charset="0"/>
              </a:rPr>
              <a:t>Well, as you can see, the costs mount up very quickly.</a:t>
            </a:r>
            <a:endParaRPr lang="en-US" sz="800">
              <a:solidFill>
                <a:srgbClr val="000000"/>
              </a:solidFill>
              <a:latin typeface="Trebuchet MS" charset="0"/>
              <a:cs typeface="Lucida Grande" charset="0"/>
              <a:sym typeface="Trebuchet MS" charset="0"/>
            </a:endParaRPr>
          </a:p>
          <a:p>
            <a:pPr>
              <a:lnSpc>
                <a:spcPct val="80000"/>
              </a:lnSpc>
              <a:spcBef>
                <a:spcPts val="425"/>
              </a:spcBef>
            </a:pPr>
            <a:endParaRPr lang="en-US" sz="800">
              <a:solidFill>
                <a:srgbClr val="000000"/>
              </a:solidFill>
              <a:latin typeface="Trebuchet MS" charset="0"/>
              <a:cs typeface="Lucida Grande" charset="0"/>
              <a:sym typeface="Trebuchet MS" charset="0"/>
            </a:endParaRPr>
          </a:p>
          <a:p>
            <a:pPr>
              <a:lnSpc>
                <a:spcPct val="80000"/>
              </a:lnSpc>
              <a:spcBef>
                <a:spcPts val="425"/>
              </a:spcBef>
            </a:pPr>
            <a:r>
              <a:rPr lang="en-US" sz="800">
                <a:solidFill>
                  <a:srgbClr val="000000"/>
                </a:solidFill>
                <a:latin typeface="Trebuchet MS" charset="0"/>
                <a:cs typeface="Trebuchet MS" charset="0"/>
                <a:sym typeface="Trebuchet MS" charset="0"/>
              </a:rPr>
              <a:t>For the sake of argument, we</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ll say that it took eight hours to develop the code.  Then the delta is 6.4 hours (eight hours times 80%).</a:t>
            </a:r>
            <a:endParaRPr lang="en-US" sz="800">
              <a:solidFill>
                <a:srgbClr val="000000"/>
              </a:solidFill>
              <a:latin typeface="Trebuchet MS" charset="0"/>
              <a:cs typeface="Lucida Grande" charset="0"/>
              <a:sym typeface="Trebuchet MS" charset="0"/>
            </a:endParaRPr>
          </a:p>
          <a:p>
            <a:pPr>
              <a:lnSpc>
                <a:spcPct val="80000"/>
              </a:lnSpc>
              <a:spcBef>
                <a:spcPts val="425"/>
              </a:spcBef>
            </a:pPr>
            <a:endParaRPr lang="en-US" sz="800">
              <a:solidFill>
                <a:srgbClr val="000000"/>
              </a:solidFill>
              <a:latin typeface="Trebuchet MS" charset="0"/>
              <a:cs typeface="Lucida Grande" charset="0"/>
              <a:sym typeface="Trebuchet MS" charset="0"/>
            </a:endParaRPr>
          </a:p>
          <a:p>
            <a:pPr>
              <a:lnSpc>
                <a:spcPct val="80000"/>
              </a:lnSpc>
              <a:spcBef>
                <a:spcPts val="425"/>
              </a:spcBef>
            </a:pPr>
            <a:r>
              <a:rPr lang="en-US" sz="800">
                <a:solidFill>
                  <a:srgbClr val="000000"/>
                </a:solidFill>
                <a:latin typeface="Trebuchet MS" charset="0"/>
                <a:cs typeface="Trebuchet MS" charset="0"/>
                <a:sym typeface="Trebuchet MS" charset="0"/>
              </a:rPr>
              <a:t>Again, for the sake of argument, let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say our developer gets paid forty dollars per hour.  That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a difference of $256.  That means that without pairing, it could cost us $256 to fix this one bug if it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caught late, rather than early.</a:t>
            </a:r>
            <a:endParaRPr lang="en-US" sz="800">
              <a:solidFill>
                <a:srgbClr val="000000"/>
              </a:solidFill>
              <a:latin typeface="Trebuchet MS" charset="0"/>
              <a:cs typeface="Lucida Grande" charset="0"/>
              <a:sym typeface="Trebuchet MS" charset="0"/>
            </a:endParaRPr>
          </a:p>
          <a:p>
            <a:pPr>
              <a:lnSpc>
                <a:spcPct val="80000"/>
              </a:lnSpc>
              <a:spcBef>
                <a:spcPts val="425"/>
              </a:spcBef>
            </a:pPr>
            <a:endParaRPr lang="en-US" sz="800">
              <a:solidFill>
                <a:srgbClr val="000000"/>
              </a:solidFill>
              <a:latin typeface="Trebuchet MS" charset="0"/>
              <a:cs typeface="Lucida Grande" charset="0"/>
              <a:sym typeface="Trebuchet MS" charset="0"/>
            </a:endParaRPr>
          </a:p>
          <a:p>
            <a:pPr>
              <a:lnSpc>
                <a:spcPct val="80000"/>
              </a:lnSpc>
              <a:spcBef>
                <a:spcPts val="425"/>
              </a:spcBef>
            </a:pPr>
            <a:r>
              <a:rPr lang="en-US" sz="800">
                <a:solidFill>
                  <a:srgbClr val="000000"/>
                </a:solidFill>
                <a:latin typeface="Trebuchet MS" charset="0"/>
                <a:cs typeface="Trebuchet MS" charset="0"/>
                <a:sym typeface="Trebuchet MS" charset="0"/>
              </a:rPr>
              <a:t>$256 is not such a big deal, right? What if we expect to find and fix a measly one thousand bugs during the course of our development.</a:t>
            </a:r>
            <a:endParaRPr lang="en-US" sz="800">
              <a:solidFill>
                <a:srgbClr val="000000"/>
              </a:solidFill>
              <a:latin typeface="Trebuchet MS" charset="0"/>
              <a:cs typeface="Lucida Grande" charset="0"/>
              <a:sym typeface="Trebuchet MS" charset="0"/>
            </a:endParaRPr>
          </a:p>
          <a:p>
            <a:pPr>
              <a:lnSpc>
                <a:spcPct val="80000"/>
              </a:lnSpc>
              <a:spcBef>
                <a:spcPts val="425"/>
              </a:spcBef>
            </a:pPr>
            <a:endParaRPr lang="en-US" sz="800">
              <a:solidFill>
                <a:srgbClr val="000000"/>
              </a:solidFill>
              <a:latin typeface="Trebuchet MS" charset="0"/>
              <a:cs typeface="Lucida Grande" charset="0"/>
              <a:sym typeface="Trebuchet MS" charset="0"/>
            </a:endParaRPr>
          </a:p>
          <a:p>
            <a:pPr>
              <a:lnSpc>
                <a:spcPct val="80000"/>
              </a:lnSpc>
              <a:spcBef>
                <a:spcPts val="425"/>
              </a:spcBef>
            </a:pPr>
            <a:r>
              <a:rPr lang="en-US" sz="800">
                <a:solidFill>
                  <a:srgbClr val="000000"/>
                </a:solidFill>
                <a:latin typeface="Trebuchet MS" charset="0"/>
                <a:cs typeface="Trebuchet MS" charset="0"/>
                <a:sym typeface="Trebuchet MS" charset="0"/>
              </a:rPr>
              <a:t>That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two hundred fifty-six thousand dollars! That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not small.  And one thousand bugs is a small number for a sizable project.</a:t>
            </a:r>
            <a:endParaRPr lang="en-US" sz="800">
              <a:solidFill>
                <a:srgbClr val="000000"/>
              </a:solidFill>
              <a:latin typeface="Trebuchet MS" charset="0"/>
              <a:cs typeface="Lucida Grande" charset="0"/>
              <a:sym typeface="Trebuchet MS" charset="0"/>
            </a:endParaRPr>
          </a:p>
          <a:p>
            <a:pPr>
              <a:lnSpc>
                <a:spcPct val="80000"/>
              </a:lnSpc>
              <a:spcBef>
                <a:spcPts val="425"/>
              </a:spcBef>
            </a:pPr>
            <a:endParaRPr lang="en-US" sz="800">
              <a:solidFill>
                <a:srgbClr val="000000"/>
              </a:solidFill>
              <a:latin typeface="Trebuchet MS" charset="0"/>
              <a:cs typeface="Lucida Grande" charset="0"/>
              <a:sym typeface="Trebuchet MS" charset="0"/>
            </a:endParaRPr>
          </a:p>
          <a:p>
            <a:pPr>
              <a:lnSpc>
                <a:spcPct val="80000"/>
              </a:lnSpc>
              <a:spcBef>
                <a:spcPts val="425"/>
              </a:spcBef>
            </a:pPr>
            <a:r>
              <a:rPr lang="en-US" sz="800">
                <a:solidFill>
                  <a:srgbClr val="000000"/>
                </a:solidFill>
                <a:latin typeface="Trebuchet MS" charset="0"/>
                <a:cs typeface="Trebuchet MS" charset="0"/>
                <a:sym typeface="Trebuchet MS" charset="0"/>
              </a:rPr>
              <a:t>And let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not forget the time.  That $256,000 also represents 6,400 person hours of effort!  If we maintain the same size staff, that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160 person days added to our schedule, which is NOT included in our project plan.</a:t>
            </a:r>
            <a:endParaRPr lang="en-US" sz="800">
              <a:solidFill>
                <a:srgbClr val="000000"/>
              </a:solidFill>
              <a:latin typeface="Trebuchet MS" charset="0"/>
              <a:cs typeface="Lucida Grande" charset="0"/>
              <a:sym typeface="Trebuchet MS" charset="0"/>
            </a:endParaRPr>
          </a:p>
          <a:p>
            <a:pPr>
              <a:lnSpc>
                <a:spcPct val="80000"/>
              </a:lnSpc>
              <a:spcBef>
                <a:spcPts val="425"/>
              </a:spcBef>
            </a:pPr>
            <a:endParaRPr lang="en-US" sz="800">
              <a:solidFill>
                <a:srgbClr val="000000"/>
              </a:solidFill>
              <a:latin typeface="Trebuchet MS" charset="0"/>
              <a:cs typeface="Lucida Grande" charset="0"/>
              <a:sym typeface="Trebuchet MS" charset="0"/>
            </a:endParaRPr>
          </a:p>
          <a:p>
            <a:pPr>
              <a:lnSpc>
                <a:spcPct val="80000"/>
              </a:lnSpc>
              <a:spcBef>
                <a:spcPts val="425"/>
              </a:spcBef>
            </a:pPr>
            <a:r>
              <a:rPr lang="en-US" sz="800">
                <a:solidFill>
                  <a:srgbClr val="000000"/>
                </a:solidFill>
                <a:latin typeface="Trebuchet MS" charset="0"/>
                <a:cs typeface="Trebuchet MS" charset="0"/>
                <a:sym typeface="Trebuchet MS" charset="0"/>
              </a:rPr>
              <a:t>As we consider this, also consider that 300% is pretty minimal, when you consider that the bug was probably found by QA or by a customer, so there</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ll be time to reproduce it, document it, and report and track it. And of course once it</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supposedly fixed, there</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the cost of retesting and reverifying.</a:t>
            </a:r>
            <a:endParaRPr lang="en-US" sz="800">
              <a:solidFill>
                <a:srgbClr val="000000"/>
              </a:solidFill>
              <a:latin typeface="Trebuchet MS" charset="0"/>
              <a:cs typeface="Lucida Grande" charset="0"/>
              <a:sym typeface="Trebuchet MS" charset="0"/>
            </a:endParaRPr>
          </a:p>
          <a:p>
            <a:pPr>
              <a:lnSpc>
                <a:spcPct val="80000"/>
              </a:lnSpc>
              <a:spcBef>
                <a:spcPts val="425"/>
              </a:spcBef>
            </a:pPr>
            <a:endParaRPr lang="en-US" sz="800">
              <a:solidFill>
                <a:srgbClr val="000000"/>
              </a:solidFill>
              <a:latin typeface="Trebuchet MS" charset="0"/>
              <a:cs typeface="Lucida Grande" charset="0"/>
              <a:sym typeface="Trebuchet MS" charset="0"/>
            </a:endParaRPr>
          </a:p>
          <a:p>
            <a:pPr>
              <a:lnSpc>
                <a:spcPct val="80000"/>
              </a:lnSpc>
              <a:spcBef>
                <a:spcPts val="425"/>
              </a:spcBef>
            </a:pPr>
            <a:r>
              <a:rPr lang="en-US" sz="800">
                <a:solidFill>
                  <a:srgbClr val="000000"/>
                </a:solidFill>
                <a:latin typeface="Trebuchet MS" charset="0"/>
                <a:cs typeface="Trebuchet MS" charset="0"/>
                <a:sym typeface="Trebuchet MS" charset="0"/>
              </a:rPr>
              <a:t>You can see that in the Agile community, there</a:t>
            </a:r>
            <a:r>
              <a:rPr lang="ja-JP" altLang="en-US" sz="800">
                <a:solidFill>
                  <a:srgbClr val="000000"/>
                </a:solidFill>
                <a:latin typeface="Arial"/>
                <a:cs typeface="Trebuchet MS" charset="0"/>
                <a:sym typeface="Trebuchet MS" charset="0"/>
              </a:rPr>
              <a:t>’</a:t>
            </a:r>
            <a:r>
              <a:rPr lang="en-US" sz="800">
                <a:solidFill>
                  <a:srgbClr val="000000"/>
                </a:solidFill>
                <a:latin typeface="Trebuchet MS" charset="0"/>
                <a:cs typeface="Trebuchet MS" charset="0"/>
                <a:sym typeface="Trebuchet MS" charset="0"/>
              </a:rPr>
              <a:t>s a strong argument in favor of pairing from many perspectives.</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9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pPr>
            <a:r>
              <a:rPr lang="en-US">
                <a:solidFill>
                  <a:srgbClr val="000000"/>
                </a:solidFill>
                <a:latin typeface="Trebuchet MS" charset="0"/>
                <a:cs typeface="Trebuchet MS" charset="0"/>
                <a:sym typeface="Trebuchet MS" charset="0"/>
              </a:rPr>
              <a:t>Regarding hygiene, please be considerate to your neighbor. </a:t>
            </a: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This is not just an agile concept.</a:t>
            </a: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Which brings us to …….  </a:t>
            </a:r>
            <a:endParaRPr lang="en-US">
              <a:solidFill>
                <a:srgbClr val="000000"/>
              </a:solidFill>
              <a:latin typeface="Trebuchet MS" charset="0"/>
              <a:cs typeface="Lucida Grande" charset="0"/>
              <a:sym typeface="Trebuchet MS" charset="0"/>
            </a:endParaRPr>
          </a:p>
          <a:p>
            <a:pPr>
              <a:spcBef>
                <a:spcPts val="425"/>
              </a:spcBef>
            </a:pPr>
            <a:r>
              <a:rPr lang="en-US">
                <a:solidFill>
                  <a:srgbClr val="000000"/>
                </a:solidFill>
                <a:latin typeface="Trebuchet MS" charset="0"/>
                <a:cs typeface="Trebuchet MS" charset="0"/>
                <a:sym typeface="Trebuchet MS" charset="0"/>
              </a:rPr>
              <a:t>[CLICK]</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1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425"/>
              </a:spcBef>
            </a:pPr>
            <a:r>
              <a:rPr lang="en-US">
                <a:solidFill>
                  <a:srgbClr val="000000"/>
                </a:solidFill>
                <a:latin typeface="Trebuchet MS" charset="0"/>
                <a:cs typeface="Trebuchet MS" charset="0"/>
                <a:sym typeface="Trebuchet MS" charset="0"/>
              </a:rPr>
              <a:t>Let</a:t>
            </a:r>
            <a:r>
              <a:rPr lang="ja-JP" altLang="en-US">
                <a:solidFill>
                  <a:srgbClr val="000000"/>
                </a:solidFill>
                <a:latin typeface="Arial"/>
                <a:cs typeface="Trebuchet MS" charset="0"/>
                <a:sym typeface="Trebuchet MS" charset="0"/>
              </a:rPr>
              <a:t>’</a:t>
            </a:r>
            <a:r>
              <a:rPr lang="en-US">
                <a:solidFill>
                  <a:srgbClr val="000000"/>
                </a:solidFill>
                <a:latin typeface="Trebuchet MS" charset="0"/>
                <a:cs typeface="Trebuchet MS" charset="0"/>
                <a:sym typeface="Trebuchet MS" charset="0"/>
              </a:rPr>
              <a:t>s move on to something kind of stinky – smells! There are process smells and code smells and situation smells and all sorts of smells.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20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3501617"/>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5" name="Vertical Text Placeholder 4"/>
          <p:cNvSpPr>
            <a:spLocks noGrp="1"/>
          </p:cNvSpPr>
          <p:nvPr>
            <p:ph type="body" orient="vert" sz="quarter" idx="11" hasCustomPrompt="1"/>
          </p:nvPr>
        </p:nvSpPr>
        <p:spPr>
          <a:xfrm rot="10800000">
            <a:off x="228600" y="1066800"/>
            <a:ext cx="1219200" cy="5329238"/>
          </a:xfrm>
          <a:solidFill>
            <a:schemeClr val="tx1"/>
          </a:solidFill>
          <a:ln w="31750" cap="flat" cmpd="sng" algn="ctr">
            <a:solidFill>
              <a:srgbClr val="4D90F1"/>
            </a:solidFill>
            <a:prstDash val="solid"/>
            <a:miter lim="800000"/>
            <a:headEnd type="none" w="med" len="med"/>
            <a:tailEnd type="none" w="med" len="med"/>
          </a:ln>
          <a:effectLst>
            <a:outerShdw blurRad="50800" dist="38100" dir="12900000">
              <a:srgbClr val="000000">
                <a:alpha val="43000"/>
              </a:srgbClr>
            </a:outerShdw>
          </a:effectLst>
        </p:spPr>
        <p:txBody>
          <a:bodyPr vert="eaVert" anchor="ctr"/>
          <a:lstStyle>
            <a:lvl1pPr algn="ctr">
              <a:buNone/>
              <a:defRPr sz="4800" spc="600">
                <a:solidFill>
                  <a:srgbClr val="4D90F1"/>
                </a:solidFill>
                <a:effectLst>
                  <a:outerShdw blurRad="50800" dist="38100" dir="3600000">
                    <a:schemeClr val="bg2">
                      <a:lumMod val="60000"/>
                      <a:lumOff val="40000"/>
                      <a:alpha val="43000"/>
                    </a:schemeClr>
                  </a:outerShdw>
                </a:effectLst>
                <a:latin typeface="Arial Rounded MT Bold"/>
                <a:cs typeface="Arial Rounded MT Bold"/>
              </a:defRPr>
            </a:lvl1pPr>
            <a:lvl2pPr>
              <a:buNone/>
              <a:defRPr/>
            </a:lvl2pPr>
            <a:lvl3pPr>
              <a:buNone/>
              <a:defRPr/>
            </a:lvl3pPr>
            <a:lvl4pPr>
              <a:buNone/>
              <a:defRPr/>
            </a:lvl4pPr>
            <a:lvl5pPr>
              <a:buNone/>
              <a:defRPr/>
            </a:lvl5pPr>
          </a:lstStyle>
          <a:p>
            <a:pPr lvl="0"/>
            <a:r>
              <a:rPr lang="en-US" dirty="0" smtClean="0"/>
              <a:t>exercise</a:t>
            </a:r>
            <a:endParaRPr lang="en-US" dirty="0"/>
          </a:p>
        </p:txBody>
      </p:sp>
    </p:spTree>
    <p:extLst>
      <p:ext uri="{BB962C8B-B14F-4D97-AF65-F5344CB8AC3E}">
        <p14:creationId xmlns:p14="http://schemas.microsoft.com/office/powerpoint/2010/main" val="130363762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narrower">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09601" y="996777"/>
            <a:ext cx="5791199" cy="5232797"/>
          </a:xfrm>
        </p:spPr>
        <p:txBody>
          <a:bodyPr/>
          <a:lstStyle>
            <a:lvl1pPr>
              <a:defRPr sz="320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9048060"/>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154515"/>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162400"/>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blank background">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lvl1pP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654744799"/>
      </p:ext>
    </p:extLst>
  </p:cSld>
  <p:clrMapOvr>
    <a:masterClrMapping/>
  </p:clrMapOvr>
  <p:transition xmlns:p14="http://schemas.microsoft.com/office/powerpoint/2010/mai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cxnSp>
        <p:nvCxnSpPr>
          <p:cNvPr id="5" name="Straight Connector 4"/>
          <p:cNvCxnSpPr/>
          <p:nvPr/>
        </p:nvCxnSpPr>
        <p:spPr bwMode="auto">
          <a:xfrm>
            <a:off x="0" y="17526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0" y="47244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48066980"/>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tudios backgroun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18" y="361652"/>
            <a:ext cx="1615157" cy="34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2" name="Title 1"/>
          <p:cNvSpPr>
            <a:spLocks noGrp="1"/>
          </p:cNvSpPr>
          <p:nvPr>
            <p:ph type="ctrTitle"/>
          </p:nvPr>
        </p:nvSpPr>
        <p:spPr>
          <a:xfrm>
            <a:off x="685354" y="2130848"/>
            <a:ext cx="7773293" cy="1470049"/>
          </a:xfrm>
        </p:spPr>
        <p:txBody>
          <a:bodyPr/>
          <a:lstStyle>
            <a:lvl1pP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3395015974"/>
      </p:ext>
    </p:extLst>
  </p:cSld>
  <p:clrMapOvr>
    <a:masterClrMapping/>
  </p:clrMapOvr>
  <p:transition xmlns:p14="http://schemas.microsoft.com/office/powerpoint/2010/mai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lvl1pPr>
              <a:defRPr sz="3400"/>
            </a:lvl1pPr>
          </a:lstStyle>
          <a:p>
            <a:r>
              <a:rPr lang="en-US" smtClean="0"/>
              <a:t>Click to edit Master title style</a:t>
            </a:r>
            <a:endParaRPr lang="en-US" dirty="0"/>
          </a:p>
        </p:txBody>
      </p:sp>
      <p:sp>
        <p:nvSpPr>
          <p:cNvPr id="3" name="Content Placeholder 2"/>
          <p:cNvSpPr>
            <a:spLocks noGrp="1"/>
          </p:cNvSpPr>
          <p:nvPr>
            <p:ph sz="half" idx="1"/>
          </p:nvPr>
        </p:nvSpPr>
        <p:spPr>
          <a:xfrm>
            <a:off x="333748" y="996777"/>
            <a:ext cx="4188023" cy="5232797"/>
          </a:xfrm>
        </p:spPr>
        <p:txBody>
          <a:bodyPr/>
          <a:lstStyle>
            <a:lvl1pPr>
              <a:defRPr sz="240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8927" y="996777"/>
            <a:ext cx="4188023" cy="5232797"/>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a:defRPr lang="en-US" sz="240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7734057"/>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8594" y="10280"/>
            <a:ext cx="8764488" cy="67552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8595" y="750094"/>
            <a:ext cx="4318620" cy="703548"/>
          </a:xfrm>
        </p:spPr>
        <p:txBody>
          <a:bodyPr lIns="64291" rIns="64291" bIns="57862" anchor="b"/>
          <a:lstStyle>
            <a:lvl1pPr marL="0" indent="0">
              <a:buNone/>
              <a:defRPr sz="2400" b="1" i="0">
                <a:latin typeface="Calibri"/>
                <a:cs typeface="Calibri"/>
              </a:defRPr>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178595" y="1515437"/>
            <a:ext cx="4318620" cy="4860360"/>
          </a:xfrm>
        </p:spPr>
        <p:txBody>
          <a:bodyPr lIns="64291" tIns="57862" rIns="64291" bIns="57862"/>
          <a:lstStyle>
            <a:lvl1pPr>
              <a:defRPr sz="240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4554" y="750094"/>
            <a:ext cx="4267274" cy="703548"/>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64291" tIns="26788" rIns="64291" bIns="57862" numCol="1" anchor="b" anchorCtr="0" compatLnSpc="1">
            <a:prstTxWarp prst="textNoShape">
              <a:avLst/>
            </a:prstTxWarp>
          </a:bodyPr>
          <a:lstStyle>
            <a:lvl1pPr>
              <a:defRPr lang="en-US" sz="2400" b="1" i="0" dirty="0" smtClean="0">
                <a:latin typeface="Calibri"/>
                <a:cs typeface="Calibri"/>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4644554" y="1515437"/>
            <a:ext cx="4267274" cy="4860360"/>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64291" tIns="57862" rIns="64291" bIns="57862" numCol="1" anchor="t" anchorCtr="0" compatLnSpc="1">
            <a:prstTxWarp prst="textNoShape">
              <a:avLst/>
            </a:prstTxWarp>
          </a:bodyPr>
          <a:lstStyle>
            <a:lvl1pPr>
              <a:defRPr lang="en-US" sz="240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430193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65760" y="0"/>
            <a:ext cx="8412480" cy="839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26788" tIns="26788" rIns="26788" bIns="26788" numCol="1" anchor="ctr" anchorCtr="0" compatLnSpc="1">
            <a:prstTxWarp prst="textNoShape">
              <a:avLst/>
            </a:prstTxWarp>
          </a:bodyPr>
          <a:lstStyle/>
          <a:p>
            <a:pPr lvl="0"/>
            <a:r>
              <a:rPr lang="en-US" dirty="0" smtClean="0">
                <a:sym typeface="Arial Bold" charset="0"/>
              </a:rPr>
              <a:t>Click to edit Master title style</a:t>
            </a:r>
            <a:endParaRPr lang="en-US" dirty="0">
              <a:sym typeface="Arial Bold" charset="0"/>
            </a:endParaRPr>
          </a:p>
        </p:txBody>
      </p:sp>
      <p:sp>
        <p:nvSpPr>
          <p:cNvPr id="3074" name="Rectangle 2"/>
          <p:cNvSpPr>
            <a:spLocks noGrp="1" noChangeArrowheads="1"/>
          </p:cNvSpPr>
          <p:nvPr>
            <p:ph type="body" idx="1"/>
          </p:nvPr>
        </p:nvSpPr>
        <p:spPr bwMode="auto">
          <a:xfrm>
            <a:off x="609601" y="996777"/>
            <a:ext cx="7953746" cy="52327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6788" tIns="26788" rIns="26788" bIns="26788" numCol="1" anchor="t" anchorCtr="0" compatLnSpc="1">
            <a:prstTxWarp prst="textNoShape">
              <a:avLst/>
            </a:prstTxWarp>
          </a:bodyPr>
          <a:lstStyle/>
          <a:p>
            <a:pPr lvl="0"/>
            <a:r>
              <a:rPr lang="en-US" dirty="0" smtClean="0">
                <a:sym typeface="Arial" charset="0"/>
              </a:rPr>
              <a:t>Click to edit Master text styles</a:t>
            </a:r>
          </a:p>
          <a:p>
            <a:pPr lvl="1"/>
            <a:r>
              <a:rPr lang="en-US" dirty="0" smtClean="0">
                <a:sym typeface="Arial" charset="0"/>
              </a:rPr>
              <a:t>Second level</a:t>
            </a:r>
          </a:p>
          <a:p>
            <a:pPr lvl="2"/>
            <a:r>
              <a:rPr lang="en-US" dirty="0" smtClean="0">
                <a:sym typeface="Arial" charset="0"/>
              </a:rPr>
              <a:t>Third level</a:t>
            </a:r>
          </a:p>
          <a:p>
            <a:pPr lvl="3"/>
            <a:r>
              <a:rPr lang="en-US" dirty="0" smtClean="0">
                <a:sym typeface="Arial" charset="0"/>
              </a:rPr>
              <a:t>Fourth level</a:t>
            </a:r>
          </a:p>
          <a:p>
            <a:pPr lvl="4"/>
            <a:r>
              <a:rPr lang="en-US" dirty="0" smtClean="0">
                <a:sym typeface="Arial" charset="0"/>
              </a:rPr>
              <a:t>Fifth level</a:t>
            </a:r>
            <a:endParaRPr lang="en-US" dirty="0">
              <a:sym typeface="Arial" charset="0"/>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5750" y="6526506"/>
            <a:ext cx="1144353" cy="161480"/>
          </a:xfrm>
          <a:prstGeom prst="rect">
            <a:avLst/>
          </a:prstGeom>
        </p:spPr>
      </p:pic>
    </p:spTree>
  </p:cSld>
  <p:clrMap bg1="lt1" tx1="dk1" bg2="lt2" tx2="dk2" accent1="accent1" accent2="accent2" accent3="accent3" accent4="accent4" accent5="accent5" accent6="accent6" hlink="hlink" folHlink="folHlink"/>
  <p:sldLayoutIdLst>
    <p:sldLayoutId id="2147483742" r:id="rId1"/>
    <p:sldLayoutId id="2147483751"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Lst>
  <p:transition xmlns:p14="http://schemas.microsoft.com/office/powerpoint/2010/main"/>
  <p:timing>
    <p:tnLst>
      <p:par>
        <p:cTn xmlns:p14="http://schemas.microsoft.com/office/powerpoint/2010/main" id="1" dur="indefinite" restart="never" nodeType="tmRoot"/>
      </p:par>
    </p:tnLst>
  </p:timing>
  <p:txStyles>
    <p:titleStyle>
      <a:lvl1pPr algn="ctr" rtl="0" eaLnBrk="1" fontAlgn="base" hangingPunct="1">
        <a:spcBef>
          <a:spcPct val="0"/>
        </a:spcBef>
        <a:spcAft>
          <a:spcPct val="0"/>
        </a:spcAft>
        <a:defRPr sz="4800" b="1" i="0">
          <a:solidFill>
            <a:srgbClr val="4D90F1"/>
          </a:solidFill>
          <a:latin typeface="Calibri"/>
          <a:ea typeface="+mj-ea"/>
          <a:cs typeface="Calibri"/>
          <a:sym typeface="Arial Bold" charset="0"/>
        </a:defRPr>
      </a:lvl1pPr>
      <a:lvl2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5pPr>
      <a:lvl6pPr marL="321457"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6pPr>
      <a:lvl7pPr marL="642915"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7pPr>
      <a:lvl8pPr marL="964372"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8pPr>
      <a:lvl9pPr marL="1285829"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9pPr>
    </p:titleStyle>
    <p:bodyStyle>
      <a:lvl1pPr marL="338138" indent="-338138" algn="l" rtl="0" eaLnBrk="1" fontAlgn="base" hangingPunct="1">
        <a:spcBef>
          <a:spcPts val="703"/>
        </a:spcBef>
        <a:spcAft>
          <a:spcPct val="0"/>
        </a:spcAft>
        <a:buClr>
          <a:srgbClr val="4D90F1"/>
        </a:buClr>
        <a:buSzPct val="150000"/>
        <a:buFont typeface="Arial" charset="0"/>
        <a:buChar char="•"/>
        <a:defRPr sz="270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4D90F1"/>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4D90F1"/>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4D90F1"/>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4D90F1"/>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p:bodyStyle>
    <p:otherStyle>
      <a:defPPr>
        <a:defRPr lang="en-US"/>
      </a:defPPr>
      <a:lvl1pPr marL="0" algn="l" defTabSz="321457" rtl="0" eaLnBrk="1" latinLnBrk="0" hangingPunct="1">
        <a:defRPr sz="1300" kern="1200">
          <a:solidFill>
            <a:schemeClr val="tx1"/>
          </a:solidFill>
          <a:latin typeface="+mn-lt"/>
          <a:ea typeface="+mn-ea"/>
          <a:cs typeface="+mn-cs"/>
        </a:defRPr>
      </a:lvl1pPr>
      <a:lvl2pPr marL="321457" algn="l" defTabSz="321457" rtl="0" eaLnBrk="1" latinLnBrk="0" hangingPunct="1">
        <a:defRPr sz="1300" kern="1200">
          <a:solidFill>
            <a:schemeClr val="tx1"/>
          </a:solidFill>
          <a:latin typeface="+mn-lt"/>
          <a:ea typeface="+mn-ea"/>
          <a:cs typeface="+mn-cs"/>
        </a:defRPr>
      </a:lvl2pPr>
      <a:lvl3pPr marL="642915" algn="l" defTabSz="321457" rtl="0" eaLnBrk="1" latinLnBrk="0" hangingPunct="1">
        <a:defRPr sz="1300" kern="1200">
          <a:solidFill>
            <a:schemeClr val="tx1"/>
          </a:solidFill>
          <a:latin typeface="+mn-lt"/>
          <a:ea typeface="+mn-ea"/>
          <a:cs typeface="+mn-cs"/>
        </a:defRPr>
      </a:lvl3pPr>
      <a:lvl4pPr marL="964372" algn="l" defTabSz="321457" rtl="0" eaLnBrk="1" latinLnBrk="0" hangingPunct="1">
        <a:defRPr sz="1300" kern="1200">
          <a:solidFill>
            <a:schemeClr val="tx1"/>
          </a:solidFill>
          <a:latin typeface="+mn-lt"/>
          <a:ea typeface="+mn-ea"/>
          <a:cs typeface="+mn-cs"/>
        </a:defRPr>
      </a:lvl4pPr>
      <a:lvl5pPr marL="1285829" algn="l" defTabSz="321457" rtl="0" eaLnBrk="1" latinLnBrk="0" hangingPunct="1">
        <a:defRPr sz="1300" kern="1200">
          <a:solidFill>
            <a:schemeClr val="tx1"/>
          </a:solidFill>
          <a:latin typeface="+mn-lt"/>
          <a:ea typeface="+mn-ea"/>
          <a:cs typeface="+mn-cs"/>
        </a:defRPr>
      </a:lvl5pPr>
      <a:lvl6pPr marL="1607287" algn="l" defTabSz="321457" rtl="0" eaLnBrk="1" latinLnBrk="0" hangingPunct="1">
        <a:defRPr sz="1300" kern="1200">
          <a:solidFill>
            <a:schemeClr val="tx1"/>
          </a:solidFill>
          <a:latin typeface="+mn-lt"/>
          <a:ea typeface="+mn-ea"/>
          <a:cs typeface="+mn-cs"/>
        </a:defRPr>
      </a:lvl6pPr>
      <a:lvl7pPr marL="1928744" algn="l" defTabSz="321457" rtl="0" eaLnBrk="1" latinLnBrk="0" hangingPunct="1">
        <a:defRPr sz="1300" kern="1200">
          <a:solidFill>
            <a:schemeClr val="tx1"/>
          </a:solidFill>
          <a:latin typeface="+mn-lt"/>
          <a:ea typeface="+mn-ea"/>
          <a:cs typeface="+mn-cs"/>
        </a:defRPr>
      </a:lvl7pPr>
      <a:lvl8pPr marL="2250201" algn="l" defTabSz="321457" rtl="0" eaLnBrk="1" latinLnBrk="0" hangingPunct="1">
        <a:defRPr sz="1300" kern="1200">
          <a:solidFill>
            <a:schemeClr val="tx1"/>
          </a:solidFill>
          <a:latin typeface="+mn-lt"/>
          <a:ea typeface="+mn-ea"/>
          <a:cs typeface="+mn-cs"/>
        </a:defRPr>
      </a:lvl8pPr>
      <a:lvl9pPr marL="2571659" algn="l" defTabSz="32145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0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01.jpe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102.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103.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10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05.jpe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105.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107.png"/><Relationship Id="rId11" Type="http://schemas.openxmlformats.org/officeDocument/2006/relationships/image" Target="../media/image108.png"/><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109.jpg"/><Relationship Id="rId11" Type="http://schemas.openxmlformats.org/officeDocument/2006/relationships/image" Target="../media/image110.png"/><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11.png"/><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11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12.jpeg"/><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112.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113.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14.jpeg"/><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15.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116.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16.png"/><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117.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17.png"/><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118.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18.png"/><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119.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19.png"/><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chart" Target="../charts/chart1.xml"/><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129.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20.png"/><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13.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13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21.jpeg"/><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13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33.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22.jpeg"/><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13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23.jpeg"/><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135.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24.jpeg"/><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136.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21.jpeg"/><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137.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138.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hyperlink" Target="http://blogs.agilefaqs.com/2010/06/13/pair-programming-public-demo/" TargetMode="Externa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39.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25.png"/><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14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26.jpeg"/></Relationships>
</file>

<file path=ppt/slides/_rels/slide143.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4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27.jpeg"/><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4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28.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29.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30.jpeg"/></Relationships>
</file>

<file path=ppt/slides/_rels/slide15.xml.rels><?xml version="1.0" encoding="UTF-8" standalone="yes"?>
<Relationships xmlns="http://schemas.openxmlformats.org/package/2006/relationships"><Relationship Id="rId11" Type="http://schemas.openxmlformats.org/officeDocument/2006/relationships/slide" Target="slide186.xml"/><Relationship Id="rId12" Type="http://schemas.openxmlformats.org/officeDocument/2006/relationships/oleObject" Target="../embeddings/oleObject1.bin"/><Relationship Id="rId13"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1.xml"/><Relationship Id="rId3" Type="http://schemas.openxmlformats.org/officeDocument/2006/relationships/notesSlide" Target="../notesSlides/notesSlide13.xml"/><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31.jpeg"/></Relationships>
</file>

<file path=ppt/slides/_rels/slide151.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32.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33.jpe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34.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35.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36.jpe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37.jpe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38.jpe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39.jpeg"/></Relationships>
</file>

<file path=ppt/slides/_rels/slide16.xml.rels><?xml version="1.0" encoding="UTF-8" standalone="yes"?>
<Relationships xmlns="http://schemas.openxmlformats.org/package/2006/relationships"><Relationship Id="rId11" Type="http://schemas.openxmlformats.org/officeDocument/2006/relationships/slide" Target="slide39.xml"/><Relationship Id="rId12" Type="http://schemas.openxmlformats.org/officeDocument/2006/relationships/slide" Target="slide77.xml"/><Relationship Id="rId13" Type="http://schemas.openxmlformats.org/officeDocument/2006/relationships/slide" Target="slide80.xml"/><Relationship Id="rId14" Type="http://schemas.openxmlformats.org/officeDocument/2006/relationships/slide" Target="slide166.xml"/><Relationship Id="rId15" Type="http://schemas.openxmlformats.org/officeDocument/2006/relationships/slide" Target="slide186.xml"/><Relationship Id="rId1" Type="http://schemas.openxmlformats.org/officeDocument/2006/relationships/vmlDrawing" Target="../drawings/vmlDrawing2.vml"/><Relationship Id="rId2" Type="http://schemas.openxmlformats.org/officeDocument/2006/relationships/slideLayout" Target="../slideLayouts/slideLayout1.xml"/><Relationship Id="rId3" Type="http://schemas.openxmlformats.org/officeDocument/2006/relationships/notesSlide" Target="../notesSlides/notesSlide14.xml"/><Relationship Id="rId4" Type="http://schemas.openxmlformats.org/officeDocument/2006/relationships/oleObject" Target="../embeddings/oleObject2.bin"/><Relationship Id="rId5" Type="http://schemas.openxmlformats.org/officeDocument/2006/relationships/image" Target="../media/image16.png"/><Relationship Id="rId6" Type="http://schemas.openxmlformats.org/officeDocument/2006/relationships/oleObject" Target="../embeddings/oleObject3.bin"/><Relationship Id="rId7" Type="http://schemas.openxmlformats.org/officeDocument/2006/relationships/image" Target="../media/image17.png"/><Relationship Id="rId8" Type="http://schemas.openxmlformats.org/officeDocument/2006/relationships/slide" Target="slide3.xml"/><Relationship Id="rId9" Type="http://schemas.openxmlformats.org/officeDocument/2006/relationships/slide" Target="slide2.xml"/><Relationship Id="rId10" Type="http://schemas.openxmlformats.org/officeDocument/2006/relationships/slide" Target="slide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40.jpeg"/></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141.png"/><Relationship Id="rId1" Type="http://schemas.openxmlformats.org/officeDocument/2006/relationships/slideLayout" Target="../slideLayouts/slideLayout3.xml"/><Relationship Id="rId2" Type="http://schemas.openxmlformats.org/officeDocument/2006/relationships/slide" Target="slide3.xml"/></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142.png"/><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63.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143.png"/><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64.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65.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44.jpeg"/><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67.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68.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3.xml"/><Relationship Id="rId2"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0.xml.rels><?xml version="1.0" encoding="UTF-8" standalone="yes"?>
<Relationships xmlns="http://schemas.openxmlformats.org/package/2006/relationships"><Relationship Id="rId3" Type="http://schemas.openxmlformats.org/officeDocument/2006/relationships/slide" Target="slide8.xml"/><Relationship Id="rId4" Type="http://schemas.openxmlformats.org/officeDocument/2006/relationships/slide" Target="slide39.xml"/><Relationship Id="rId5" Type="http://schemas.openxmlformats.org/officeDocument/2006/relationships/slide" Target="slide77.xml"/><Relationship Id="rId6" Type="http://schemas.openxmlformats.org/officeDocument/2006/relationships/slide" Target="slide80.xml"/><Relationship Id="rId7" Type="http://schemas.openxmlformats.org/officeDocument/2006/relationships/slide" Target="slide166.xml"/><Relationship Id="rId8"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2.xml"/></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72.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73.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74.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75.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76.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77.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78.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79.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8.xml.rels><?xml version="1.0" encoding="UTF-8" standalone="yes"?>
<Relationships xmlns="http://schemas.openxmlformats.org/package/2006/relationships"><Relationship Id="rId11" Type="http://schemas.openxmlformats.org/officeDocument/2006/relationships/image" Target="../media/image18.jpeg"/><Relationship Id="rId12" Type="http://schemas.openxmlformats.org/officeDocument/2006/relationships/image" Target="../media/image19.jpeg"/><Relationship Id="rId13" Type="http://schemas.openxmlformats.org/officeDocument/2006/relationships/image" Target="../media/image20.jp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180.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81.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82.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84.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85.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145.jpeg"/><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187.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notesSlide" Target="../notesSlides/notesSlide118.xml"/></Relationships>
</file>

<file path=ppt/slides/_rels/slide188.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89.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9.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jpe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190.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192.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7.emf"/></Relationships>
</file>

<file path=ppt/slides/_rels/slide194.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48.png"/><Relationship Id="rId13" Type="http://schemas.openxmlformats.org/officeDocument/2006/relationships/image" Target="../media/image149.png"/><Relationship Id="rId14" Type="http://schemas.openxmlformats.org/officeDocument/2006/relationships/image" Target="../media/image150.png"/><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195.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51.png"/><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96.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52.png"/><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97.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98.xml.rels><?xml version="1.0" encoding="UTF-8" standalone="yes"?>
<Relationships xmlns="http://schemas.openxmlformats.org/package/2006/relationships"><Relationship Id="rId11" Type="http://schemas.openxmlformats.org/officeDocument/2006/relationships/image" Target="../media/image153.png"/><Relationship Id="rId12" Type="http://schemas.openxmlformats.org/officeDocument/2006/relationships/image" Target="../media/image154.png"/><Relationship Id="rId13" Type="http://schemas.openxmlformats.org/officeDocument/2006/relationships/image" Target="../media/image155.png"/><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199.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23.jp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6.emf"/></Relationships>
</file>

<file path=ppt/slides/_rels/slide20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202.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203.xml.rels><?xml version="1.0" encoding="UTF-8" standalone="yes"?>
<Relationships xmlns="http://schemas.openxmlformats.org/package/2006/relationships"><Relationship Id="rId3" Type="http://schemas.openxmlformats.org/officeDocument/2006/relationships/image" Target="../media/image157.jpeg"/><Relationship Id="rId4" Type="http://schemas.openxmlformats.org/officeDocument/2006/relationships/image" Target="../media/image3.png"/><Relationship Id="rId5" Type="http://schemas.openxmlformats.org/officeDocument/2006/relationships/image" Target="../media/image158.png"/><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20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59.jpeg"/><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205.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60.png"/><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6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6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6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64.jpeg"/></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24.jp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65.jpe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66.jpe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67.jpe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68.jpe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69.jpe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70.jpe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1.emf"/></Relationships>
</file>

<file path=ppt/slides/_rels/slide217.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72.png"/><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218.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73.png"/><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219.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74.png"/><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75.jpeg"/><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22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76.png"/><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222.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223.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22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78.png"/><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225.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79.png"/><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0.emf"/></Relationships>
</file>

<file path=ppt/slides/_rels/slide227.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228.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229.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0.xml.rels><?xml version="1.0" encoding="UTF-8" standalone="yes"?>
<Relationships xmlns="http://schemas.openxmlformats.org/package/2006/relationships"><Relationship Id="rId11" Type="http://schemas.openxmlformats.org/officeDocument/2006/relationships/image" Target="../media/image181.png"/><Relationship Id="rId12" Type="http://schemas.openxmlformats.org/officeDocument/2006/relationships/image" Target="../media/image182.jpeg"/><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23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83.png"/><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232.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84.png"/><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233.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23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85.png"/><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235.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186.png"/><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236.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237.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87.jpg"/><Relationship Id="rId5" Type="http://schemas.openxmlformats.org/officeDocument/2006/relationships/image" Target="../media/image188.png"/><Relationship Id="rId1" Type="http://schemas.microsoft.com/office/2007/relationships/media" Target="../media/media1.WAV"/><Relationship Id="rId2" Type="http://schemas.openxmlformats.org/officeDocument/2006/relationships/audio" Target="../media/media1.WAV"/></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slide" Target="slide1.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30.jpe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37.xml.rels><?xml version="1.0" encoding="UTF-8" standalone="yes"?>
<Relationships xmlns="http://schemas.openxmlformats.org/package/2006/relationships"><Relationship Id="rId11" Type="http://schemas.openxmlformats.org/officeDocument/2006/relationships/slide" Target="slide166.xml"/><Relationship Id="rId12"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alistair.cockburn.us/Crystal+methodologies+main+foyer" TargetMode="External"/><Relationship Id="rId4" Type="http://schemas.openxmlformats.org/officeDocument/2006/relationships/hyperlink" Target="http://www.InfoQ.com" TargetMode="External"/><Relationship Id="rId5" Type="http://schemas.openxmlformats.org/officeDocument/2006/relationships/slide" Target="slide3.xml"/><Relationship Id="rId6" Type="http://schemas.openxmlformats.org/officeDocument/2006/relationships/slide" Target="slide2.xml"/><Relationship Id="rId7" Type="http://schemas.openxmlformats.org/officeDocument/2006/relationships/slide" Target="slide8.xml"/><Relationship Id="rId8" Type="http://schemas.openxmlformats.org/officeDocument/2006/relationships/slide" Target="slide39.xml"/><Relationship Id="rId9" Type="http://schemas.openxmlformats.org/officeDocument/2006/relationships/slide" Target="slide77.xml"/><Relationship Id="rId10" Type="http://schemas.openxmlformats.org/officeDocument/2006/relationships/slide" Target="slide80.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1" Type="http://schemas.openxmlformats.org/officeDocument/2006/relationships/slide" Target="slide186.xml"/><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s>
</file>

<file path=ppt/slides/_rels/slide42.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jpg"/><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38.png"/></Relationships>
</file>

<file path=ppt/slides/_rels/slide43.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44.xml.rels><?xml version="1.0" encoding="UTF-8" standalone="yes"?>
<Relationships xmlns="http://schemas.openxmlformats.org/package/2006/relationships"><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jp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45.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jp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46.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52.jp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g"/><Relationship Id="rId4" Type="http://schemas.openxmlformats.org/officeDocument/2006/relationships/image" Target="../media/image54.jpeg"/><Relationship Id="rId5" Type="http://schemas.openxmlformats.org/officeDocument/2006/relationships/image" Target="../media/image55.jpeg"/><Relationship Id="rId6" Type="http://schemas.openxmlformats.org/officeDocument/2006/relationships/image" Target="../media/image56.jpeg"/><Relationship Id="rId7" Type="http://schemas.openxmlformats.org/officeDocument/2006/relationships/image" Target="../media/image57.jpeg"/><Relationship Id="rId8" Type="http://schemas.openxmlformats.org/officeDocument/2006/relationships/image" Target="../media/image58.jpe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55.jpeg"/><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56.jpeg"/><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5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slide" Target="slide3.xml"/></Relationships>
</file>

<file path=ppt/slides/_rels/slide6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emf"/></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slide" Target="slide3.xml"/></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slide" Target="slide3.xml"/></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73.png"/><Relationship Id="rId1" Type="http://schemas.openxmlformats.org/officeDocument/2006/relationships/slideLayout" Target="../slideLayouts/slideLayout1.xml"/><Relationship Id="rId2" Type="http://schemas.openxmlformats.org/officeDocument/2006/relationships/slide" Target="slide3.xml"/></Relationships>
</file>

<file path=ppt/slides/_rels/slide7.xml.rels><?xml version="1.0" encoding="UTF-8" standalone="yes"?>
<Relationships xmlns="http://schemas.openxmlformats.org/package/2006/relationships"><Relationship Id="rId11" Type="http://schemas.openxmlformats.org/officeDocument/2006/relationships/slide" Target="slide166.xml"/><Relationship Id="rId12"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slide" Target="slide3.xml"/><Relationship Id="rId6" Type="http://schemas.openxmlformats.org/officeDocument/2006/relationships/slide" Target="slide2.xml"/><Relationship Id="rId7" Type="http://schemas.openxmlformats.org/officeDocument/2006/relationships/slide" Target="slide8.xml"/><Relationship Id="rId8" Type="http://schemas.openxmlformats.org/officeDocument/2006/relationships/slide" Target="slide39.xml"/><Relationship Id="rId9" Type="http://schemas.openxmlformats.org/officeDocument/2006/relationships/slide" Target="slide77.xml"/><Relationship Id="rId10" Type="http://schemas.openxmlformats.org/officeDocument/2006/relationships/slide" Target="slide80.xml"/></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slide" Target="slide3.xml"/></Relationships>
</file>

<file path=ppt/slides/_rels/slide7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75.png"/><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0"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slide" Target="slide3.xml"/></Relationships>
</file>

<file path=ppt/slides/_rels/slide73.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8.png"/><Relationship Id="rId13"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7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80.pn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76.xml.rels><?xml version="1.0" encoding="UTF-8" standalone="yes"?>
<Relationships xmlns="http://schemas.openxmlformats.org/package/2006/relationships"><Relationship Id="rId3" Type="http://schemas.openxmlformats.org/officeDocument/2006/relationships/image" Target="../media/image81.jpeg"/><Relationship Id="rId4" Type="http://schemas.openxmlformats.org/officeDocument/2006/relationships/slide" Target="slide3.xml"/><Relationship Id="rId5" Type="http://schemas.openxmlformats.org/officeDocument/2006/relationships/slide" Target="slide2.xml"/><Relationship Id="rId6" Type="http://schemas.openxmlformats.org/officeDocument/2006/relationships/slide" Target="slide8.xml"/><Relationship Id="rId7" Type="http://schemas.openxmlformats.org/officeDocument/2006/relationships/slide" Target="slide39.xml"/><Relationship Id="rId8" Type="http://schemas.openxmlformats.org/officeDocument/2006/relationships/slide" Target="slide77.xml"/><Relationship Id="rId9" Type="http://schemas.openxmlformats.org/officeDocument/2006/relationships/slide" Target="slide80.xml"/><Relationship Id="rId10" Type="http://schemas.openxmlformats.org/officeDocument/2006/relationships/slide" Target="slide166.xml"/><Relationship Id="rId11"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83.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8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85.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86.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87.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89.xml.rels><?xml version="1.0" encoding="UTF-8" standalone="yes"?>
<Relationships xmlns="http://schemas.openxmlformats.org/package/2006/relationships"><Relationship Id="rId11" Type="http://schemas.openxmlformats.org/officeDocument/2006/relationships/image" Target="../media/image87.png"/><Relationship Id="rId12"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1.xml"/><Relationship Id="rId2" Type="http://schemas.openxmlformats.org/officeDocument/2006/relationships/slide" Target="slide3.xml"/></Relationships>
</file>

<file path=ppt/slides/_rels/slide9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88.jpe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91.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89.jpeg"/><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92.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90.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93.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91.pn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94.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 Id="rId11" Type="http://schemas.openxmlformats.org/officeDocument/2006/relationships/image" Target="../media/image92.jpe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97.xml.rels><?xml version="1.0" encoding="UTF-8" standalone="yes"?>
<Relationships xmlns="http://schemas.openxmlformats.org/package/2006/relationships"><Relationship Id="rId11" Type="http://schemas.openxmlformats.org/officeDocument/2006/relationships/image" Target="../media/image93.png"/><Relationship Id="rId12" Type="http://schemas.microsoft.com/office/2007/relationships/hdphoto" Target="../media/hdphoto1.wdp"/><Relationship Id="rId13" Type="http://schemas.openxmlformats.org/officeDocument/2006/relationships/image" Target="../media/image94.png"/><Relationship Id="rId14" Type="http://schemas.openxmlformats.org/officeDocument/2006/relationships/image" Target="../media/image95.png"/><Relationship Id="rId15" Type="http://schemas.openxmlformats.org/officeDocument/2006/relationships/image" Target="../media/image96.jpeg"/><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slide" Target="slide8.xml"/><Relationship Id="rId5" Type="http://schemas.openxmlformats.org/officeDocument/2006/relationships/slide" Target="slide39.xml"/><Relationship Id="rId6" Type="http://schemas.openxmlformats.org/officeDocument/2006/relationships/slide" Target="slide77.xml"/><Relationship Id="rId7" Type="http://schemas.openxmlformats.org/officeDocument/2006/relationships/slide" Target="slide80.xml"/><Relationship Id="rId8" Type="http://schemas.openxmlformats.org/officeDocument/2006/relationships/slide" Target="slide166.xml"/><Relationship Id="rId9" Type="http://schemas.openxmlformats.org/officeDocument/2006/relationships/slide" Target="slide186.xml"/><Relationship Id="rId1" Type="http://schemas.openxmlformats.org/officeDocument/2006/relationships/slideLayout" Target="../slideLayouts/slideLayout6.xml"/><Relationship Id="rId2" Type="http://schemas.openxmlformats.org/officeDocument/2006/relationships/slide" Target="slide3.xml"/></Relationships>
</file>

<file path=ppt/slides/_rels/slide99.xml.rels><?xml version="1.0" encoding="UTF-8" standalone="yes"?>
<Relationships xmlns="http://schemas.openxmlformats.org/package/2006/relationships"><Relationship Id="rId11" Type="http://schemas.openxmlformats.org/officeDocument/2006/relationships/image" Target="../media/image97.png"/><Relationship Id="rId12" Type="http://schemas.openxmlformats.org/officeDocument/2006/relationships/image" Target="../media/image98.png"/><Relationship Id="rId13" Type="http://schemas.openxmlformats.org/officeDocument/2006/relationships/image" Target="../media/image99.png"/><Relationship Id="rId14" Type="http://schemas.openxmlformats.org/officeDocument/2006/relationships/image" Target="../media/image100.png"/><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slide" Target="slide3.xml"/><Relationship Id="rId4" Type="http://schemas.openxmlformats.org/officeDocument/2006/relationships/slide" Target="slide2.xml"/><Relationship Id="rId5" Type="http://schemas.openxmlformats.org/officeDocument/2006/relationships/slide" Target="slide8.xml"/><Relationship Id="rId6" Type="http://schemas.openxmlformats.org/officeDocument/2006/relationships/slide" Target="slide39.xml"/><Relationship Id="rId7" Type="http://schemas.openxmlformats.org/officeDocument/2006/relationships/slide" Target="slide77.xml"/><Relationship Id="rId8" Type="http://schemas.openxmlformats.org/officeDocument/2006/relationships/slide" Target="slide80.xml"/><Relationship Id="rId9" Type="http://schemas.openxmlformats.org/officeDocument/2006/relationships/slide" Target="slide166.xml"/><Relationship Id="rId10" Type="http://schemas.openxmlformats.org/officeDocument/2006/relationships/slide" Target="slide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3"/>
          <p:cNvSpPr txBox="1">
            <a:spLocks noChangeArrowheads="1"/>
          </p:cNvSpPr>
          <p:nvPr/>
        </p:nvSpPr>
        <p:spPr bwMode="auto">
          <a:xfrm>
            <a:off x="8424863" y="6457950"/>
            <a:ext cx="1492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lgn="l">
              <a:defRPr sz="1200">
                <a:solidFill>
                  <a:schemeClr val="tx1"/>
                </a:solidFill>
                <a:latin typeface="Gill Sans" charset="0"/>
                <a:ea typeface="ＭＳ Ｐゴシック"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pPr algn="r"/>
            <a:fld id="{FDF62AA5-3B46-A842-A0A1-843BE16769BF}" type="slidenum">
              <a:rPr lang="en-US" sz="900">
                <a:solidFill>
                  <a:srgbClr val="FDE5CC"/>
                </a:solidFill>
                <a:latin typeface="Trebuchet MS" charset="0"/>
                <a:cs typeface="Trebuchet MS" charset="0"/>
                <a:sym typeface="Trebuchet MS" charset="0"/>
              </a:rPr>
              <a:pPr algn="r"/>
              <a:t>1</a:t>
            </a:fld>
            <a:endParaRPr lang="en-US" sz="900">
              <a:solidFill>
                <a:srgbClr val="FDE5CC"/>
              </a:solidFill>
              <a:latin typeface="Trebuchet MS" charset="0"/>
              <a:cs typeface="Trebuchet MS" charset="0"/>
              <a:sym typeface="Trebuchet MS" charset="0"/>
            </a:endParaRPr>
          </a:p>
        </p:txBody>
      </p:sp>
      <p:sp>
        <p:nvSpPr>
          <p:cNvPr id="12" name="Title 1"/>
          <p:cNvSpPr>
            <a:spLocks noGrp="1"/>
          </p:cNvSpPr>
          <p:nvPr>
            <p:ph type="ctrTitle"/>
          </p:nvPr>
        </p:nvSpPr>
        <p:spPr>
          <a:xfrm>
            <a:off x="685354" y="2130848"/>
            <a:ext cx="7773293" cy="1470049"/>
          </a:xfrm>
        </p:spPr>
        <p:txBody>
          <a:bodyPr/>
          <a:lstStyle/>
          <a:p>
            <a:r>
              <a:rPr lang="en-US" dirty="0" smtClean="0"/>
              <a:t>Agile Fundamentals</a:t>
            </a:r>
            <a:endParaRPr lang="en-US" dirty="0"/>
          </a:p>
        </p:txBody>
      </p:sp>
      <p:sp>
        <p:nvSpPr>
          <p:cNvPr id="14" name="Subtitle 2"/>
          <p:cNvSpPr>
            <a:spLocks noGrp="1"/>
          </p:cNvSpPr>
          <p:nvPr>
            <p:ph type="subTitle" idx="1"/>
          </p:nvPr>
        </p:nvSpPr>
        <p:spPr>
          <a:xfrm>
            <a:off x="1143002" y="3886647"/>
            <a:ext cx="6857998" cy="1752451"/>
          </a:xfrm>
        </p:spPr>
        <p:txBody>
          <a:bodyPr/>
          <a:lstStyle/>
          <a:p>
            <a:r>
              <a:rPr lang="en-US" dirty="0" smtClean="0"/>
              <a:t>A Course from ThoughtWorks Learning™</a:t>
            </a:r>
            <a:endParaRPr lang="en-US" dirty="0"/>
          </a:p>
        </p:txBody>
      </p:sp>
    </p:spTree>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34819"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4820"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4821"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4822"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4823"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4824"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4825"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4826"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22" name="Rectangle 10"/>
          <p:cNvSpPr>
            <a:spLocks noGrp="1" noChangeArrowheads="1"/>
          </p:cNvSpPr>
          <p:nvPr>
            <p:ph type="title"/>
          </p:nvPr>
        </p:nvSpPr>
        <p:spPr>
          <a:ln/>
        </p:spPr>
        <p:txBody>
          <a:bodyPr/>
          <a:lstStyle/>
          <a:p>
            <a:r>
              <a:rPr lang="en-US"/>
              <a:t>Baked in?</a:t>
            </a:r>
          </a:p>
        </p:txBody>
      </p:sp>
      <p:sp>
        <p:nvSpPr>
          <p:cNvPr id="19251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9251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9251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9251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9251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9251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9252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9252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6" name="Rectangle 10"/>
          <p:cNvSpPr>
            <a:spLocks noGrp="1" noChangeArrowheads="1"/>
          </p:cNvSpPr>
          <p:nvPr>
            <p:ph type="title"/>
          </p:nvPr>
        </p:nvSpPr>
        <p:spPr>
          <a:ln/>
        </p:spPr>
        <p:txBody>
          <a:bodyPr/>
          <a:lstStyle/>
          <a:p>
            <a:r>
              <a:rPr lang="en-US"/>
              <a:t>Acceptance criteria</a:t>
            </a:r>
          </a:p>
        </p:txBody>
      </p:sp>
      <p:sp>
        <p:nvSpPr>
          <p:cNvPr id="19353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9353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9354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9354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9354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9354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9354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9354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9354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1213" y="712788"/>
            <a:ext cx="7761287" cy="594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9558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9558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9558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9559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9559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9559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9559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9559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963" y="0"/>
            <a:ext cx="1443037" cy="3505200"/>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95595"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0638" y="227013"/>
            <a:ext cx="7853362"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42" name="Rectangle 10"/>
          <p:cNvSpPr>
            <a:spLocks noGrp="1" noChangeArrowheads="1"/>
          </p:cNvSpPr>
          <p:nvPr>
            <p:ph type="title"/>
          </p:nvPr>
        </p:nvSpPr>
        <p:spPr>
          <a:ln/>
        </p:spPr>
        <p:txBody>
          <a:bodyPr/>
          <a:lstStyle/>
          <a:p>
            <a:r>
              <a:rPr lang="en-US"/>
              <a:t>Am I done?</a:t>
            </a:r>
          </a:p>
        </p:txBody>
      </p:sp>
      <p:sp>
        <p:nvSpPr>
          <p:cNvPr id="19763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9763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9763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9763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9763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9763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9764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9764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97643" name="Picture 11"/>
          <p:cNvPicPr>
            <a:picLocks noChangeAspect="1" noChangeArrowheads="1"/>
          </p:cNvPicPr>
          <p:nvPr/>
        </p:nvPicPr>
        <p:blipFill>
          <a:blip r:embed="rId11">
            <a:extLst>
              <a:ext uri="{28A0092B-C50C-407E-A947-70E740481C1C}">
                <a14:useLocalDpi xmlns:a14="http://schemas.microsoft.com/office/drawing/2010/main" val="0"/>
              </a:ext>
            </a:extLst>
          </a:blip>
          <a:srcRect l="3185" r="12930"/>
          <a:stretch>
            <a:fillRect/>
          </a:stretch>
        </p:blipFill>
        <p:spPr bwMode="auto">
          <a:xfrm>
            <a:off x="1371600" y="838200"/>
            <a:ext cx="6019800"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90" name="Rectangle 10"/>
          <p:cNvSpPr>
            <a:spLocks noGrp="1" noChangeArrowheads="1"/>
          </p:cNvSpPr>
          <p:nvPr>
            <p:ph type="title"/>
          </p:nvPr>
        </p:nvSpPr>
        <p:spPr>
          <a:ln/>
        </p:spPr>
        <p:txBody>
          <a:bodyPr/>
          <a:lstStyle/>
          <a:p>
            <a:r>
              <a:rPr lang="en-US"/>
              <a:t>Automation</a:t>
            </a:r>
          </a:p>
        </p:txBody>
      </p:sp>
      <p:sp>
        <p:nvSpPr>
          <p:cNvPr id="19968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9968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9968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9968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9968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9968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9968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9968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9969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0113" y="712788"/>
            <a:ext cx="4802187" cy="587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grpSp>
        <p:nvGrpSpPr>
          <p:cNvPr id="199692" name="Group 12"/>
          <p:cNvGrpSpPr>
            <a:grpSpLocks/>
          </p:cNvGrpSpPr>
          <p:nvPr/>
        </p:nvGrpSpPr>
        <p:grpSpPr bwMode="auto">
          <a:xfrm rot="-600000">
            <a:off x="431800" y="517525"/>
            <a:ext cx="2392363" cy="1073150"/>
            <a:chOff x="0" y="0"/>
            <a:chExt cx="1507" cy="675"/>
          </a:xfrm>
        </p:grpSpPr>
        <p:sp>
          <p:nvSpPr>
            <p:cNvPr id="199693" name="AutoShape 13"/>
            <p:cNvSpPr>
              <a:spLocks/>
            </p:cNvSpPr>
            <p:nvPr/>
          </p:nvSpPr>
          <p:spPr bwMode="auto">
            <a:xfrm>
              <a:off x="0" y="0"/>
              <a:ext cx="1507" cy="675"/>
            </a:xfrm>
            <a:custGeom>
              <a:avLst/>
              <a:gdLst/>
              <a:ahLst/>
              <a:cxnLst/>
              <a:rect l="0" t="0" r="r" b="b"/>
              <a:pathLst>
                <a:path w="21600" h="21600">
                  <a:moveTo>
                    <a:pt x="0" y="0"/>
                  </a:moveTo>
                  <a:lnTo>
                    <a:pt x="21600" y="0"/>
                  </a:lnTo>
                  <a:lnTo>
                    <a:pt x="21600" y="18000"/>
                  </a:lnTo>
                  <a:lnTo>
                    <a:pt x="19986" y="21600"/>
                  </a:lnTo>
                  <a:lnTo>
                    <a:pt x="0" y="21600"/>
                  </a:lnTo>
                  <a:close/>
                  <a:moveTo>
                    <a:pt x="0" y="0"/>
                  </a:moveTo>
                </a:path>
              </a:pathLst>
            </a:custGeom>
            <a:gradFill rotWithShape="0">
              <a:gsLst>
                <a:gs pos="0">
                  <a:srgbClr val="FFC000"/>
                </a:gs>
                <a:gs pos="100000">
                  <a:srgbClr val="FFFF00"/>
                </a:gs>
              </a:gsLst>
              <a:lin ang="2700000" scaled="1"/>
            </a:gradFill>
            <a:ln>
              <a:noFill/>
            </a:ln>
            <a:effectLst>
              <a:outerShdw blurRad="50800" dist="38099" dir="2700000" algn="ctr" rotWithShape="0">
                <a:schemeClr val="bg2">
                  <a:alpha val="39999"/>
                </a:schemeClr>
              </a:outerShdw>
            </a:effectLst>
            <a:extLst>
              <a:ext uri="{91240B29-F687-4f45-9708-019B960494DF}">
                <a14:hiddenLine xmlns:a14="http://schemas.microsoft.com/office/drawing/2010/main" w="9525" cap="flat">
                  <a:solidFill>
                    <a:srgbClr val="CBCBCB"/>
                  </a:solidFill>
                  <a:round/>
                  <a:headEnd type="none" w="med" len="med"/>
                  <a:tailEnd type="none" w="med" len="med"/>
                </a14:hiddenLine>
              </a:ext>
            </a:extLst>
          </p:spPr>
          <p:txBody>
            <a:bodyPr lIns="0" tIns="0" rIns="0" bIns="0"/>
            <a:lstStyle/>
            <a:p>
              <a:endParaRPr lang="en-US"/>
            </a:p>
          </p:txBody>
        </p:sp>
        <p:sp>
          <p:nvSpPr>
            <p:cNvPr id="199694" name="AutoShape 14"/>
            <p:cNvSpPr>
              <a:spLocks/>
            </p:cNvSpPr>
            <p:nvPr/>
          </p:nvSpPr>
          <p:spPr bwMode="auto">
            <a:xfrm>
              <a:off x="1394" y="562"/>
              <a:ext cx="113" cy="113"/>
            </a:xfrm>
            <a:custGeom>
              <a:avLst/>
              <a:gdLst/>
              <a:ahLst/>
              <a:cxnLst/>
              <a:rect l="0" t="0" r="r" b="b"/>
              <a:pathLst>
                <a:path w="21600" h="21600">
                  <a:moveTo>
                    <a:pt x="0" y="21600"/>
                  </a:moveTo>
                  <a:lnTo>
                    <a:pt x="4320" y="4320"/>
                  </a:lnTo>
                  <a:lnTo>
                    <a:pt x="21600" y="0"/>
                  </a:lnTo>
                  <a:close/>
                  <a:moveTo>
                    <a:pt x="0" y="21600"/>
                  </a:moveTo>
                </a:path>
              </a:pathLst>
            </a:custGeom>
            <a:solidFill>
              <a:srgbClr val="000000">
                <a:alpha val="20000"/>
              </a:srgbClr>
            </a:solidFill>
            <a:ln>
              <a:noFill/>
            </a:ln>
            <a:extLst>
              <a:ext uri="{91240B29-F687-4f45-9708-019B960494DF}">
                <a14:hiddenLine xmlns:a14="http://schemas.microsoft.com/office/drawing/2010/main" w="9525" cap="flat">
                  <a:solidFill>
                    <a:srgbClr val="CBCBCB"/>
                  </a:solidFill>
                  <a:round/>
                  <a:headEnd type="none" w="med" len="med"/>
                  <a:tailEnd type="none" w="med" len="med"/>
                </a14:hiddenLine>
              </a:ext>
            </a:extLst>
          </p:spPr>
          <p:txBody>
            <a:bodyPr lIns="0" tIns="0" rIns="0" bIns="0"/>
            <a:lstStyle/>
            <a:p>
              <a:endParaRPr lang="en-US"/>
            </a:p>
          </p:txBody>
        </p:sp>
        <p:sp>
          <p:nvSpPr>
            <p:cNvPr id="199695" name="AutoShape 15"/>
            <p:cNvSpPr>
              <a:spLocks/>
            </p:cNvSpPr>
            <p:nvPr/>
          </p:nvSpPr>
          <p:spPr bwMode="auto">
            <a:xfrm>
              <a:off x="0" y="0"/>
              <a:ext cx="1507" cy="675"/>
            </a:xfrm>
            <a:custGeom>
              <a:avLst/>
              <a:gdLst/>
              <a:ahLst/>
              <a:cxnLst/>
              <a:rect l="0" t="0" r="r" b="b"/>
              <a:pathLst>
                <a:path w="21600" h="21600">
                  <a:moveTo>
                    <a:pt x="19986" y="21600"/>
                  </a:moveTo>
                  <a:lnTo>
                    <a:pt x="20309" y="18720"/>
                  </a:lnTo>
                  <a:lnTo>
                    <a:pt x="21600" y="18000"/>
                  </a:lnTo>
                  <a:lnTo>
                    <a:pt x="19986" y="21600"/>
                  </a:lnTo>
                  <a:lnTo>
                    <a:pt x="0" y="21600"/>
                  </a:lnTo>
                  <a:lnTo>
                    <a:pt x="0" y="0"/>
                  </a:lnTo>
                  <a:lnTo>
                    <a:pt x="21600" y="0"/>
                  </a:lnTo>
                  <a:lnTo>
                    <a:pt x="21600" y="18000"/>
                  </a:lnTo>
                </a:path>
              </a:pathLst>
            </a:custGeom>
            <a:noFill/>
            <a:ln w="9525" cap="flat">
              <a:solidFill>
                <a:srgbClr val="CBCBCB"/>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99696" name="Rectangle 16"/>
            <p:cNvSpPr>
              <a:spLocks/>
            </p:cNvSpPr>
            <p:nvPr/>
          </p:nvSpPr>
          <p:spPr bwMode="auto">
            <a:xfrm>
              <a:off x="1" y="45"/>
              <a:ext cx="1504"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marL="304800" indent="-304800">
                <a:spcBef>
                  <a:spcPts val="425"/>
                </a:spcBef>
              </a:pPr>
              <a:r>
                <a:rPr lang="en-US" sz="1800">
                  <a:solidFill>
                    <a:srgbClr val="4F1414"/>
                  </a:solidFill>
                  <a:latin typeface="Lucida Handwriting" charset="0"/>
                  <a:ea typeface="ＭＳ Ｐゴシック" charset="0"/>
                  <a:cs typeface="Lucida Handwriting" charset="0"/>
                  <a:sym typeface="Lucida Handwriting" charset="0"/>
                </a:rPr>
                <a:t>Doesn</a:t>
              </a:r>
              <a:r>
                <a:rPr lang="ja-JP" altLang="en-US" sz="1800">
                  <a:solidFill>
                    <a:srgbClr val="4F1414"/>
                  </a:solidFill>
                  <a:latin typeface="Arial"/>
                  <a:ea typeface="ＭＳ Ｐゴシック" charset="0"/>
                  <a:cs typeface="Lucida Handwriting" charset="0"/>
                  <a:sym typeface="Lucida Handwriting" charset="0"/>
                </a:rPr>
                <a:t>’</a:t>
              </a:r>
              <a:r>
                <a:rPr lang="en-US" sz="1800">
                  <a:solidFill>
                    <a:srgbClr val="4F1414"/>
                  </a:solidFill>
                  <a:latin typeface="Lucida Handwriting" charset="0"/>
                  <a:ea typeface="ＭＳ Ｐゴシック" charset="0"/>
                  <a:cs typeface="Lucida Handwriting" charset="0"/>
                  <a:sym typeface="Lucida Handwriting" charset="0"/>
                </a:rPr>
                <a:t>t replace</a:t>
              </a:r>
              <a:endParaRPr lang="en-US" sz="1800">
                <a:solidFill>
                  <a:schemeClr val="tx1"/>
                </a:solidFill>
                <a:latin typeface="Trebuchet MS" charset="0"/>
                <a:ea typeface="ＭＳ Ｐゴシック" charset="0"/>
                <a:cs typeface="Lucida Grande" charset="0"/>
                <a:sym typeface="Trebuchet MS" charset="0"/>
              </a:endParaRPr>
            </a:p>
            <a:p>
              <a:pPr marL="304800" indent="-304800">
                <a:spcBef>
                  <a:spcPts val="425"/>
                </a:spcBef>
              </a:pPr>
              <a:r>
                <a:rPr lang="en-US" sz="1800">
                  <a:solidFill>
                    <a:srgbClr val="4F1414"/>
                  </a:solidFill>
                  <a:latin typeface="Lucida Handwriting" charset="0"/>
                  <a:ea typeface="ＭＳ Ｐゴシック" charset="0"/>
                  <a:cs typeface="Lucida Handwriting" charset="0"/>
                  <a:sym typeface="Lucida Handwriting" charset="0"/>
                </a:rPr>
                <a:t>manual testing</a:t>
              </a: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1000"/>
                                  </p:stCondLst>
                                  <p:childTnLst>
                                    <p:set>
                                      <p:cBhvr>
                                        <p:cTn id="6" dur="1" fill="hold">
                                          <p:stCondLst>
                                            <p:cond delay="499"/>
                                          </p:stCondLst>
                                        </p:cTn>
                                        <p:tgtEl>
                                          <p:spTgt spid="199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0173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0173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0173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0173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0173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0173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0173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0173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0"/>
            <a:ext cx="1441450" cy="3505200"/>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201739"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58900" y="381000"/>
            <a:ext cx="77851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0377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0378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0378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0378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0378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0378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0378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0378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614363"/>
            <a:ext cx="8229600" cy="5627687"/>
          </a:xfrm>
          <a:prstGeom prst="rect">
            <a:avLst/>
          </a:prstGeom>
          <a:noFill/>
          <a:ln>
            <a:noFill/>
          </a:ln>
          <a:effectLst>
            <a:outerShdw blurRad="50800" dist="38099" dir="2700000" algn="ctr" rotWithShape="0">
              <a:schemeClr val="bg2">
                <a:alpha val="39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cSld>
  <p:clrMapOvr>
    <a:masterClrMapping/>
  </p:clrMapOvr>
  <p:transition xmlns:p14="http://schemas.microsoft.com/office/powerpoint/2010/mai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0480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0480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0480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0480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0480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0480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0480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0481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762000"/>
            <a:ext cx="8148638" cy="5573713"/>
          </a:xfrm>
          <a:prstGeom prst="rect">
            <a:avLst/>
          </a:prstGeom>
          <a:noFill/>
          <a:ln>
            <a:noFill/>
          </a:ln>
          <a:effectLst>
            <a:outerShdw blurRad="50800" dist="38099" dir="2700000" algn="ctr" rotWithShape="0">
              <a:schemeClr val="bg2">
                <a:alpha val="39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20481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0" y="0"/>
            <a:ext cx="2000250" cy="4722813"/>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1000"/>
                                  </p:stCondLst>
                                  <p:childTnLst>
                                    <p:set>
                                      <p:cBhvr>
                                        <p:cTn id="6" dur="1" fill="hold">
                                          <p:stCondLst>
                                            <p:cond delay="499"/>
                                          </p:stCondLst>
                                        </p:cTn>
                                        <p:tgtEl>
                                          <p:spTgt spid="204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0582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0582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0582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0583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0583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0583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0583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05834" name="Picture 10"/>
          <p:cNvPicPr>
            <a:picLocks noChangeAspect="1" noChangeArrowheads="1"/>
          </p:cNvPicPr>
          <p:nvPr/>
        </p:nvPicPr>
        <p:blipFill rotWithShape="1">
          <a:blip r:embed="rId10">
            <a:extLst>
              <a:ext uri="{28A0092B-C50C-407E-A947-70E740481C1C}">
                <a14:useLocalDpi xmlns:a14="http://schemas.microsoft.com/office/drawing/2010/main" val="0"/>
              </a:ext>
            </a:extLst>
          </a:blip>
          <a:srcRect l="37798" t="11941" r="35392"/>
          <a:stretch/>
        </p:blipFill>
        <p:spPr bwMode="auto">
          <a:xfrm>
            <a:off x="1066800" y="8759"/>
            <a:ext cx="1427655" cy="3623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2058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800" y="1301750"/>
            <a:ext cx="7369175" cy="5041900"/>
          </a:xfrm>
          <a:prstGeom prst="rect">
            <a:avLst/>
          </a:prstGeom>
          <a:noFill/>
          <a:ln>
            <a:noFill/>
          </a:ln>
          <a:effectLst>
            <a:outerShdw blurRad="50800" dist="38099" dir="2700000" algn="ctr" rotWithShape="0">
              <a:schemeClr val="bg2">
                <a:alpha val="39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1000"/>
                                  </p:stCondLst>
                                  <p:childTnLst>
                                    <p:set>
                                      <p:cBhvr>
                                        <p:cTn id="6" dur="1" fill="hold">
                                          <p:stCondLst>
                                            <p:cond delay="499"/>
                                          </p:stCondLst>
                                        </p:cTn>
                                        <p:tgtEl>
                                          <p:spTgt spid="205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8" name="Rectangle 10"/>
          <p:cNvSpPr>
            <a:spLocks noGrp="1" noChangeArrowheads="1"/>
          </p:cNvSpPr>
          <p:nvPr>
            <p:ph type="title"/>
          </p:nvPr>
        </p:nvSpPr>
        <p:spPr>
          <a:ln/>
        </p:spPr>
        <p:txBody>
          <a:bodyPr/>
          <a:lstStyle/>
          <a:p>
            <a:r>
              <a:rPr lang="en-US"/>
              <a:t>Levels and types of testing</a:t>
            </a:r>
          </a:p>
        </p:txBody>
      </p:sp>
      <p:sp>
        <p:nvSpPr>
          <p:cNvPr id="206850"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06851"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06852"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06853"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06854"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06855"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06856"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06857"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3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36867"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6868"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6869"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6870"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6871"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6872"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6873"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6874"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82" name="Rectangle 10"/>
          <p:cNvSpPr>
            <a:spLocks noGrp="1" noChangeArrowheads="1"/>
          </p:cNvSpPr>
          <p:nvPr>
            <p:ph type="title"/>
          </p:nvPr>
        </p:nvSpPr>
        <p:spPr>
          <a:ln/>
        </p:spPr>
        <p:txBody>
          <a:bodyPr/>
          <a:lstStyle/>
          <a:p>
            <a:r>
              <a:rPr lang="en-US"/>
              <a:t>Unit Testing/TDD</a:t>
            </a:r>
          </a:p>
        </p:txBody>
      </p:sp>
      <p:sp>
        <p:nvSpPr>
          <p:cNvPr id="20787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0787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0787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0787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0787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0787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0788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0788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0788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6250" y="554038"/>
            <a:ext cx="5649913" cy="66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30" name="Rectangle 10"/>
          <p:cNvSpPr>
            <a:spLocks noGrp="1" noChangeArrowheads="1"/>
          </p:cNvSpPr>
          <p:nvPr>
            <p:ph type="title"/>
          </p:nvPr>
        </p:nvSpPr>
        <p:spPr>
          <a:ln/>
        </p:spPr>
        <p:txBody>
          <a:bodyPr/>
          <a:lstStyle/>
          <a:p>
            <a:r>
              <a:rPr lang="en-US"/>
              <a:t>Functional Testing</a:t>
            </a:r>
          </a:p>
        </p:txBody>
      </p:sp>
      <p:sp>
        <p:nvSpPr>
          <p:cNvPr id="20992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0992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0992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0992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0992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0992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0992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0992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09931" name="Picture 11"/>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b="5499"/>
          <a:stretch>
            <a:fillRect/>
          </a:stretch>
        </p:blipFill>
        <p:spPr bwMode="auto">
          <a:xfrm>
            <a:off x="760413" y="719138"/>
            <a:ext cx="7621587" cy="613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8" name="Rectangle 10"/>
          <p:cNvSpPr>
            <a:spLocks noGrp="1" noChangeArrowheads="1"/>
          </p:cNvSpPr>
          <p:nvPr>
            <p:ph type="title"/>
          </p:nvPr>
        </p:nvSpPr>
        <p:spPr>
          <a:ln/>
        </p:spPr>
        <p:txBody>
          <a:bodyPr/>
          <a:lstStyle/>
          <a:p>
            <a:r>
              <a:rPr lang="en-US"/>
              <a:t>User Acceptance Testing</a:t>
            </a:r>
          </a:p>
        </p:txBody>
      </p:sp>
      <p:sp>
        <p:nvSpPr>
          <p:cNvPr id="21197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1197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1197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1197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1197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1197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1197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1197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11979" name="Picture 11"/>
          <p:cNvPicPr>
            <a:picLocks noChangeAspect="1" noChangeArrowheads="1"/>
          </p:cNvPicPr>
          <p:nvPr/>
        </p:nvPicPr>
        <p:blipFill>
          <a:blip r:embed="rId11">
            <a:extLst>
              <a:ext uri="{28A0092B-C50C-407E-A947-70E740481C1C}">
                <a14:useLocalDpi xmlns:a14="http://schemas.microsoft.com/office/drawing/2010/main" val="0"/>
              </a:ext>
            </a:extLst>
          </a:blip>
          <a:srcRect l="7291" b="6773"/>
          <a:stretch>
            <a:fillRect/>
          </a:stretch>
        </p:blipFill>
        <p:spPr bwMode="auto">
          <a:xfrm>
            <a:off x="438150" y="1222375"/>
            <a:ext cx="847725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6" name="Rectangle 10"/>
          <p:cNvSpPr>
            <a:spLocks noGrp="1" noChangeArrowheads="1"/>
          </p:cNvSpPr>
          <p:nvPr>
            <p:ph type="title"/>
          </p:nvPr>
        </p:nvSpPr>
        <p:spPr>
          <a:ln/>
        </p:spPr>
        <p:txBody>
          <a:bodyPr/>
          <a:lstStyle/>
          <a:p>
            <a:r>
              <a:rPr lang="en-US"/>
              <a:t>Regression Testing</a:t>
            </a:r>
          </a:p>
        </p:txBody>
      </p:sp>
      <p:sp>
        <p:nvSpPr>
          <p:cNvPr id="21401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1401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1402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1402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1402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1402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1402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1402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1402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1875" y="927100"/>
            <a:ext cx="7426325"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74" name="Rectangle 10"/>
          <p:cNvSpPr>
            <a:spLocks noGrp="1" noChangeArrowheads="1"/>
          </p:cNvSpPr>
          <p:nvPr>
            <p:ph type="title"/>
          </p:nvPr>
        </p:nvSpPr>
        <p:spPr>
          <a:ln/>
        </p:spPr>
        <p:txBody>
          <a:bodyPr/>
          <a:lstStyle/>
          <a:p>
            <a:r>
              <a:rPr lang="en-US"/>
              <a:t>Refactoring</a:t>
            </a:r>
          </a:p>
        </p:txBody>
      </p:sp>
      <p:sp>
        <p:nvSpPr>
          <p:cNvPr id="21606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1606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1606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1606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1607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1607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1607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1607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fade thruBlk="1"/>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1709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1709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1709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1709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1709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1709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1709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1709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0"/>
            <a:ext cx="8228013" cy="635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1913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1914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1914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1914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1914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1914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1914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1914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0"/>
            <a:ext cx="8228013" cy="635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2118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2118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2118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2119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2119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2119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2119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2119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0"/>
            <a:ext cx="8228013" cy="635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2323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2323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2323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2323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2323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2324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2324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23242"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0"/>
            <a:ext cx="8228013" cy="635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2528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2528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2528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2528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2528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2528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2528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2529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0"/>
            <a:ext cx="8228013" cy="635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891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891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891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891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891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892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892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8922" name="Rectangle 10"/>
          <p:cNvSpPr>
            <a:spLocks noGrp="1" noChangeArrowheads="1"/>
          </p:cNvSpPr>
          <p:nvPr>
            <p:ph type="title"/>
          </p:nvPr>
        </p:nvSpPr>
        <p:spPr>
          <a:xfrm>
            <a:off x="0" y="0"/>
            <a:ext cx="9144000" cy="839391"/>
          </a:xfrm>
          <a:ln/>
        </p:spPr>
        <p:txBody>
          <a:bodyPr/>
          <a:lstStyle/>
          <a:p>
            <a:r>
              <a:rPr lang="en-US" dirty="0"/>
              <a:t>Software project outcomes: 2004</a:t>
            </a:r>
          </a:p>
        </p:txBody>
      </p:sp>
      <p:sp>
        <p:nvSpPr>
          <p:cNvPr id="38923" name="Rectangle 11"/>
          <p:cNvSpPr>
            <a:spLocks/>
          </p:cNvSpPr>
          <p:nvPr/>
        </p:nvSpPr>
        <p:spPr bwMode="auto">
          <a:xfrm>
            <a:off x="5880100" y="6465888"/>
            <a:ext cx="3073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nchor="ctr"/>
          <a:lstStyle/>
          <a:p>
            <a:pPr algn="l"/>
            <a:r>
              <a:rPr lang="en-US" sz="1400">
                <a:solidFill>
                  <a:srgbClr val="7F7F7F"/>
                </a:solidFill>
                <a:latin typeface="Trebuchet MS" charset="0"/>
                <a:ea typeface="ＭＳ Ｐゴシック" charset="0"/>
                <a:cs typeface="Trebuchet MS" charset="0"/>
                <a:sym typeface="Trebuchet MS" charset="0"/>
              </a:rPr>
              <a:t>The Standish Group CHAOS Reports</a:t>
            </a:r>
          </a:p>
        </p:txBody>
      </p:sp>
      <p:graphicFrame>
        <p:nvGraphicFramePr>
          <p:cNvPr id="2" name="Chart 1"/>
          <p:cNvGraphicFramePr/>
          <p:nvPr>
            <p:extLst>
              <p:ext uri="{D42A27DB-BD31-4B8C-83A1-F6EECF244321}">
                <p14:modId xmlns:p14="http://schemas.microsoft.com/office/powerpoint/2010/main" val="1155478584"/>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11"/>
          </a:graphicData>
        </a:graphic>
      </p:graphicFrame>
    </p:spTree>
  </p:cSld>
  <p:clrMapOvr>
    <a:masterClrMapping/>
  </p:clrMapOvr>
  <p:transition xmlns:p14="http://schemas.microsoft.com/office/powerpoint/2010/mai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8" name="Rectangle 10"/>
          <p:cNvSpPr>
            <a:spLocks noGrp="1" noChangeArrowheads="1"/>
          </p:cNvSpPr>
          <p:nvPr>
            <p:ph type="title"/>
          </p:nvPr>
        </p:nvSpPr>
        <p:spPr>
          <a:ln/>
        </p:spPr>
        <p:txBody>
          <a:bodyPr lIns="88900" tIns="88900" rIns="88900" bIns="88900" anchor="ctr"/>
          <a:lstStyle/>
          <a:p>
            <a:r>
              <a:rPr lang="en-US"/>
              <a:t>Pairing</a:t>
            </a:r>
          </a:p>
        </p:txBody>
      </p:sp>
      <p:sp>
        <p:nvSpPr>
          <p:cNvPr id="22733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2733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2733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2733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2733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2733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2733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2733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fade thruBlk="1"/>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685800" y="2130425"/>
            <a:ext cx="7772400" cy="1470025"/>
          </a:xfrm>
          <a:ln/>
        </p:spPr>
        <p:txBody>
          <a:bodyPr/>
          <a:lstStyle/>
          <a:p>
            <a:r>
              <a:rPr lang="en-US" sz="6600">
                <a:solidFill>
                  <a:srgbClr val="FF0000"/>
                </a:solidFill>
              </a:rPr>
              <a:t>Pairing</a:t>
            </a:r>
          </a:p>
        </p:txBody>
      </p:sp>
      <p:sp>
        <p:nvSpPr>
          <p:cNvPr id="229379" name="Rectangle 3"/>
          <p:cNvSpPr>
            <a:spLocks noGrp="1" noChangeArrowheads="1"/>
          </p:cNvSpPr>
          <p:nvPr>
            <p:ph idx="1"/>
          </p:nvPr>
        </p:nvSpPr>
        <p:spPr>
          <a:xfrm>
            <a:off x="1066800" y="3886200"/>
            <a:ext cx="6858000" cy="2971800"/>
          </a:xfrm>
          <a:ln/>
        </p:spPr>
        <p:txBody>
          <a:bodyPr/>
          <a:lstStyle/>
          <a:p>
            <a:pPr marL="0" indent="0">
              <a:spcBef>
                <a:spcPct val="0"/>
              </a:spcBef>
              <a:buNone/>
            </a:pPr>
            <a:r>
              <a:rPr lang="en-US" dirty="0"/>
              <a:t>Why it sucks, and why you should hate it</a:t>
            </a:r>
          </a:p>
        </p:txBody>
      </p:sp>
    </p:spTree>
  </p:cSld>
  <p:clrMapOvr>
    <a:masterClrMapping/>
  </p:clrMapOvr>
  <p:transition xmlns:p14="http://schemas.microsoft.com/office/powerpoint/2010/mai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685800" y="2130425"/>
            <a:ext cx="7772400" cy="1470025"/>
          </a:xfrm>
          <a:ln/>
        </p:spPr>
        <p:txBody>
          <a:bodyPr/>
          <a:lstStyle/>
          <a:p>
            <a:r>
              <a:rPr lang="en-US" sz="7200"/>
              <a:t>Its distracting!</a:t>
            </a:r>
          </a:p>
        </p:txBody>
      </p:sp>
      <p:sp>
        <p:nvSpPr>
          <p:cNvPr id="230403" name="Rectangle 3"/>
          <p:cNvSpPr>
            <a:spLocks noGrp="1" noChangeArrowheads="1"/>
          </p:cNvSpPr>
          <p:nvPr>
            <p:ph idx="1"/>
          </p:nvPr>
        </p:nvSpPr>
        <p:spPr>
          <a:xfrm>
            <a:off x="609601" y="3581400"/>
            <a:ext cx="7953746" cy="2648174"/>
          </a:xfrm>
          <a:ln/>
        </p:spPr>
        <p:txBody>
          <a:bodyPr/>
          <a:lstStyle/>
          <a:p>
            <a:pPr marL="0" indent="0" algn="ctr">
              <a:spcBef>
                <a:spcPct val="0"/>
              </a:spcBef>
              <a:buNone/>
            </a:pPr>
            <a:r>
              <a:rPr lang="en-US" dirty="0"/>
              <a:t>Hard to focus on the problem at hand when your pair is sitting next to you talking</a:t>
            </a:r>
          </a:p>
        </p:txBody>
      </p:sp>
    </p:spTree>
  </p:cSld>
  <p:clrMapOvr>
    <a:masterClrMapping/>
  </p:clrMapOvr>
  <p:transition xmlns:p14="http://schemas.microsoft.com/office/powerpoint/2010/mai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130425"/>
            <a:ext cx="7772400" cy="1470025"/>
          </a:xfrm>
          <a:ln/>
        </p:spPr>
        <p:txBody>
          <a:bodyPr/>
          <a:lstStyle/>
          <a:p>
            <a:r>
              <a:rPr lang="en-US" sz="8000"/>
              <a:t>Costly</a:t>
            </a:r>
          </a:p>
        </p:txBody>
      </p:sp>
      <p:sp>
        <p:nvSpPr>
          <p:cNvPr id="231427" name="Rectangle 3"/>
          <p:cNvSpPr>
            <a:spLocks noGrp="1" noChangeArrowheads="1"/>
          </p:cNvSpPr>
          <p:nvPr>
            <p:ph idx="1"/>
          </p:nvPr>
        </p:nvSpPr>
        <p:spPr>
          <a:xfrm>
            <a:off x="609601" y="3581400"/>
            <a:ext cx="7953746" cy="2648174"/>
          </a:xfrm>
          <a:ln/>
        </p:spPr>
        <p:txBody>
          <a:bodyPr/>
          <a:lstStyle/>
          <a:p>
            <a:pPr marL="0" indent="0" algn="ctr">
              <a:spcBef>
                <a:spcPct val="0"/>
              </a:spcBef>
              <a:buNone/>
            </a:pPr>
            <a:r>
              <a:rPr lang="en-US" dirty="0"/>
              <a:t>Two people doing the work of one</a:t>
            </a:r>
          </a:p>
        </p:txBody>
      </p:sp>
    </p:spTree>
  </p:cSld>
  <p:clrMapOvr>
    <a:masterClrMapping/>
  </p:clrMapOvr>
  <p:transition xmlns:p14="http://schemas.microsoft.com/office/powerpoint/2010/mai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685800" y="2130425"/>
            <a:ext cx="7772400" cy="1470025"/>
          </a:xfrm>
          <a:ln/>
        </p:spPr>
        <p:txBody>
          <a:bodyPr/>
          <a:lstStyle/>
          <a:p>
            <a:r>
              <a:rPr lang="en-US" sz="8000"/>
              <a:t>Low morale</a:t>
            </a:r>
          </a:p>
        </p:txBody>
      </p:sp>
      <p:sp>
        <p:nvSpPr>
          <p:cNvPr id="232451" name="Rectangle 3"/>
          <p:cNvSpPr>
            <a:spLocks noGrp="1" noChangeArrowheads="1"/>
          </p:cNvSpPr>
          <p:nvPr>
            <p:ph idx="1"/>
          </p:nvPr>
        </p:nvSpPr>
        <p:spPr>
          <a:xfrm>
            <a:off x="609601" y="3657600"/>
            <a:ext cx="7953746" cy="2571974"/>
          </a:xfrm>
          <a:ln/>
        </p:spPr>
        <p:txBody>
          <a:bodyPr/>
          <a:lstStyle/>
          <a:p>
            <a:pPr marL="0" indent="0" algn="ctr">
              <a:spcBef>
                <a:spcPct val="0"/>
              </a:spcBef>
              <a:buNone/>
            </a:pPr>
            <a:r>
              <a:rPr lang="en-US" dirty="0"/>
              <a:t>Only spend 50% of your time doing any actual work</a:t>
            </a:r>
          </a:p>
        </p:txBody>
      </p:sp>
    </p:spTree>
  </p:cSld>
  <p:clrMapOvr>
    <a:masterClrMapping/>
  </p:clrMapOvr>
  <p:transition xmlns:p14="http://schemas.microsoft.com/office/powerpoint/2010/mai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685800" y="2133600"/>
            <a:ext cx="7772400" cy="1470025"/>
          </a:xfrm>
          <a:ln/>
        </p:spPr>
        <p:txBody>
          <a:bodyPr/>
          <a:lstStyle/>
          <a:p>
            <a:r>
              <a:rPr lang="en-US" sz="8000"/>
              <a:t>Hygiene</a:t>
            </a:r>
          </a:p>
        </p:txBody>
      </p:sp>
      <p:sp>
        <p:nvSpPr>
          <p:cNvPr id="233475" name="Rectangle 3"/>
          <p:cNvSpPr>
            <a:spLocks noGrp="1" noChangeArrowheads="1"/>
          </p:cNvSpPr>
          <p:nvPr>
            <p:ph idx="1"/>
          </p:nvPr>
        </p:nvSpPr>
        <p:spPr>
          <a:xfrm>
            <a:off x="609601" y="3733800"/>
            <a:ext cx="7953746" cy="2495774"/>
          </a:xfrm>
          <a:ln/>
        </p:spPr>
        <p:txBody>
          <a:bodyPr/>
          <a:lstStyle/>
          <a:p>
            <a:pPr marL="0" indent="0" algn="ctr">
              <a:spcBef>
                <a:spcPct val="0"/>
              </a:spcBef>
              <a:buNone/>
            </a:pPr>
            <a:r>
              <a:rPr lang="en-US" dirty="0"/>
              <a:t>What?! I have to shower every day?!</a:t>
            </a:r>
          </a:p>
        </p:txBody>
      </p:sp>
    </p:spTree>
  </p:cSld>
  <p:clrMapOvr>
    <a:masterClrMapping/>
  </p:clrMapOvr>
  <p:transition xmlns:p14="http://schemas.microsoft.com/office/powerpoint/2010/mai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685800" y="1273175"/>
            <a:ext cx="7772400" cy="3184525"/>
          </a:xfrm>
          <a:ln/>
        </p:spPr>
        <p:txBody>
          <a:bodyPr/>
          <a:lstStyle/>
          <a:p>
            <a:r>
              <a:rPr lang="en-US" sz="8000"/>
              <a:t>Stop slowing me down!</a:t>
            </a:r>
          </a:p>
        </p:txBody>
      </p:sp>
      <p:sp>
        <p:nvSpPr>
          <p:cNvPr id="234499" name="Rectangle 3"/>
          <p:cNvSpPr>
            <a:spLocks noGrp="1" noChangeArrowheads="1"/>
          </p:cNvSpPr>
          <p:nvPr>
            <p:ph idx="1"/>
          </p:nvPr>
        </p:nvSpPr>
        <p:spPr>
          <a:xfrm>
            <a:off x="1371600" y="4495800"/>
            <a:ext cx="6400800" cy="2362200"/>
          </a:xfrm>
          <a:ln/>
        </p:spPr>
        <p:txBody>
          <a:bodyPr/>
          <a:lstStyle/>
          <a:p>
            <a:pPr marL="0" indent="0" algn="ctr">
              <a:spcBef>
                <a:spcPct val="0"/>
              </a:spcBef>
              <a:buNone/>
            </a:pPr>
            <a:r>
              <a:rPr lang="en-US" dirty="0"/>
              <a:t>Explaining thoughts to my pair will slow me down</a:t>
            </a:r>
          </a:p>
        </p:txBody>
      </p:sp>
    </p:spTree>
  </p:cSld>
  <p:clrMapOvr>
    <a:masterClrMapping/>
  </p:clrMapOvr>
  <p:transition xmlns:p14="http://schemas.microsoft.com/office/powerpoint/2010/mai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685800" y="2130425"/>
            <a:ext cx="7772400" cy="1470025"/>
          </a:xfrm>
          <a:ln/>
        </p:spPr>
        <p:txBody>
          <a:bodyPr/>
          <a:lstStyle/>
          <a:p>
            <a:r>
              <a:rPr lang="en-US" sz="6600">
                <a:solidFill>
                  <a:srgbClr val="13C112"/>
                </a:solidFill>
              </a:rPr>
              <a:t>Pairing</a:t>
            </a:r>
          </a:p>
        </p:txBody>
      </p:sp>
      <p:sp>
        <p:nvSpPr>
          <p:cNvPr id="235523" name="Rectangle 3"/>
          <p:cNvSpPr>
            <a:spLocks noGrp="1" noChangeArrowheads="1"/>
          </p:cNvSpPr>
          <p:nvPr>
            <p:ph idx="1"/>
          </p:nvPr>
        </p:nvSpPr>
        <p:spPr>
          <a:xfrm>
            <a:off x="1066800" y="3886200"/>
            <a:ext cx="6858000" cy="2971800"/>
          </a:xfrm>
          <a:ln/>
        </p:spPr>
        <p:txBody>
          <a:bodyPr/>
          <a:lstStyle/>
          <a:p>
            <a:pPr marL="0" indent="0" algn="ctr">
              <a:spcBef>
                <a:spcPct val="0"/>
              </a:spcBef>
              <a:buNone/>
            </a:pPr>
            <a:r>
              <a:rPr lang="en-US" dirty="0"/>
              <a:t>Now let</a:t>
            </a:r>
            <a:r>
              <a:rPr lang="ja-JP" altLang="en-US" dirty="0">
                <a:latin typeface="Arial"/>
              </a:rPr>
              <a:t>’</a:t>
            </a:r>
            <a:r>
              <a:rPr lang="en-US" dirty="0"/>
              <a:t>s talk about the reasons you should do it</a:t>
            </a:r>
          </a:p>
        </p:txBody>
      </p:sp>
    </p:spTree>
  </p:cSld>
  <p:clrMapOvr>
    <a:masterClrMapping/>
  </p:clrMapOvr>
  <p:transition xmlns:p14="http://schemas.microsoft.com/office/powerpoint/2010/mai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4" name="Rectangle 10"/>
          <p:cNvSpPr>
            <a:spLocks noGrp="1" noChangeArrowheads="1"/>
          </p:cNvSpPr>
          <p:nvPr>
            <p:ph type="title"/>
          </p:nvPr>
        </p:nvSpPr>
        <p:spPr>
          <a:ln/>
        </p:spPr>
        <p:txBody>
          <a:bodyPr lIns="88900" tIns="88900" rIns="88900" bIns="88900" anchor="ctr"/>
          <a:lstStyle/>
          <a:p>
            <a:r>
              <a:rPr lang="en-US"/>
              <a:t>Development</a:t>
            </a:r>
            <a:br>
              <a:rPr lang="en-US"/>
            </a:br>
            <a:r>
              <a:rPr lang="en-US"/>
              <a:t>The Waterfall Way</a:t>
            </a:r>
          </a:p>
        </p:txBody>
      </p:sp>
      <p:sp>
        <p:nvSpPr>
          <p:cNvPr id="23654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3654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3654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3654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3655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3655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3655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3655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3859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3859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3859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3859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3859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3860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3860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38602" name="Picture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6738" y="50800"/>
            <a:ext cx="852170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096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096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096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096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096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096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096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40970" name="Rectangle 10"/>
          <p:cNvSpPr>
            <a:spLocks noGrp="1" noChangeArrowheads="1"/>
          </p:cNvSpPr>
          <p:nvPr>
            <p:ph type="title"/>
          </p:nvPr>
        </p:nvSpPr>
        <p:spPr>
          <a:ln/>
        </p:spPr>
        <p:txBody>
          <a:bodyPr/>
          <a:lstStyle/>
          <a:p>
            <a:r>
              <a:rPr lang="en-US"/>
              <a:t>That </a:t>
            </a:r>
            <a:r>
              <a:rPr lang="ja-JP" altLang="en-US">
                <a:latin typeface="Arial"/>
              </a:rPr>
              <a:t>“</a:t>
            </a:r>
            <a:r>
              <a:rPr lang="en-US"/>
              <a:t>Waterfall</a:t>
            </a:r>
            <a:r>
              <a:rPr lang="ja-JP" altLang="en-US">
                <a:latin typeface="Arial"/>
              </a:rPr>
              <a:t>”</a:t>
            </a:r>
            <a:r>
              <a:rPr lang="en-US"/>
              <a:t> diagram...</a:t>
            </a:r>
          </a:p>
        </p:txBody>
      </p:sp>
      <p:pic>
        <p:nvPicPr>
          <p:cNvPr id="4097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8400" y="968375"/>
            <a:ext cx="6805613"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40972"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2888" y="2641600"/>
            <a:ext cx="6116637"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40973" name="Freeform 13"/>
          <p:cNvSpPr>
            <a:spLocks/>
          </p:cNvSpPr>
          <p:nvPr/>
        </p:nvSpPr>
        <p:spPr bwMode="auto">
          <a:xfrm>
            <a:off x="1211263" y="1630363"/>
            <a:ext cx="6731000" cy="836612"/>
          </a:xfrm>
          <a:custGeom>
            <a:avLst/>
            <a:gdLst>
              <a:gd name="T0" fmla="*/ 2298 w 21600"/>
              <a:gd name="T1" fmla="*/ 284 h 21600"/>
              <a:gd name="T2" fmla="*/ 21600 w 21600"/>
              <a:gd name="T3" fmla="*/ 0 h 21600"/>
              <a:gd name="T4" fmla="*/ 21600 w 21600"/>
              <a:gd name="T5" fmla="*/ 21316 h 21600"/>
              <a:gd name="T6" fmla="*/ 0 w 21600"/>
              <a:gd name="T7" fmla="*/ 21600 h 21600"/>
              <a:gd name="T8" fmla="*/ 0 w 21600"/>
              <a:gd name="T9" fmla="*/ 5116 h 21600"/>
              <a:gd name="T10" fmla="*/ 2333 w 21600"/>
              <a:gd name="T11" fmla="*/ 5116 h 21600"/>
              <a:gd name="T12" fmla="*/ 2298 w 21600"/>
              <a:gd name="T13" fmla="*/ 284 h 21600"/>
              <a:gd name="T14" fmla="*/ 2298 w 21600"/>
              <a:gd name="T15" fmla="*/ 284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2298" y="284"/>
                </a:moveTo>
                <a:lnTo>
                  <a:pt x="21600" y="0"/>
                </a:lnTo>
                <a:lnTo>
                  <a:pt x="21600" y="21316"/>
                </a:lnTo>
                <a:lnTo>
                  <a:pt x="0" y="21600"/>
                </a:lnTo>
                <a:lnTo>
                  <a:pt x="0" y="5116"/>
                </a:lnTo>
                <a:lnTo>
                  <a:pt x="2333" y="5116"/>
                </a:lnTo>
                <a:lnTo>
                  <a:pt x="2298" y="284"/>
                </a:lnTo>
                <a:close/>
                <a:moveTo>
                  <a:pt x="2298" y="284"/>
                </a:moveTo>
              </a:path>
            </a:pathLst>
          </a:custGeom>
          <a:solidFill>
            <a:schemeClr val="accent1">
              <a:alpha val="24706"/>
            </a:schemeClr>
          </a:solidFill>
          <a:ln>
            <a:noFill/>
          </a:ln>
          <a:effectLst>
            <a:outerShdw blurRad="38100" dist="23000" dir="5400000" algn="ctr" rotWithShape="0">
              <a:schemeClr val="bg2">
                <a:alpha val="34999"/>
              </a:schemeClr>
            </a:outerShdw>
          </a:effectLst>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sp>
        <p:nvSpPr>
          <p:cNvPr id="40974" name="Rectangle 14"/>
          <p:cNvSpPr>
            <a:spLocks/>
          </p:cNvSpPr>
          <p:nvPr/>
        </p:nvSpPr>
        <p:spPr bwMode="auto">
          <a:xfrm>
            <a:off x="7008813" y="2498725"/>
            <a:ext cx="90963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1200">
                <a:solidFill>
                  <a:schemeClr val="tx1"/>
                </a:solidFill>
                <a:latin typeface="Trebuchet MS" charset="0"/>
                <a:ea typeface="ＭＳ Ｐゴシック" charset="0"/>
                <a:cs typeface="Trebuchet MS" charset="0"/>
                <a:sym typeface="Trebuchet MS" charset="0"/>
              </a:rPr>
              <a:t>Royce, 1970</a:t>
            </a:r>
          </a:p>
        </p:txBody>
      </p:sp>
    </p:spTree>
  </p:cSld>
  <p:clrMapOvr>
    <a:masterClrMapping/>
  </p:clrMapOvr>
  <p:transition xmlns:p14="http://schemas.microsoft.com/office/powerpoint/2010/mai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4064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4064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4064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4064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4064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4064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4064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4065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350" y="0"/>
            <a:ext cx="8875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2698" name="Rectangle 10"/>
          <p:cNvSpPr>
            <a:spLocks noGrp="1" noChangeArrowheads="1"/>
          </p:cNvSpPr>
          <p:nvPr>
            <p:ph type="title"/>
          </p:nvPr>
        </p:nvSpPr>
        <p:spPr>
          <a:ln/>
        </p:spPr>
        <p:txBody>
          <a:bodyPr lIns="88900" tIns="88900" rIns="88900" bIns="88900" anchor="ctr"/>
          <a:lstStyle/>
          <a:p>
            <a:r>
              <a:rPr lang="en-US"/>
              <a:t>The Agile Way: Pairing</a:t>
            </a:r>
          </a:p>
        </p:txBody>
      </p:sp>
      <p:sp>
        <p:nvSpPr>
          <p:cNvPr id="24269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4269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4269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4269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4269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4269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4269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4269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42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8" grpId="0" animBg="1"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4473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4474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4474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4474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4474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4474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4474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244746" name="Rectangle 10"/>
          <p:cNvSpPr>
            <a:spLocks/>
          </p:cNvSpPr>
          <p:nvPr/>
        </p:nvSpPr>
        <p:spPr bwMode="auto">
          <a:xfrm>
            <a:off x="762000" y="609600"/>
            <a:ext cx="7886700" cy="5537200"/>
          </a:xfrm>
          <a:prstGeom prst="rect">
            <a:avLst/>
          </a:prstGeom>
          <a:solidFill>
            <a:schemeClr val="accent1"/>
          </a:solidFill>
          <a:ln>
            <a:noFill/>
          </a:ln>
          <a:extLs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spcBef>
                <a:spcPts val="613"/>
              </a:spcBef>
            </a:pPr>
            <a:r>
              <a:rPr lang="ja-JP" altLang="en-US" sz="2400">
                <a:solidFill>
                  <a:schemeClr val="tx1"/>
                </a:solidFill>
                <a:latin typeface="Arial"/>
                <a:ea typeface="ＭＳ Ｐゴシック" charset="0"/>
                <a:cs typeface="Arial" charset="0"/>
                <a:sym typeface="Arial" charset="0"/>
              </a:rPr>
              <a:t>“</a:t>
            </a:r>
            <a:r>
              <a:rPr lang="en-US" sz="2400">
                <a:solidFill>
                  <a:schemeClr val="tx1"/>
                </a:solidFill>
                <a:latin typeface="Arial" charset="0"/>
                <a:ea typeface="ＭＳ Ｐゴシック" charset="0"/>
                <a:cs typeface="Arial" charset="0"/>
                <a:sym typeface="Arial" charset="0"/>
              </a:rPr>
              <a:t>Pair programming is a software development technique in which two programmers work together at one work station. One types in code while the other reviews each line of code as it's typed in. The person typing is called the driver. The person reviewing the code is called the observer or navigator. The two programmers switch roles periodically.</a:t>
            </a:r>
            <a:endParaRPr lang="en-US" sz="1800">
              <a:solidFill>
                <a:srgbClr val="292929"/>
              </a:solidFill>
              <a:latin typeface="Arial" charset="0"/>
              <a:ea typeface="ＭＳ Ｐゴシック" charset="0"/>
              <a:cs typeface="Lucida Grande" charset="0"/>
              <a:sym typeface="Arial" charset="0"/>
            </a:endParaRPr>
          </a:p>
          <a:p>
            <a:pPr algn="l">
              <a:spcBef>
                <a:spcPts val="613"/>
              </a:spcBef>
            </a:pPr>
            <a:r>
              <a:rPr lang="ja-JP" altLang="en-US" sz="2400">
                <a:solidFill>
                  <a:schemeClr val="tx1"/>
                </a:solidFill>
                <a:latin typeface="Arial"/>
                <a:ea typeface="ＭＳ Ｐゴシック" charset="0"/>
                <a:cs typeface="Arial" charset="0"/>
                <a:sym typeface="Arial" charset="0"/>
              </a:rPr>
              <a:t>“</a:t>
            </a:r>
            <a:r>
              <a:rPr lang="en-US" sz="2400">
                <a:solidFill>
                  <a:schemeClr val="tx1"/>
                </a:solidFill>
                <a:latin typeface="Arial" charset="0"/>
                <a:ea typeface="ＭＳ Ｐゴシック" charset="0"/>
                <a:cs typeface="Arial" charset="0"/>
                <a:sym typeface="Arial" charset="0"/>
              </a:rPr>
              <a:t>While reviewing, the observer also considers the strategic direction of the work, coming up with ideas for improvements and likely future problems to address. This frees the driver to focus all of his or her attention on the "tactical" aspects of completing the current task, using the observer as a safety net and guide.</a:t>
            </a:r>
            <a:r>
              <a:rPr lang="ja-JP" altLang="en-US" sz="2400">
                <a:solidFill>
                  <a:schemeClr val="tx1"/>
                </a:solidFill>
                <a:latin typeface="Arial"/>
                <a:ea typeface="ＭＳ Ｐゴシック" charset="0"/>
                <a:cs typeface="Arial" charset="0"/>
                <a:sym typeface="Arial" charset="0"/>
              </a:rPr>
              <a:t>”</a:t>
            </a:r>
            <a:endParaRPr lang="en-US" sz="1800">
              <a:solidFill>
                <a:srgbClr val="292929"/>
              </a:solidFill>
              <a:latin typeface="Arial" charset="0"/>
              <a:ea typeface="ＭＳ Ｐゴシック" charset="0"/>
              <a:cs typeface="Lucida Grande" charset="0"/>
              <a:sym typeface="Arial" charset="0"/>
            </a:endParaRPr>
          </a:p>
          <a:p>
            <a:pPr algn="l">
              <a:spcBef>
                <a:spcPts val="613"/>
              </a:spcBef>
            </a:pPr>
            <a:endParaRPr lang="en-US" sz="2400">
              <a:solidFill>
                <a:schemeClr val="tx1"/>
              </a:solidFill>
              <a:latin typeface="Arial Italic" charset="0"/>
              <a:ea typeface="ＭＳ Ｐゴシック" charset="0"/>
              <a:cs typeface="Lucida Grande" charset="0"/>
              <a:sym typeface="Arial Italic" charset="0"/>
            </a:endParaRPr>
          </a:p>
          <a:p>
            <a:pPr algn="r">
              <a:spcBef>
                <a:spcPts val="475"/>
              </a:spcBef>
            </a:pPr>
            <a:r>
              <a:rPr lang="en-US" sz="1800">
                <a:solidFill>
                  <a:schemeClr val="tx1"/>
                </a:solidFill>
                <a:latin typeface="Arial Italic" charset="0"/>
                <a:ea typeface="ＭＳ Ｐゴシック" charset="0"/>
                <a:cs typeface="Arial Italic" charset="0"/>
                <a:sym typeface="Arial Italic" charset="0"/>
              </a:rPr>
              <a:t>http://en.wikipedia.org/wiki/Pair_programming</a:t>
            </a:r>
          </a:p>
        </p:txBody>
      </p:sp>
    </p:spTree>
  </p:cSld>
  <p:clrMapOvr>
    <a:masterClrMapping/>
  </p:clrMapOvr>
  <p:transition xmlns:p14="http://schemas.microsoft.com/office/powerpoint/2010/mai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4576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4576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4576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4576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4576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4576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4576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4577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350" y="0"/>
            <a:ext cx="8875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4781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4781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4781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4781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4781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4781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4781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4781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350" y="0"/>
            <a:ext cx="8875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4985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4986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4986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4986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4986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4986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4986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4986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350" y="0"/>
            <a:ext cx="8875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5190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5190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5190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5191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5191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5191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5191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5191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350" y="0"/>
            <a:ext cx="8875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5395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5395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5395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5395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5395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5396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5396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253962" name="Rectangle 10"/>
          <p:cNvSpPr>
            <a:spLocks/>
          </p:cNvSpPr>
          <p:nvPr/>
        </p:nvSpPr>
        <p:spPr bwMode="auto">
          <a:xfrm>
            <a:off x="762000" y="990600"/>
            <a:ext cx="76327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spcBef>
                <a:spcPts val="1800"/>
              </a:spcBef>
            </a:pPr>
            <a:r>
              <a:rPr lang="en-US" sz="3200">
                <a:solidFill>
                  <a:srgbClr val="224B4F"/>
                </a:solidFill>
                <a:latin typeface="Hobo Std" charset="0"/>
                <a:ea typeface="ＭＳ Ｐゴシック" charset="0"/>
                <a:cs typeface="Hobo Std" charset="0"/>
                <a:sym typeface="Hobo Std" charset="0"/>
              </a:rPr>
              <a:t>110% * 2 = 220%</a:t>
            </a:r>
            <a:endParaRPr lang="en-US" sz="1800">
              <a:solidFill>
                <a:schemeClr val="tx1"/>
              </a:solidFill>
              <a:latin typeface="Trebuchet MS" charset="0"/>
              <a:ea typeface="ＭＳ Ｐゴシック" charset="0"/>
              <a:cs typeface="Lucida Grande" charset="0"/>
              <a:sym typeface="Trebuchet MS" charset="0"/>
            </a:endParaRPr>
          </a:p>
          <a:p>
            <a:pPr>
              <a:spcBef>
                <a:spcPts val="1800"/>
              </a:spcBef>
            </a:pPr>
            <a:r>
              <a:rPr lang="en-US" sz="3200">
                <a:solidFill>
                  <a:srgbClr val="224B4F"/>
                </a:solidFill>
                <a:latin typeface="Hobo Std" charset="0"/>
                <a:ea typeface="ＭＳ Ｐゴシック" charset="0"/>
                <a:cs typeface="Hobo Std" charset="0"/>
                <a:sym typeface="Hobo Std" charset="0"/>
              </a:rPr>
              <a:t>300%</a:t>
            </a:r>
            <a:endParaRPr lang="en-US" sz="1800">
              <a:solidFill>
                <a:schemeClr val="tx1"/>
              </a:solidFill>
              <a:latin typeface="Trebuchet MS" charset="0"/>
              <a:ea typeface="ＭＳ Ｐゴシック" charset="0"/>
              <a:cs typeface="Lucida Grande" charset="0"/>
              <a:sym typeface="Trebuchet MS" charset="0"/>
            </a:endParaRPr>
          </a:p>
          <a:p>
            <a:pPr>
              <a:spcBef>
                <a:spcPts val="1800"/>
              </a:spcBef>
            </a:pPr>
            <a:r>
              <a:rPr lang="en-US" sz="3200">
                <a:solidFill>
                  <a:srgbClr val="224B4F"/>
                </a:solidFill>
                <a:latin typeface="Hobo Std" charset="0"/>
                <a:ea typeface="ＭＳ Ｐゴシック" charset="0"/>
                <a:cs typeface="Hobo Std" charset="0"/>
                <a:sym typeface="Hobo Std" charset="0"/>
              </a:rPr>
              <a:t>300% - 220% = 80%</a:t>
            </a:r>
            <a:endParaRPr lang="en-US" sz="1800">
              <a:solidFill>
                <a:schemeClr val="tx1"/>
              </a:solidFill>
              <a:latin typeface="Trebuchet MS" charset="0"/>
              <a:ea typeface="ＭＳ Ｐゴシック" charset="0"/>
              <a:cs typeface="Lucida Grande" charset="0"/>
              <a:sym typeface="Trebuchet MS" charset="0"/>
            </a:endParaRPr>
          </a:p>
          <a:p>
            <a:pPr>
              <a:spcBef>
                <a:spcPts val="1800"/>
              </a:spcBef>
            </a:pPr>
            <a:r>
              <a:rPr lang="en-US" sz="3200">
                <a:solidFill>
                  <a:srgbClr val="224B4F"/>
                </a:solidFill>
                <a:latin typeface="Hobo Std" charset="0"/>
                <a:ea typeface="ＭＳ Ｐゴシック" charset="0"/>
                <a:cs typeface="Hobo Std" charset="0"/>
                <a:sym typeface="Hobo Std" charset="0"/>
              </a:rPr>
              <a:t>8 hours * .8 = 6.4 hours</a:t>
            </a:r>
            <a:endParaRPr lang="en-US" sz="1800">
              <a:solidFill>
                <a:schemeClr val="tx1"/>
              </a:solidFill>
              <a:latin typeface="Trebuchet MS" charset="0"/>
              <a:ea typeface="ＭＳ Ｐゴシック" charset="0"/>
              <a:cs typeface="Lucida Grande" charset="0"/>
              <a:sym typeface="Trebuchet MS" charset="0"/>
            </a:endParaRPr>
          </a:p>
          <a:p>
            <a:pPr>
              <a:spcBef>
                <a:spcPts val="1800"/>
              </a:spcBef>
            </a:pPr>
            <a:r>
              <a:rPr lang="en-US" sz="3200">
                <a:solidFill>
                  <a:srgbClr val="224B4F"/>
                </a:solidFill>
                <a:latin typeface="Hobo Std" charset="0"/>
                <a:ea typeface="ＭＳ Ｐゴシック" charset="0"/>
                <a:cs typeface="Hobo Std" charset="0"/>
                <a:sym typeface="Hobo Std" charset="0"/>
              </a:rPr>
              <a:t>6.4 * US$40 = US$256</a:t>
            </a:r>
            <a:endParaRPr lang="en-US" sz="1800">
              <a:solidFill>
                <a:schemeClr val="tx1"/>
              </a:solidFill>
              <a:latin typeface="Trebuchet MS" charset="0"/>
              <a:ea typeface="ＭＳ Ｐゴシック" charset="0"/>
              <a:cs typeface="Lucida Grande" charset="0"/>
              <a:sym typeface="Trebuchet MS" charset="0"/>
            </a:endParaRPr>
          </a:p>
          <a:p>
            <a:pPr>
              <a:spcBef>
                <a:spcPts val="1800"/>
              </a:spcBef>
            </a:pPr>
            <a:r>
              <a:rPr lang="en-US" sz="3200">
                <a:solidFill>
                  <a:srgbClr val="224B4F"/>
                </a:solidFill>
                <a:latin typeface="Hobo Std" charset="0"/>
                <a:ea typeface="ＭＳ Ｐゴシック" charset="0"/>
                <a:cs typeface="Hobo Std" charset="0"/>
                <a:sym typeface="Hobo Std" charset="0"/>
              </a:rPr>
              <a:t>US$256 * 1000 = US$256,000</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grpId="0" nodeType="clickEffect">
                                  <p:stCondLst>
                                    <p:cond delay="0"/>
                                  </p:stCondLst>
                                  <p:childTnLst>
                                    <p:set>
                                      <p:cBhvr>
                                        <p:cTn id="6" dur="1" fill="hold">
                                          <p:stCondLst>
                                            <p:cond delay="499"/>
                                          </p:stCondLst>
                                        </p:cTn>
                                        <p:tgtEl>
                                          <p:spTgt spid="253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2"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2" name="Rectangle 12"/>
          <p:cNvSpPr>
            <a:spLocks noGrp="1" noChangeArrowheads="1"/>
          </p:cNvSpPr>
          <p:nvPr>
            <p:ph type="title"/>
          </p:nvPr>
        </p:nvSpPr>
        <p:spPr>
          <a:ln/>
        </p:spPr>
        <p:txBody>
          <a:bodyPr lIns="88900" tIns="88900" rIns="88900" bIns="88900"/>
          <a:lstStyle/>
          <a:p>
            <a:r>
              <a:rPr lang="en-US"/>
              <a:t>Other references</a:t>
            </a:r>
          </a:p>
        </p:txBody>
      </p:sp>
      <p:sp>
        <p:nvSpPr>
          <p:cNvPr id="25600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5600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5600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5600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5600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5600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5600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5600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256010" name="Rectangle 10"/>
          <p:cNvSpPr>
            <a:spLocks/>
          </p:cNvSpPr>
          <p:nvPr/>
        </p:nvSpPr>
        <p:spPr bwMode="auto">
          <a:xfrm>
            <a:off x="762000" y="1371600"/>
            <a:ext cx="80772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spcBef>
                <a:spcPts val="1200"/>
              </a:spcBef>
            </a:pPr>
            <a:r>
              <a:rPr lang="en-US" sz="1800" dirty="0">
                <a:solidFill>
                  <a:schemeClr val="tx1"/>
                </a:solidFill>
                <a:latin typeface="Trebuchet MS" charset="0"/>
                <a:ea typeface="ＭＳ Ｐゴシック" charset="0"/>
                <a:cs typeface="Trebuchet MS" charset="0"/>
                <a:sym typeface="Trebuchet MS" charset="0"/>
              </a:rPr>
              <a:t>Public </a:t>
            </a:r>
            <a:r>
              <a:rPr lang="en-US" sz="1800" dirty="0" smtClean="0">
                <a:solidFill>
                  <a:schemeClr val="tx1"/>
                </a:solidFill>
                <a:latin typeface="Trebuchet MS" charset="0"/>
                <a:ea typeface="ＭＳ Ｐゴシック" charset="0"/>
                <a:cs typeface="Trebuchet MS" charset="0"/>
                <a:sym typeface="Trebuchet MS" charset="0"/>
              </a:rPr>
              <a:t>demo </a:t>
            </a:r>
            <a:r>
              <a:rPr lang="en-US" sz="1800" u="sng" dirty="0">
                <a:solidFill>
                  <a:srgbClr val="009999"/>
                </a:solidFill>
                <a:latin typeface="Trebuchet MS" charset="0"/>
                <a:ea typeface="ＭＳ Ｐゴシック" charset="0"/>
                <a:cs typeface="Trebuchet MS" charset="0"/>
                <a:sym typeface="Trebuchet MS" charset="0"/>
                <a:hlinkClick r:id="rId10"/>
              </a:rPr>
              <a:t>http://blogs.agilefaqs.com/2010/06/13/pair-programming-public-demo/</a:t>
            </a:r>
            <a:endParaRPr lang="en-US" sz="1800" dirty="0">
              <a:solidFill>
                <a:schemeClr val="tx1"/>
              </a:solidFill>
              <a:latin typeface="Trebuchet MS" charset="0"/>
              <a:ea typeface="ＭＳ Ｐゴシック" charset="0"/>
              <a:cs typeface="Lucida Grande" charset="0"/>
              <a:sym typeface="Trebuchet MS" charset="0"/>
            </a:endParaRPr>
          </a:p>
          <a:p>
            <a:pPr algn="l">
              <a:spcBef>
                <a:spcPts val="1200"/>
              </a:spcBef>
            </a:pPr>
            <a:r>
              <a:rPr lang="en-US" sz="1800" dirty="0">
                <a:solidFill>
                  <a:schemeClr val="tx1"/>
                </a:solidFill>
                <a:latin typeface="Trebuchet MS" charset="0"/>
                <a:ea typeface="ＭＳ Ｐゴシック" charset="0"/>
                <a:cs typeface="Trebuchet MS" charset="0"/>
                <a:sym typeface="Trebuchet MS" charset="0"/>
              </a:rPr>
              <a:t>Blog by Fred </a:t>
            </a:r>
            <a:r>
              <a:rPr lang="en-US" sz="1800" dirty="0" smtClean="0">
                <a:solidFill>
                  <a:schemeClr val="tx1"/>
                </a:solidFill>
                <a:latin typeface="Trebuchet MS" charset="0"/>
                <a:ea typeface="ＭＳ Ｐゴシック" charset="0"/>
                <a:cs typeface="Trebuchet MS" charset="0"/>
                <a:sym typeface="Trebuchet MS" charset="0"/>
              </a:rPr>
              <a:t>George</a:t>
            </a:r>
            <a:br>
              <a:rPr lang="en-US" sz="1800" dirty="0" smtClean="0">
                <a:solidFill>
                  <a:schemeClr val="tx1"/>
                </a:solidFill>
                <a:latin typeface="Trebuchet MS" charset="0"/>
                <a:ea typeface="ＭＳ Ｐゴシック" charset="0"/>
                <a:cs typeface="Trebuchet MS" charset="0"/>
                <a:sym typeface="Trebuchet MS" charset="0"/>
              </a:rPr>
            </a:br>
            <a:r>
              <a:rPr lang="en-US" sz="1800" u="sng" dirty="0" smtClean="0">
                <a:solidFill>
                  <a:srgbClr val="009999"/>
                </a:solidFill>
                <a:latin typeface="Trebuchet MS" charset="0"/>
                <a:ea typeface="ＭＳ Ｐゴシック" charset="0"/>
                <a:cs typeface="Trebuchet MS" charset="0"/>
                <a:sym typeface="Trebuchet MS" charset="0"/>
              </a:rPr>
              <a:t>http</a:t>
            </a:r>
            <a:r>
              <a:rPr lang="en-US" sz="1800" u="sng" dirty="0">
                <a:solidFill>
                  <a:srgbClr val="009999"/>
                </a:solidFill>
                <a:latin typeface="Trebuchet MS" charset="0"/>
                <a:ea typeface="ＭＳ Ｐゴシック" charset="0"/>
                <a:cs typeface="Trebuchet MS" charset="0"/>
                <a:sym typeface="Trebuchet MS" charset="0"/>
              </a:rPr>
              <a:t>://</a:t>
            </a:r>
            <a:r>
              <a:rPr lang="en-US" sz="1800" u="sng" dirty="0" err="1">
                <a:solidFill>
                  <a:srgbClr val="009999"/>
                </a:solidFill>
                <a:latin typeface="Trebuchet MS" charset="0"/>
                <a:ea typeface="ＭＳ Ｐゴシック" charset="0"/>
                <a:cs typeface="Trebuchet MS" charset="0"/>
                <a:sym typeface="Trebuchet MS" charset="0"/>
              </a:rPr>
              <a:t>processpeoplepods.blogspot.com</a:t>
            </a:r>
            <a:r>
              <a:rPr lang="en-US" sz="1800" u="sng" dirty="0">
                <a:solidFill>
                  <a:srgbClr val="009999"/>
                </a:solidFill>
                <a:latin typeface="Trebuchet MS" charset="0"/>
                <a:ea typeface="ＭＳ Ｐゴシック" charset="0"/>
                <a:cs typeface="Trebuchet MS" charset="0"/>
                <a:sym typeface="Trebuchet MS" charset="0"/>
              </a:rPr>
              <a:t>/search/label/Pair%</a:t>
            </a:r>
            <a:r>
              <a:rPr lang="en-US" sz="1800" u="sng" dirty="0" smtClean="0">
                <a:solidFill>
                  <a:srgbClr val="009999"/>
                </a:solidFill>
                <a:latin typeface="Trebuchet MS" charset="0"/>
                <a:ea typeface="ＭＳ Ｐゴシック" charset="0"/>
                <a:cs typeface="Trebuchet MS" charset="0"/>
                <a:sym typeface="Trebuchet MS" charset="0"/>
              </a:rPr>
              <a:t>20Programming</a:t>
            </a:r>
            <a:endParaRPr lang="en-US" sz="1800" dirty="0">
              <a:solidFill>
                <a:schemeClr val="tx1"/>
              </a:solidFill>
              <a:latin typeface="Trebuchet MS" charset="0"/>
              <a:ea typeface="ＭＳ Ｐゴシック" charset="0"/>
              <a:cs typeface="Lucida Grande" charset="0"/>
              <a:sym typeface="Trebuchet MS" charset="0"/>
            </a:endParaRPr>
          </a:p>
          <a:p>
            <a:pPr algn="l">
              <a:spcBef>
                <a:spcPts val="1800"/>
              </a:spcBef>
            </a:pPr>
            <a:r>
              <a:rPr lang="en-US" sz="1800" i="1" dirty="0">
                <a:solidFill>
                  <a:schemeClr val="tx1"/>
                </a:solidFill>
                <a:latin typeface="Trebuchet MS" charset="0"/>
                <a:ea typeface="ＭＳ Ｐゴシック" charset="0"/>
                <a:cs typeface="Trebuchet MS" charset="0"/>
                <a:sym typeface="Trebuchet MS" charset="0"/>
              </a:rPr>
              <a:t>Based on a survey </a:t>
            </a:r>
            <a:endParaRPr lang="en-US" sz="1800" dirty="0">
              <a:solidFill>
                <a:schemeClr val="tx1"/>
              </a:solidFill>
              <a:latin typeface="Trebuchet MS" charset="0"/>
              <a:ea typeface="ＭＳ Ｐゴシック" charset="0"/>
              <a:cs typeface="Lucida Grande" charset="0"/>
              <a:sym typeface="Trebuchet MS" charset="0"/>
            </a:endParaRPr>
          </a:p>
          <a:p>
            <a:pPr algn="l">
              <a:spcBef>
                <a:spcPts val="475"/>
              </a:spcBef>
            </a:pPr>
            <a:r>
              <a:rPr lang="en-US" sz="1800" dirty="0">
                <a:solidFill>
                  <a:schemeClr val="tx1"/>
                </a:solidFill>
                <a:latin typeface="Trebuchet MS" charset="0"/>
                <a:ea typeface="ＭＳ Ｐゴシック" charset="0"/>
                <a:cs typeface="Trebuchet MS" charset="0"/>
                <a:sym typeface="Trebuchet MS" charset="0"/>
              </a:rPr>
              <a:t>100% agreed that they had more confidence in their solution than when they program alone</a:t>
            </a:r>
            <a:endParaRPr lang="en-US" sz="1800" dirty="0">
              <a:solidFill>
                <a:schemeClr val="tx1"/>
              </a:solidFill>
              <a:latin typeface="Trebuchet MS" charset="0"/>
              <a:ea typeface="ＭＳ Ｐゴシック" charset="0"/>
              <a:cs typeface="Lucida Grande" charset="0"/>
              <a:sym typeface="Trebuchet MS" charset="0"/>
            </a:endParaRPr>
          </a:p>
          <a:p>
            <a:pPr algn="l">
              <a:spcBef>
                <a:spcPts val="475"/>
              </a:spcBef>
            </a:pPr>
            <a:r>
              <a:rPr lang="en-US" sz="1800" dirty="0">
                <a:solidFill>
                  <a:schemeClr val="tx1"/>
                </a:solidFill>
                <a:latin typeface="Trebuchet MS" charset="0"/>
                <a:ea typeface="ＭＳ Ｐゴシック" charset="0"/>
                <a:cs typeface="Trebuchet MS" charset="0"/>
                <a:sym typeface="Trebuchet MS" charset="0"/>
              </a:rPr>
              <a:t>96% agreed that they enjoy their job more than when programming alone</a:t>
            </a:r>
          </a:p>
        </p:txBody>
      </p:sp>
      <p:sp>
        <p:nvSpPr>
          <p:cNvPr id="256011" name="Rectangle 11"/>
          <p:cNvSpPr>
            <a:spLocks/>
          </p:cNvSpPr>
          <p:nvPr/>
        </p:nvSpPr>
        <p:spPr bwMode="auto">
          <a:xfrm>
            <a:off x="609600" y="5867400"/>
            <a:ext cx="81661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spcBef>
                <a:spcPts val="238"/>
              </a:spcBef>
            </a:pPr>
            <a:r>
              <a:rPr lang="en-US" sz="1000">
                <a:solidFill>
                  <a:schemeClr val="tx1"/>
                </a:solidFill>
                <a:latin typeface="Trebuchet MS" charset="0"/>
                <a:ea typeface="ＭＳ Ｐゴシック" charset="0"/>
                <a:cs typeface="Trebuchet MS" charset="0"/>
                <a:sym typeface="Trebuchet MS" charset="0"/>
              </a:rPr>
              <a:t>http://www.google.co.in/url?sa=t&amp;source=web&amp;cd=5&amp;ved=0CDcQFjAE&amp;url=http%3A%2F%2Fciteseerx.ist.psu.edu%2Fviewdoc%2Fdownload%3Fdoi%3D10.1.1.140.1522%26rep%3Drep1%26type%3Dpdf&amp;ei=sawtTMT3C9DCrAeCt_HzBQ&amp;usg=AFQjCNFtguL_Wf_1aHLgr8Z0gjZ4YbvSLQ&amp;sig2=vleHOi_mQ6rKMI-G2jmPtw</a:t>
            </a:r>
          </a:p>
        </p:txBody>
      </p:sp>
    </p:spTree>
  </p:cSld>
  <p:clrMapOvr>
    <a:masterClrMapping/>
  </p:clrMapOvr>
  <p:transition xmlns:p14="http://schemas.microsoft.com/office/powerpoint/2010/mai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7035" name="Rectangle 11"/>
          <p:cNvSpPr>
            <a:spLocks noGrp="1" noChangeArrowheads="1"/>
          </p:cNvSpPr>
          <p:nvPr>
            <p:ph type="title"/>
          </p:nvPr>
        </p:nvSpPr>
        <p:spPr>
          <a:ln/>
        </p:spPr>
        <p:txBody>
          <a:bodyPr lIns="88900" tIns="88900" rIns="88900" bIns="88900"/>
          <a:lstStyle/>
          <a:p>
            <a:r>
              <a:rPr lang="en-US"/>
              <a:t>Experiment</a:t>
            </a:r>
          </a:p>
        </p:txBody>
      </p:sp>
      <p:sp>
        <p:nvSpPr>
          <p:cNvPr id="25702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5702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5702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5702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5703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5703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5703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5703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257034" name="Rectangle 10"/>
          <p:cNvSpPr>
            <a:spLocks/>
          </p:cNvSpPr>
          <p:nvPr/>
        </p:nvSpPr>
        <p:spPr bwMode="auto">
          <a:xfrm>
            <a:off x="762000" y="1371600"/>
            <a:ext cx="755650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spcBef>
                <a:spcPts val="475"/>
              </a:spcBef>
            </a:pPr>
            <a:r>
              <a:rPr lang="en-US" sz="1800">
                <a:solidFill>
                  <a:schemeClr val="tx1"/>
                </a:solidFill>
                <a:latin typeface="Trebuchet MS" charset="0"/>
                <a:ea typeface="ＭＳ Ｐゴシック" charset="0"/>
                <a:cs typeface="Trebuchet MS" charset="0"/>
                <a:sym typeface="Trebuchet MS" charset="0"/>
              </a:rPr>
              <a:t>15 full-time experienced programmers working for 45 months on a challenging problem</a:t>
            </a:r>
            <a:endParaRPr lang="en-US" sz="1800">
              <a:solidFill>
                <a:schemeClr val="tx1"/>
              </a:solidFill>
              <a:latin typeface="Trebuchet MS" charset="0"/>
              <a:ea typeface="ＭＳ Ｐゴシック" charset="0"/>
              <a:cs typeface="Lucida Grande" charset="0"/>
              <a:sym typeface="Trebuchet MS" charset="0"/>
            </a:endParaRPr>
          </a:p>
          <a:p>
            <a:pPr algn="l">
              <a:spcBef>
                <a:spcPts val="475"/>
              </a:spcBef>
            </a:pPr>
            <a:r>
              <a:rPr lang="en-US" sz="1800">
                <a:solidFill>
                  <a:schemeClr val="tx1"/>
                </a:solidFill>
                <a:latin typeface="Trebuchet MS" charset="0"/>
                <a:ea typeface="ＭＳ Ｐゴシック" charset="0"/>
                <a:cs typeface="Trebuchet MS" charset="0"/>
                <a:sym typeface="Trebuchet MS" charset="0"/>
              </a:rPr>
              <a:t>5 individuals</a:t>
            </a:r>
            <a:endParaRPr lang="en-US" sz="1800">
              <a:solidFill>
                <a:schemeClr val="tx1"/>
              </a:solidFill>
              <a:latin typeface="Trebuchet MS" charset="0"/>
              <a:ea typeface="ＭＳ Ｐゴシック" charset="0"/>
              <a:cs typeface="Lucida Grande" charset="0"/>
              <a:sym typeface="Trebuchet MS" charset="0"/>
            </a:endParaRPr>
          </a:p>
          <a:p>
            <a:pPr algn="l">
              <a:spcBef>
                <a:spcPts val="475"/>
              </a:spcBef>
            </a:pPr>
            <a:r>
              <a:rPr lang="en-US" sz="1800">
                <a:solidFill>
                  <a:schemeClr val="tx1"/>
                </a:solidFill>
                <a:latin typeface="Trebuchet MS" charset="0"/>
                <a:ea typeface="ＭＳ Ｐゴシック" charset="0"/>
                <a:cs typeface="Trebuchet MS" charset="0"/>
                <a:sym typeface="Trebuchet MS" charset="0"/>
              </a:rPr>
              <a:t>5 pairs </a:t>
            </a:r>
            <a:endParaRPr lang="en-US" sz="1800">
              <a:solidFill>
                <a:schemeClr val="tx1"/>
              </a:solidFill>
              <a:latin typeface="Trebuchet MS" charset="0"/>
              <a:ea typeface="ＭＳ Ｐゴシック" charset="0"/>
              <a:cs typeface="Lucida Grande" charset="0"/>
              <a:sym typeface="Trebuchet MS" charset="0"/>
            </a:endParaRPr>
          </a:p>
          <a:p>
            <a:pPr algn="l">
              <a:spcBef>
                <a:spcPts val="475"/>
              </a:spcBef>
            </a:pPr>
            <a:r>
              <a:rPr lang="en-US" sz="1800">
                <a:solidFill>
                  <a:schemeClr val="tx1"/>
                </a:solidFill>
                <a:latin typeface="Trebuchet MS" charset="0"/>
                <a:ea typeface="ＭＳ Ｐゴシック" charset="0"/>
                <a:cs typeface="Trebuchet MS" charset="0"/>
                <a:sym typeface="Trebuchet MS" charset="0"/>
              </a:rPr>
              <a:t>The team completed the task </a:t>
            </a:r>
            <a:endParaRPr lang="en-US" sz="1800">
              <a:solidFill>
                <a:schemeClr val="tx1"/>
              </a:solidFill>
              <a:latin typeface="Trebuchet MS" charset="0"/>
              <a:ea typeface="ＭＳ Ｐゴシック" charset="0"/>
              <a:cs typeface="Lucida Grande" charset="0"/>
              <a:sym typeface="Trebuchet MS" charset="0"/>
            </a:endParaRPr>
          </a:p>
          <a:p>
            <a:pPr algn="l">
              <a:spcBef>
                <a:spcPts val="475"/>
              </a:spcBef>
            </a:pPr>
            <a:r>
              <a:rPr lang="en-US" sz="1800">
                <a:solidFill>
                  <a:schemeClr val="tx1"/>
                </a:solidFill>
                <a:latin typeface="Trebuchet MS" charset="0"/>
                <a:ea typeface="ＭＳ Ｐゴシック" charset="0"/>
                <a:cs typeface="Trebuchet MS" charset="0"/>
                <a:sym typeface="Trebuchet MS" charset="0"/>
              </a:rPr>
              <a:t>40% more quickly and effectively</a:t>
            </a:r>
            <a:endParaRPr lang="en-US" sz="1800">
              <a:solidFill>
                <a:schemeClr val="tx1"/>
              </a:solidFill>
              <a:latin typeface="Trebuchet MS" charset="0"/>
              <a:ea typeface="ＭＳ Ｐゴシック" charset="0"/>
              <a:cs typeface="Lucida Grande" charset="0"/>
              <a:sym typeface="Trebuchet MS" charset="0"/>
            </a:endParaRPr>
          </a:p>
          <a:p>
            <a:pPr algn="l">
              <a:spcBef>
                <a:spcPts val="475"/>
              </a:spcBef>
            </a:pPr>
            <a:r>
              <a:rPr lang="en-US" sz="1800">
                <a:solidFill>
                  <a:schemeClr val="tx1"/>
                </a:solidFill>
                <a:latin typeface="Trebuchet MS" charset="0"/>
                <a:ea typeface="ＭＳ Ｐゴシック" charset="0"/>
                <a:cs typeface="Trebuchet MS" charset="0"/>
                <a:sym typeface="Trebuchet MS" charset="0"/>
              </a:rPr>
              <a:t>Producing better algorithms in less time</a:t>
            </a:r>
            <a:endParaRPr lang="en-US" sz="1800">
              <a:solidFill>
                <a:schemeClr val="tx1"/>
              </a:solidFill>
              <a:latin typeface="Trebuchet MS" charset="0"/>
              <a:ea typeface="ＭＳ Ｐゴシック" charset="0"/>
              <a:cs typeface="Lucida Grande" charset="0"/>
              <a:sym typeface="Trebuchet MS" charset="0"/>
            </a:endParaRPr>
          </a:p>
          <a:p>
            <a:pPr algn="l">
              <a:spcBef>
                <a:spcPts val="475"/>
              </a:spcBef>
            </a:pPr>
            <a:r>
              <a:rPr lang="en-US" sz="1800">
                <a:solidFill>
                  <a:schemeClr val="tx1"/>
                </a:solidFill>
                <a:latin typeface="Trebuchet MS" charset="0"/>
                <a:ea typeface="ＭＳ Ｐゴシック" charset="0"/>
                <a:cs typeface="Trebuchet MS" charset="0"/>
                <a:sym typeface="Trebuchet MS" charset="0"/>
              </a:rPr>
              <a:t>Greater confidence in their solution</a:t>
            </a:r>
            <a:endParaRPr lang="en-US" sz="1800">
              <a:solidFill>
                <a:schemeClr val="tx1"/>
              </a:solidFill>
              <a:latin typeface="Trebuchet MS" charset="0"/>
              <a:ea typeface="ＭＳ Ｐゴシック" charset="0"/>
              <a:cs typeface="Lucida Grande" charset="0"/>
              <a:sym typeface="Trebuchet MS" charset="0"/>
            </a:endParaRPr>
          </a:p>
          <a:p>
            <a:pPr algn="l">
              <a:spcBef>
                <a:spcPts val="475"/>
              </a:spcBef>
            </a:pPr>
            <a:r>
              <a:rPr lang="en-US" sz="1800">
                <a:solidFill>
                  <a:schemeClr val="tx1"/>
                </a:solidFill>
                <a:latin typeface="Trebuchet MS" charset="0"/>
                <a:ea typeface="ＭＳ Ｐゴシック" charset="0"/>
                <a:cs typeface="Trebuchet MS" charset="0"/>
                <a:sym typeface="Trebuchet MS" charset="0"/>
              </a:rPr>
              <a:t>Enjoyed their work</a:t>
            </a:r>
          </a:p>
        </p:txBody>
      </p:sp>
    </p:spTree>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8" name="Rectangle 10"/>
          <p:cNvSpPr>
            <a:spLocks noGrp="1" noChangeArrowheads="1"/>
          </p:cNvSpPr>
          <p:nvPr>
            <p:ph type="title"/>
          </p:nvPr>
        </p:nvSpPr>
        <p:spPr>
          <a:ln/>
        </p:spPr>
        <p:txBody>
          <a:bodyPr/>
          <a:lstStyle/>
          <a:p>
            <a:r>
              <a:rPr lang="en-US"/>
              <a:t>Legacy of engineering</a:t>
            </a:r>
          </a:p>
        </p:txBody>
      </p:sp>
      <p:sp>
        <p:nvSpPr>
          <p:cNvPr id="4301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301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301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301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301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301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301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301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4301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9700" y="687388"/>
            <a:ext cx="63246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cSld>
  <p:clrMapOvr>
    <a:masterClrMapping/>
  </p:clrMapOvr>
  <p:transition xmlns:p14="http://schemas.microsoft.com/office/powerpoint/2010/mai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9" name="Rectangle 11"/>
          <p:cNvSpPr>
            <a:spLocks noGrp="1" noChangeArrowheads="1"/>
          </p:cNvSpPr>
          <p:nvPr>
            <p:ph type="title"/>
          </p:nvPr>
        </p:nvSpPr>
        <p:spPr>
          <a:ln/>
        </p:spPr>
        <p:txBody>
          <a:bodyPr lIns="88900" tIns="88900" rIns="88900" bIns="88900"/>
          <a:lstStyle/>
          <a:p>
            <a:r>
              <a:rPr lang="en-US"/>
              <a:t>Hygiene</a:t>
            </a:r>
          </a:p>
        </p:txBody>
      </p:sp>
      <p:sp>
        <p:nvSpPr>
          <p:cNvPr id="25805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5805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5805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5805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5805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5805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5805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5805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5805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1013" y="1284288"/>
            <a:ext cx="5249862"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cSld>
  <p:clrMapOvr>
    <a:masterClrMapping/>
  </p:clrMapOvr>
  <p:transition xmlns:p14="http://schemas.microsoft.com/office/powerpoint/2010/mai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6" name="Rectangle 10"/>
          <p:cNvSpPr>
            <a:spLocks noGrp="1" noChangeArrowheads="1"/>
          </p:cNvSpPr>
          <p:nvPr>
            <p:ph type="title"/>
          </p:nvPr>
        </p:nvSpPr>
        <p:spPr>
          <a:ln/>
        </p:spPr>
        <p:txBody>
          <a:bodyPr lIns="88900" tIns="88900" rIns="88900" bIns="88900" anchor="ctr"/>
          <a:lstStyle/>
          <a:p>
            <a:r>
              <a:rPr lang="en-US"/>
              <a:t>Understanding Smells</a:t>
            </a:r>
          </a:p>
        </p:txBody>
      </p:sp>
      <p:sp>
        <p:nvSpPr>
          <p:cNvPr id="26009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6009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6010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6010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6010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6010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6010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6010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0"/>
            <a:ext cx="8875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202" name="Rectangle 10"/>
          <p:cNvSpPr>
            <a:spLocks noGrp="1" noChangeArrowheads="1"/>
          </p:cNvSpPr>
          <p:nvPr>
            <p:ph type="title"/>
          </p:nvPr>
        </p:nvSpPr>
        <p:spPr/>
        <p:txBody>
          <a:bodyPr/>
          <a:lstStyle/>
          <a:p>
            <a:r>
              <a:rPr lang="en-US" smtClean="0"/>
              <a:t>Examples of Code Smells</a:t>
            </a:r>
            <a:endParaRPr lang="en-US"/>
          </a:p>
        </p:txBody>
      </p:sp>
      <p:sp>
        <p:nvSpPr>
          <p:cNvPr id="264203" name="Rectangle 11"/>
          <p:cNvSpPr>
            <a:spLocks noGrp="1" noChangeArrowheads="1"/>
          </p:cNvSpPr>
          <p:nvPr>
            <p:ph idx="1"/>
          </p:nvPr>
        </p:nvSpPr>
        <p:spPr/>
        <p:txBody>
          <a:bodyPr/>
          <a:lstStyle/>
          <a:p>
            <a:r>
              <a:rPr lang="en-US" smtClean="0"/>
              <a:t>Long Methods</a:t>
            </a:r>
          </a:p>
          <a:p>
            <a:r>
              <a:rPr lang="en-US" smtClean="0"/>
              <a:t>Explaining Comments</a:t>
            </a:r>
          </a:p>
          <a:p>
            <a:r>
              <a:rPr lang="en-US" smtClean="0"/>
              <a:t>Magic Numbers</a:t>
            </a:r>
            <a:endParaRPr lang="en-US"/>
          </a:p>
        </p:txBody>
      </p:sp>
      <p:sp>
        <p:nvSpPr>
          <p:cNvPr id="26419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6419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6419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6419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6419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6419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6420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6420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0"/>
                                  </p:stCondLst>
                                  <p:childTnLst>
                                    <p:set>
                                      <p:cBhvr>
                                        <p:cTn id="6" dur="1" fill="hold">
                                          <p:stCondLst>
                                            <p:cond delay="499"/>
                                          </p:stCondLst>
                                        </p:cTn>
                                        <p:tgtEl>
                                          <p:spTgt spid="264203">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grpId="0" nodeType="afterEffect">
                                  <p:stCondLst>
                                    <p:cond delay="0"/>
                                  </p:stCondLst>
                                  <p:childTnLst>
                                    <p:set>
                                      <p:cBhvr>
                                        <p:cTn id="9" dur="1" fill="hold">
                                          <p:stCondLst>
                                            <p:cond delay="499"/>
                                          </p:stCondLst>
                                        </p:cTn>
                                        <p:tgtEl>
                                          <p:spTgt spid="264203">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grpId="0" nodeType="afterEffect">
                                  <p:stCondLst>
                                    <p:cond delay="0"/>
                                  </p:stCondLst>
                                  <p:childTnLst>
                                    <p:set>
                                      <p:cBhvr>
                                        <p:cTn id="12" dur="1" fill="hold">
                                          <p:stCondLst>
                                            <p:cond delay="499"/>
                                          </p:stCondLst>
                                        </p:cTn>
                                        <p:tgtEl>
                                          <p:spTgt spid="2642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03" grpId="0" build="p" bldLvl="5" autoUpdateAnimBg="0" advAuto="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1" name="Rectangle 11"/>
          <p:cNvSpPr>
            <a:spLocks noGrp="1" noChangeArrowheads="1"/>
          </p:cNvSpPr>
          <p:nvPr>
            <p:ph type="title"/>
          </p:nvPr>
        </p:nvSpPr>
        <p:spPr>
          <a:ln/>
        </p:spPr>
        <p:txBody>
          <a:bodyPr/>
          <a:lstStyle/>
          <a:p>
            <a:r>
              <a:rPr lang="en-US"/>
              <a:t>Pairing and Smells</a:t>
            </a:r>
          </a:p>
        </p:txBody>
      </p:sp>
      <p:sp>
        <p:nvSpPr>
          <p:cNvPr id="26624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6624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6624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6624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6624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6624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6624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6624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6625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1413" y="760413"/>
            <a:ext cx="6813550" cy="526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125"/>
            <a:ext cx="9144000" cy="650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268291"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68292"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68293"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68294"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68295"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68296"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68297"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68298"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6" name="Rectangle 10"/>
          <p:cNvSpPr>
            <a:spLocks noGrp="1" noChangeArrowheads="1"/>
          </p:cNvSpPr>
          <p:nvPr>
            <p:ph type="title"/>
          </p:nvPr>
        </p:nvSpPr>
        <p:spPr>
          <a:ln/>
        </p:spPr>
        <p:txBody>
          <a:bodyPr/>
          <a:lstStyle/>
          <a:p>
            <a:r>
              <a:rPr lang="en-US"/>
              <a:t>Before continuous integration</a:t>
            </a:r>
          </a:p>
        </p:txBody>
      </p:sp>
      <p:sp>
        <p:nvSpPr>
          <p:cNvPr id="27033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7033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7034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7034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7034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7034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7034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7034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6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6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6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5059" name="Rectangle 3">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5060" name="Rectangle 4">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5061" name="Rectangle 5">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5062" name="Rectangle 6">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5063" name="Rectangle 7">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5064" name="Rectangle 8">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5065" name="Rectangle 9">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45066" name="Rectangle 10"/>
          <p:cNvSpPr>
            <a:spLocks noGrp="1" noChangeArrowheads="1"/>
          </p:cNvSpPr>
          <p:nvPr>
            <p:ph type="title"/>
          </p:nvPr>
        </p:nvSpPr>
        <p:spPr>
          <a:ln/>
        </p:spPr>
        <p:txBody>
          <a:bodyPr/>
          <a:lstStyle/>
          <a:p>
            <a:r>
              <a:rPr lang="en-US"/>
              <a:t>NASA</a:t>
            </a:r>
            <a:r>
              <a:rPr lang="ja-JP" altLang="en-US">
                <a:latin typeface="Arial"/>
              </a:rPr>
              <a:t>’</a:t>
            </a:r>
            <a:r>
              <a:rPr lang="en-US"/>
              <a:t>s defect density</a:t>
            </a:r>
          </a:p>
        </p:txBody>
      </p:sp>
      <p:graphicFrame>
        <p:nvGraphicFramePr>
          <p:cNvPr id="45067" name="Object 11"/>
          <p:cNvGraphicFramePr>
            <a:graphicFrameLocks/>
          </p:cNvGraphicFramePr>
          <p:nvPr/>
        </p:nvGraphicFramePr>
        <p:xfrm>
          <a:off x="2227263" y="900113"/>
          <a:ext cx="6826250" cy="5667375"/>
        </p:xfrm>
        <a:graphic>
          <a:graphicData uri="http://schemas.openxmlformats.org/presentationml/2006/ole">
            <mc:AlternateContent xmlns:mc="http://schemas.openxmlformats.org/markup-compatibility/2006">
              <mc:Choice xmlns:v="urn:schemas-microsoft-com:vml" Requires="v">
                <p:oleObj spid="_x0000_s45101" name="Chart" r:id="rId12" imgW="9589852" imgH="7961905" progId="MSGraph.Chart.8">
                  <p:embed/>
                </p:oleObj>
              </mc:Choice>
              <mc:Fallback>
                <p:oleObj name="Chart" r:id="rId12" imgW="9589852" imgH="7961905" progId="MSGraph.Chart.8">
                  <p:embed/>
                  <p:pic>
                    <p:nvPicPr>
                      <p:cNvPr id="0" name="Object 1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27263" y="900113"/>
                        <a:ext cx="6826250" cy="5667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45068" name="Group 12"/>
          <p:cNvGrpSpPr>
            <a:grpSpLocks/>
          </p:cNvGrpSpPr>
          <p:nvPr/>
        </p:nvGrpSpPr>
        <p:grpSpPr bwMode="auto">
          <a:xfrm>
            <a:off x="5588000" y="4343400"/>
            <a:ext cx="1676400" cy="1457325"/>
            <a:chOff x="0" y="0"/>
            <a:chExt cx="1056" cy="918"/>
          </a:xfrm>
        </p:grpSpPr>
        <p:sp>
          <p:nvSpPr>
            <p:cNvPr id="45069" name="AutoShape 13"/>
            <p:cNvSpPr>
              <a:spLocks/>
            </p:cNvSpPr>
            <p:nvPr/>
          </p:nvSpPr>
          <p:spPr bwMode="auto">
            <a:xfrm>
              <a:off x="0" y="0"/>
              <a:ext cx="1056" cy="918"/>
            </a:xfrm>
            <a:custGeom>
              <a:avLst/>
              <a:gdLst/>
              <a:ahLst/>
              <a:cxnLst/>
              <a:rect l="0" t="0" r="r" b="b"/>
              <a:pathLst>
                <a:path w="21600" h="21600">
                  <a:moveTo>
                    <a:pt x="0" y="3200"/>
                  </a:moveTo>
                  <a:cubicBezTo>
                    <a:pt x="0" y="1433"/>
                    <a:pt x="1245" y="0"/>
                    <a:pt x="2782" y="0"/>
                  </a:cubicBezTo>
                  <a:lnTo>
                    <a:pt x="3600" y="0"/>
                  </a:lnTo>
                  <a:lnTo>
                    <a:pt x="9000" y="0"/>
                  </a:lnTo>
                  <a:lnTo>
                    <a:pt x="18818" y="0"/>
                  </a:lnTo>
                  <a:cubicBezTo>
                    <a:pt x="20355" y="0"/>
                    <a:pt x="21600" y="1433"/>
                    <a:pt x="21600" y="3200"/>
                  </a:cubicBezTo>
                  <a:lnTo>
                    <a:pt x="21600" y="11200"/>
                  </a:lnTo>
                  <a:lnTo>
                    <a:pt x="21600" y="16000"/>
                  </a:lnTo>
                  <a:cubicBezTo>
                    <a:pt x="21600" y="17767"/>
                    <a:pt x="20355" y="19200"/>
                    <a:pt x="18818" y="19200"/>
                  </a:cubicBezTo>
                  <a:lnTo>
                    <a:pt x="9000" y="19200"/>
                  </a:lnTo>
                  <a:lnTo>
                    <a:pt x="6300" y="21600"/>
                  </a:lnTo>
                  <a:lnTo>
                    <a:pt x="3600" y="19200"/>
                  </a:lnTo>
                  <a:lnTo>
                    <a:pt x="2782" y="19200"/>
                  </a:lnTo>
                  <a:cubicBezTo>
                    <a:pt x="1245" y="19200"/>
                    <a:pt x="0" y="17767"/>
                    <a:pt x="0" y="16000"/>
                  </a:cubicBezTo>
                  <a:lnTo>
                    <a:pt x="0" y="11200"/>
                  </a:lnTo>
                  <a:close/>
                  <a:moveTo>
                    <a:pt x="0" y="3200"/>
                  </a:moveTo>
                </a:path>
              </a:pathLst>
            </a:custGeom>
            <a:solidFill>
              <a:srgbClr val="F2CDCD"/>
            </a:solidFill>
            <a:ln w="19050" cap="flat">
              <a:solidFill>
                <a:srgbClr val="D86B6B"/>
              </a:solidFill>
              <a:prstDash val="solid"/>
              <a:round/>
              <a:headEnd type="none" w="med" len="med"/>
              <a:tailEnd type="none" w="med" len="med"/>
            </a:ln>
          </p:spPr>
          <p:txBody>
            <a:bodyPr lIns="0" tIns="0" rIns="0" bIns="0"/>
            <a:lstStyle/>
            <a:p>
              <a:endParaRPr lang="en-US"/>
            </a:p>
          </p:txBody>
        </p:sp>
        <p:sp>
          <p:nvSpPr>
            <p:cNvPr id="45070" name="Rectangle 14"/>
            <p:cNvSpPr>
              <a:spLocks/>
            </p:cNvSpPr>
            <p:nvPr/>
          </p:nvSpPr>
          <p:spPr bwMode="auto">
            <a:xfrm>
              <a:off x="39" y="39"/>
              <a:ext cx="976"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lstStyle/>
            <a:p>
              <a:pPr algn="l">
                <a:spcBef>
                  <a:spcPts val="475"/>
                </a:spcBef>
              </a:pPr>
              <a:r>
                <a:rPr lang="en-US" sz="2000" b="1">
                  <a:solidFill>
                    <a:srgbClr val="771E1E"/>
                  </a:solidFill>
                  <a:latin typeface="Trebuchet MS" charset="0"/>
                  <a:ea typeface="ＭＳ Ｐゴシック" charset="0"/>
                  <a:cs typeface="Trebuchet MS" charset="0"/>
                  <a:sym typeface="Trebuchet MS" charset="0"/>
                </a:rPr>
                <a:t>0.004</a:t>
              </a:r>
              <a:endParaRPr lang="en-US" sz="1800">
                <a:solidFill>
                  <a:schemeClr val="tx1"/>
                </a:solidFill>
                <a:latin typeface="Trebuchet MS" charset="0"/>
                <a:ea typeface="ＭＳ Ｐゴシック" charset="0"/>
                <a:cs typeface="Lucida Grande" charset="0"/>
                <a:sym typeface="Trebuchet MS" charset="0"/>
              </a:endParaRPr>
            </a:p>
            <a:p>
              <a:pPr algn="l">
                <a:spcBef>
                  <a:spcPts val="475"/>
                </a:spcBef>
              </a:pPr>
              <a:r>
                <a:rPr lang="en-US" sz="2000">
                  <a:solidFill>
                    <a:srgbClr val="771E1E"/>
                  </a:solidFill>
                  <a:latin typeface="Trebuchet MS" charset="0"/>
                  <a:ea typeface="ＭＳ Ｐゴシック" charset="0"/>
                  <a:cs typeface="Trebuchet MS" charset="0"/>
                  <a:sym typeface="Trebuchet MS" charset="0"/>
                </a:rPr>
                <a:t>Pretty good, right?</a:t>
              </a: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45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3"/>
          <p:cNvSpPr>
            <a:spLocks noGrp="1" noChangeArrowheads="1"/>
          </p:cNvSpPr>
          <p:nvPr>
            <p:ph type="title"/>
          </p:nvPr>
        </p:nvSpPr>
        <p:spPr>
          <a:ln/>
        </p:spPr>
        <p:txBody>
          <a:bodyPr/>
          <a:lstStyle/>
          <a:p>
            <a:r>
              <a:rPr lang="en-US"/>
              <a:t>Eventually…</a:t>
            </a:r>
          </a:p>
        </p:txBody>
      </p:sp>
      <p:pic>
        <p:nvPicPr>
          <p:cNvPr id="277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6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62" name="Rectangle 10"/>
          <p:cNvSpPr>
            <a:spLocks noGrp="1" noChangeArrowheads="1"/>
          </p:cNvSpPr>
          <p:nvPr>
            <p:ph type="title"/>
          </p:nvPr>
        </p:nvSpPr>
        <p:spPr>
          <a:ln/>
        </p:spPr>
        <p:txBody>
          <a:bodyPr/>
          <a:lstStyle/>
          <a:p>
            <a:r>
              <a:rPr lang="en-US"/>
              <a:t>Continuous Integration</a:t>
            </a:r>
          </a:p>
        </p:txBody>
      </p:sp>
      <p:sp>
        <p:nvSpPr>
          <p:cNvPr id="27955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7955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7955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7955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7955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7955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7956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7956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fade thruBlk="1"/>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type="title"/>
          </p:nvPr>
        </p:nvSpPr>
        <p:spPr>
          <a:ln/>
        </p:spPr>
        <p:txBody>
          <a:bodyPr/>
          <a:lstStyle/>
          <a:p>
            <a:r>
              <a:rPr lang="en-US"/>
              <a:t>Independent Action</a:t>
            </a:r>
          </a:p>
        </p:txBody>
      </p:sp>
      <p:pic>
        <p:nvPicPr>
          <p:cNvPr id="280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6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title"/>
          </p:nvPr>
        </p:nvSpPr>
        <p:spPr>
          <a:ln/>
        </p:spPr>
        <p:txBody>
          <a:bodyPr/>
          <a:lstStyle/>
          <a:p>
            <a:r>
              <a:rPr lang="en-US"/>
              <a:t>Check and Fail Early</a:t>
            </a:r>
          </a:p>
        </p:txBody>
      </p:sp>
      <p:pic>
        <p:nvPicPr>
          <p:cNvPr id="282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6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Rectangle 3"/>
          <p:cNvSpPr>
            <a:spLocks noGrp="1" noChangeArrowheads="1"/>
          </p:cNvSpPr>
          <p:nvPr>
            <p:ph type="title"/>
          </p:nvPr>
        </p:nvSpPr>
        <p:spPr>
          <a:ln/>
        </p:spPr>
        <p:txBody>
          <a:bodyPr/>
          <a:lstStyle/>
          <a:p>
            <a:r>
              <a:rPr lang="en-US"/>
              <a:t>Check</a:t>
            </a:r>
          </a:p>
        </p:txBody>
      </p:sp>
      <p:pic>
        <p:nvPicPr>
          <p:cNvPr id="284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6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3" name="Rectangle 3"/>
          <p:cNvSpPr>
            <a:spLocks noGrp="1" noChangeArrowheads="1"/>
          </p:cNvSpPr>
          <p:nvPr>
            <p:ph type="title"/>
          </p:nvPr>
        </p:nvSpPr>
        <p:spPr>
          <a:ln/>
        </p:spPr>
        <p:txBody>
          <a:bodyPr/>
          <a:lstStyle/>
          <a:p>
            <a:r>
              <a:rPr lang="en-US"/>
              <a:t>Adapt / Do</a:t>
            </a:r>
          </a:p>
        </p:txBody>
      </p:sp>
      <p:pic>
        <p:nvPicPr>
          <p:cNvPr id="286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694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770" name="Picture 2"/>
          <p:cNvPicPr>
            <a:picLocks noChangeAspect="1" noChangeArrowheads="1"/>
          </p:cNvPicPr>
          <p:nvPr/>
        </p:nvPicPr>
        <p:blipFill>
          <a:blip r:embed="rId3">
            <a:extLst>
              <a:ext uri="{28A0092B-C50C-407E-A947-70E740481C1C}">
                <a14:useLocalDpi xmlns:a14="http://schemas.microsoft.com/office/drawing/2010/main" val="0"/>
              </a:ext>
            </a:extLst>
          </a:blip>
          <a:srcRect b="3333"/>
          <a:stretch>
            <a:fillRect/>
          </a:stretch>
        </p:blipFill>
        <p:spPr bwMode="auto">
          <a:xfrm>
            <a:off x="0" y="0"/>
            <a:ext cx="9180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20" name="Rectangle 4"/>
          <p:cNvSpPr>
            <a:spLocks noGrp="1" noChangeArrowheads="1"/>
          </p:cNvSpPr>
          <p:nvPr>
            <p:ph type="title"/>
          </p:nvPr>
        </p:nvSpPr>
        <p:spPr>
          <a:ln/>
        </p:spPr>
        <p:txBody>
          <a:bodyPr/>
          <a:lstStyle/>
          <a:p>
            <a:endParaRPr lang="en-US"/>
          </a:p>
        </p:txBody>
      </p:sp>
      <p:pic>
        <p:nvPicPr>
          <p:cNvPr id="290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0"/>
            <a:ext cx="8875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290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6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type="title"/>
          </p:nvPr>
        </p:nvSpPr>
        <p:spPr>
          <a:ln/>
        </p:spPr>
        <p:txBody>
          <a:bodyPr/>
          <a:lstStyle/>
          <a:p>
            <a:endParaRPr lang="en-US"/>
          </a:p>
        </p:txBody>
      </p:sp>
      <p:pic>
        <p:nvPicPr>
          <p:cNvPr id="292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6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5" name="Rectangle 3"/>
          <p:cNvSpPr>
            <a:spLocks noGrp="1" noChangeArrowheads="1"/>
          </p:cNvSpPr>
          <p:nvPr>
            <p:ph type="title"/>
          </p:nvPr>
        </p:nvSpPr>
        <p:spPr>
          <a:ln/>
        </p:spPr>
        <p:txBody>
          <a:bodyPr/>
          <a:lstStyle/>
          <a:p>
            <a:endParaRPr lang="en-US"/>
          </a:p>
        </p:txBody>
      </p:sp>
      <p:pic>
        <p:nvPicPr>
          <p:cNvPr id="294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694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ln/>
        </p:spPr>
        <p:txBody>
          <a:bodyPr/>
          <a:lstStyle/>
          <a:p>
            <a:r>
              <a:rPr lang="en-US" dirty="0"/>
              <a:t>NASA</a:t>
            </a:r>
            <a:r>
              <a:rPr lang="ja-JP" altLang="en-US" dirty="0">
                <a:latin typeface="Arial"/>
              </a:rPr>
              <a:t>’</a:t>
            </a:r>
            <a:r>
              <a:rPr lang="en-US" dirty="0"/>
              <a:t>s defect </a:t>
            </a:r>
            <a:r>
              <a:rPr lang="en-US" dirty="0" smtClean="0"/>
              <a:t>density</a:t>
            </a:r>
            <a:endParaRPr lang="en-US" dirty="0"/>
          </a:p>
        </p:txBody>
      </p:sp>
      <p:graphicFrame>
        <p:nvGraphicFramePr>
          <p:cNvPr id="47106" name="Object 2"/>
          <p:cNvGraphicFramePr>
            <a:graphicFrameLocks/>
          </p:cNvGraphicFramePr>
          <p:nvPr/>
        </p:nvGraphicFramePr>
        <p:xfrm>
          <a:off x="639763" y="915988"/>
          <a:ext cx="3841750" cy="5886450"/>
        </p:xfrm>
        <a:graphic>
          <a:graphicData uri="http://schemas.openxmlformats.org/presentationml/2006/ole">
            <mc:AlternateContent xmlns:mc="http://schemas.openxmlformats.org/markup-compatibility/2006">
              <mc:Choice xmlns:v="urn:schemas-microsoft-com:vml" Requires="v">
                <p:oleObj spid="_x0000_s47166" name="Chart" r:id="rId4" imgW="5398099" imgH="8270613" progId="MSGraph.Chart.8">
                  <p:embed/>
                </p:oleObj>
              </mc:Choice>
              <mc:Fallback>
                <p:oleObj name="Chart" r:id="rId4" imgW="5398099" imgH="8270613" progId="MSGraph.Chart.8">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763" y="915988"/>
                        <a:ext cx="3841750" cy="5886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7107" name="Object 3"/>
          <p:cNvGraphicFramePr>
            <a:graphicFrameLocks/>
          </p:cNvGraphicFramePr>
          <p:nvPr/>
        </p:nvGraphicFramePr>
        <p:xfrm>
          <a:off x="4976813" y="915988"/>
          <a:ext cx="3638550" cy="5873750"/>
        </p:xfrm>
        <a:graphic>
          <a:graphicData uri="http://schemas.openxmlformats.org/presentationml/2006/ole">
            <mc:AlternateContent xmlns:mc="http://schemas.openxmlformats.org/markup-compatibility/2006">
              <mc:Choice xmlns:v="urn:schemas-microsoft-com:vml" Requires="v">
                <p:oleObj spid="_x0000_s47167" name="Chart" r:id="rId6" imgW="5112051" imgH="8253968" progId="MSGraph.Chart.8">
                  <p:embed/>
                </p:oleObj>
              </mc:Choice>
              <mc:Fallback>
                <p:oleObj name="Chart" r:id="rId6" imgW="5112051" imgH="8253968" progId="MSGraph.Chart.8">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6813" y="915988"/>
                        <a:ext cx="3638550" cy="5873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7108" name="Oval 4"/>
          <p:cNvSpPr>
            <a:spLocks/>
          </p:cNvSpPr>
          <p:nvPr/>
        </p:nvSpPr>
        <p:spPr bwMode="auto">
          <a:xfrm>
            <a:off x="6946900" y="2336800"/>
            <a:ext cx="1066800" cy="685800"/>
          </a:xfrm>
          <a:prstGeom prst="ellipse">
            <a:avLst/>
          </a:prstGeom>
          <a:noFill/>
          <a:ln w="38100" cap="flat">
            <a:solidFill>
              <a:srgbClr val="FF6600"/>
            </a:solidFill>
            <a:prstDash val="solid"/>
            <a:round/>
            <a:headEnd type="none" w="med" len="med"/>
            <a:tailEnd type="none" w="med" len="med"/>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7109" name="Oval 5"/>
          <p:cNvSpPr>
            <a:spLocks/>
          </p:cNvSpPr>
          <p:nvPr/>
        </p:nvSpPr>
        <p:spPr bwMode="auto">
          <a:xfrm>
            <a:off x="5026025" y="5648325"/>
            <a:ext cx="1066800" cy="685800"/>
          </a:xfrm>
          <a:prstGeom prst="ellipse">
            <a:avLst/>
          </a:prstGeom>
          <a:noFill/>
          <a:ln w="38100" cap="flat">
            <a:solidFill>
              <a:srgbClr val="FF6600"/>
            </a:solidFill>
            <a:prstDash val="solid"/>
            <a:round/>
            <a:headEnd type="none" w="med" len="med"/>
            <a:tailEnd type="none" w="med" len="med"/>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7110" name="Rectangle 6"/>
          <p:cNvSpPr>
            <a:spLocks/>
          </p:cNvSpPr>
          <p:nvPr/>
        </p:nvSpPr>
        <p:spPr bwMode="auto">
          <a:xfrm>
            <a:off x="7213600" y="2552700"/>
            <a:ext cx="571500" cy="2667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 name="Rectangle 2">
            <a:hlinkClick r:id="rId8" action="ppaction://hlinksldjump"/>
          </p:cNvPr>
          <p:cNvSpPr>
            <a:spLocks/>
          </p:cNvSpPr>
          <p:nvPr/>
        </p:nvSpPr>
        <p:spPr bwMode="auto">
          <a:xfrm rot="162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0" name="Rectangle 3">
            <a:hlinkClick r:id="rId9" action="ppaction://hlinksldjump"/>
          </p:cNvPr>
          <p:cNvSpPr>
            <a:spLocks/>
          </p:cNvSpPr>
          <p:nvPr/>
        </p:nvSpPr>
        <p:spPr bwMode="auto">
          <a:xfrm rot="162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1" name="Rectangle 4">
            <a:hlinkClick r:id="rId10" action="ppaction://hlinksldjump"/>
          </p:cNvPr>
          <p:cNvSpPr>
            <a:spLocks/>
          </p:cNvSpPr>
          <p:nvPr/>
        </p:nvSpPr>
        <p:spPr bwMode="auto">
          <a:xfrm rot="162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2" name="Rectangle 5">
            <a:hlinkClick r:id="rId11" action="ppaction://hlinksldjump"/>
          </p:cNvPr>
          <p:cNvSpPr>
            <a:spLocks/>
          </p:cNvSpPr>
          <p:nvPr/>
        </p:nvSpPr>
        <p:spPr bwMode="auto">
          <a:xfrm rot="162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3" name="Rectangle 6">
            <a:hlinkClick r:id="rId12" action="ppaction://hlinksldjump"/>
          </p:cNvPr>
          <p:cNvSpPr>
            <a:spLocks/>
          </p:cNvSpPr>
          <p:nvPr/>
        </p:nvSpPr>
        <p:spPr bwMode="auto">
          <a:xfrm rot="162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4" name="Rectangle 7">
            <a:hlinkClick r:id="rId13" action="ppaction://hlinksldjump"/>
          </p:cNvPr>
          <p:cNvSpPr>
            <a:spLocks/>
          </p:cNvSpPr>
          <p:nvPr/>
        </p:nvSpPr>
        <p:spPr bwMode="auto">
          <a:xfrm rot="162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5" name="Rectangle 8">
            <a:hlinkClick r:id="rId14" action="ppaction://hlinksldjump"/>
          </p:cNvPr>
          <p:cNvSpPr>
            <a:spLocks/>
          </p:cNvSpPr>
          <p:nvPr/>
        </p:nvSpPr>
        <p:spPr bwMode="auto">
          <a:xfrm rot="162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6" name="Rectangle 9">
            <a:hlinkClick r:id="rId15" action="ppaction://hlinksldjump"/>
          </p:cNvPr>
          <p:cNvSpPr>
            <a:spLocks/>
          </p:cNvSpPr>
          <p:nvPr/>
        </p:nvSpPr>
        <p:spPr bwMode="auto">
          <a:xfrm rot="162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grpId="0" nodeType="clickEffect">
                                  <p:stCondLst>
                                    <p:cond delay="0"/>
                                  </p:stCondLst>
                                  <p:childTnLst>
                                    <p:set>
                                      <p:cBhvr>
                                        <p:cTn id="6" dur="1" fill="hold">
                                          <p:stCondLst>
                                            <p:cond delay="499"/>
                                          </p:stCondLst>
                                        </p:cTn>
                                        <p:tgtEl>
                                          <p:spTgt spid="471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8" presetClass="entr" presetSubtype="0" fill="hold" grpId="0" nodeType="clickEffect">
                                  <p:stCondLst>
                                    <p:cond delay="0"/>
                                  </p:stCondLst>
                                  <p:childTnLst>
                                    <p:set>
                                      <p:cBhvr>
                                        <p:cTn id="10" dur="1" fill="hold">
                                          <p:stCondLst>
                                            <p:cond delay="499"/>
                                          </p:stCondLst>
                                        </p:cTn>
                                        <p:tgtEl>
                                          <p:spTgt spid="471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68" presetClass="entr" presetSubtype="0" fill="hold" grpId="0" nodeType="clickEffect">
                                  <p:stCondLst>
                                    <p:cond delay="0"/>
                                  </p:stCondLst>
                                  <p:childTnLst>
                                    <p:set>
                                      <p:cBhvr>
                                        <p:cTn id="14" dur="1" fill="hold">
                                          <p:stCondLst>
                                            <p:cond delay="499"/>
                                          </p:stCondLst>
                                        </p:cTn>
                                        <p:tgtEl>
                                          <p:spTgt spid="47108"/>
                                        </p:tgtEl>
                                        <p:attrNameLst>
                                          <p:attrName>style.visibility</p:attrName>
                                        </p:attrNameLst>
                                      </p:cBhvr>
                                      <p:to>
                                        <p:strVal val="visible"/>
                                      </p:to>
                                    </p:set>
                                  </p:childTnLst>
                                </p:cTn>
                              </p:par>
                            </p:childTnLst>
                          </p:cTn>
                        </p:par>
                        <p:par>
                          <p:cTn id="15" fill="hold" nodeType="afterGroup">
                            <p:stCondLst>
                              <p:cond delay="500"/>
                            </p:stCondLst>
                            <p:childTnLst>
                              <p:par>
                                <p:cTn id="16" presetID="168" presetClass="exit" presetSubtype="0" fill="hold" grpId="0" nodeType="afterEffect">
                                  <p:stCondLst>
                                    <p:cond delay="0"/>
                                  </p:stCondLst>
                                  <p:childTnLst>
                                    <p:set>
                                      <p:cBhvr>
                                        <p:cTn id="17" dur="1" fill="hold">
                                          <p:stCondLst>
                                            <p:cond delay="499"/>
                                          </p:stCondLst>
                                        </p:cTn>
                                        <p:tgtEl>
                                          <p:spTgt spid="47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P spid="47108" grpId="0" animBg="1"/>
      <p:bldP spid="47109" grpId="0" animBg="1"/>
      <p:bldP spid="4711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3"/>
          <p:cNvSpPr>
            <a:spLocks noGrp="1" noChangeArrowheads="1"/>
          </p:cNvSpPr>
          <p:nvPr>
            <p:ph type="title"/>
          </p:nvPr>
        </p:nvSpPr>
        <p:spPr>
          <a:ln/>
        </p:spPr>
        <p:txBody>
          <a:bodyPr/>
          <a:lstStyle/>
          <a:p>
            <a:endParaRPr lang="en-US"/>
          </a:p>
        </p:txBody>
      </p:sp>
      <p:pic>
        <p:nvPicPr>
          <p:cNvPr id="296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6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8" name="Rectangle 10"/>
          <p:cNvSpPr>
            <a:spLocks noGrp="1" noChangeArrowheads="1"/>
          </p:cNvSpPr>
          <p:nvPr>
            <p:ph type="title"/>
          </p:nvPr>
        </p:nvSpPr>
        <p:spPr/>
        <p:txBody>
          <a:bodyPr/>
          <a:lstStyle/>
          <a:p>
            <a:r>
              <a:rPr lang="en-US" smtClean="0"/>
              <a:t>Cruise in action</a:t>
            </a:r>
            <a:endParaRPr lang="en-US"/>
          </a:p>
        </p:txBody>
      </p:sp>
      <p:sp>
        <p:nvSpPr>
          <p:cNvPr id="299010"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99011"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99012"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99013"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99014"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99015"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99016"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99017"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99019" name="Picture 11"/>
          <p:cNvPicPr>
            <a:picLocks noChangeAspect="1" noChangeArrowheads="1"/>
          </p:cNvPicPr>
          <p:nvPr/>
        </p:nvPicPr>
        <p:blipFill>
          <a:blip r:embed="rId10">
            <a:extLst>
              <a:ext uri="{28A0092B-C50C-407E-A947-70E740481C1C}">
                <a14:useLocalDpi xmlns:a14="http://schemas.microsoft.com/office/drawing/2010/main" val="0"/>
              </a:ext>
            </a:extLst>
          </a:blip>
          <a:srcRect l="4686" t="18022" r="41405" b="16919"/>
          <a:stretch>
            <a:fillRect/>
          </a:stretch>
        </p:blipFill>
        <p:spPr bwMode="auto">
          <a:xfrm>
            <a:off x="2053410" y="829938"/>
            <a:ext cx="7075487" cy="6048375"/>
          </a:xfrm>
          <a:prstGeom prst="rect">
            <a:avLst/>
          </a:prstGeom>
          <a:noFill/>
          <a:ln w="9525" cap="flat">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p:fade thruBlk="1"/>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0003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0003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0003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0003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0003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0004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0004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00042" name="Picture 10"/>
          <p:cNvPicPr>
            <a:picLocks noChangeAspect="1" noChangeArrowheads="1"/>
          </p:cNvPicPr>
          <p:nvPr/>
        </p:nvPicPr>
        <p:blipFill>
          <a:blip r:embed="rId10">
            <a:extLst>
              <a:ext uri="{28A0092B-C50C-407E-A947-70E740481C1C}">
                <a14:useLocalDpi xmlns:a14="http://schemas.microsoft.com/office/drawing/2010/main" val="0"/>
              </a:ext>
            </a:extLst>
          </a:blip>
          <a:srcRect l="1465" t="14647" r="2588" b="10936"/>
          <a:stretch>
            <a:fillRect/>
          </a:stretch>
        </p:blipFill>
        <p:spPr bwMode="auto">
          <a:xfrm>
            <a:off x="2070100" y="990600"/>
            <a:ext cx="7073900" cy="6854825"/>
          </a:xfrm>
          <a:prstGeom prst="rect">
            <a:avLst/>
          </a:prstGeom>
          <a:noFill/>
          <a:ln w="9525" cap="flat">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pic>
      <p:sp>
        <p:nvSpPr>
          <p:cNvPr id="300043" name="Rectangle 11"/>
          <p:cNvSpPr>
            <a:spLocks noGrp="1" noChangeArrowheads="1"/>
          </p:cNvSpPr>
          <p:nvPr>
            <p:ph type="title"/>
          </p:nvPr>
        </p:nvSpPr>
        <p:spPr>
          <a:ln/>
        </p:spPr>
        <p:txBody>
          <a:bodyPr/>
          <a:lstStyle/>
          <a:p>
            <a:r>
              <a:rPr lang="en-US"/>
              <a:t>Not always so green</a:t>
            </a:r>
          </a:p>
        </p:txBody>
      </p:sp>
    </p:spTree>
  </p:cSld>
  <p:clrMapOvr>
    <a:masterClrMapping/>
  </p:clrMapOvr>
  <p:transition xmlns:p14="http://schemas.microsoft.com/office/powerpoint/2010/mai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0105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0106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0106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0106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0106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0106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0106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01066" name="Picture 10"/>
          <p:cNvPicPr>
            <a:picLocks noChangeAspect="1" noChangeArrowheads="1"/>
          </p:cNvPicPr>
          <p:nvPr/>
        </p:nvPicPr>
        <p:blipFill>
          <a:blip r:embed="rId10">
            <a:extLst>
              <a:ext uri="{28A0092B-C50C-407E-A947-70E740481C1C}">
                <a14:useLocalDpi xmlns:a14="http://schemas.microsoft.com/office/drawing/2010/main" val="0"/>
              </a:ext>
            </a:extLst>
          </a:blip>
          <a:srcRect l="737" t="14647" r="1854" b="27344"/>
          <a:stretch>
            <a:fillRect/>
          </a:stretch>
        </p:blipFill>
        <p:spPr bwMode="auto">
          <a:xfrm>
            <a:off x="2068513" y="1580074"/>
            <a:ext cx="7075487" cy="5265738"/>
          </a:xfrm>
          <a:prstGeom prst="rect">
            <a:avLst/>
          </a:prstGeom>
          <a:noFill/>
          <a:ln w="9525" cap="flat">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pic>
      <p:sp>
        <p:nvSpPr>
          <p:cNvPr id="301067" name="Rectangle 11"/>
          <p:cNvSpPr>
            <a:spLocks noGrp="1" noChangeArrowheads="1"/>
          </p:cNvSpPr>
          <p:nvPr>
            <p:ph type="title"/>
          </p:nvPr>
        </p:nvSpPr>
        <p:spPr>
          <a:ln/>
        </p:spPr>
        <p:txBody>
          <a:bodyPr/>
          <a:lstStyle/>
          <a:p>
            <a:r>
              <a:rPr lang="en-US"/>
              <a:t>Drilling down</a:t>
            </a:r>
          </a:p>
        </p:txBody>
      </p:sp>
    </p:spTree>
  </p:cSld>
  <p:clrMapOvr>
    <a:masterClrMapping/>
  </p:clrMapOvr>
  <p:transition xmlns:p14="http://schemas.microsoft.com/office/powerpoint/2010/mai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0208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0208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0208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0208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0208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0208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0208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02091" name="Rectangle 11"/>
          <p:cNvSpPr>
            <a:spLocks noGrp="1" noChangeArrowheads="1"/>
          </p:cNvSpPr>
          <p:nvPr>
            <p:ph type="title"/>
          </p:nvPr>
        </p:nvSpPr>
        <p:spPr/>
        <p:txBody>
          <a:bodyPr/>
          <a:lstStyle/>
          <a:p>
            <a:r>
              <a:rPr lang="en-US" dirty="0" smtClean="0"/>
              <a:t>Core development practices</a:t>
            </a:r>
            <a:endParaRPr lang="en-US" dirty="0"/>
          </a:p>
        </p:txBody>
      </p:sp>
      <p:sp>
        <p:nvSpPr>
          <p:cNvPr id="302090" name="Rectangle 10"/>
          <p:cNvSpPr>
            <a:spLocks noGrp="1" noChangeArrowheads="1"/>
          </p:cNvSpPr>
          <p:nvPr>
            <p:ph idx="1"/>
          </p:nvPr>
        </p:nvSpPr>
        <p:spPr/>
        <p:txBody>
          <a:bodyPr/>
          <a:lstStyle/>
          <a:p>
            <a:r>
              <a:rPr lang="en-US" smtClean="0"/>
              <a:t>Test Driven Development</a:t>
            </a:r>
          </a:p>
          <a:p>
            <a:r>
              <a:rPr lang="en-US" smtClean="0"/>
              <a:t>Automated testing and the central role of </a:t>
            </a:r>
            <a:r>
              <a:rPr lang="ja-JP" altLang="en-US" smtClean="0"/>
              <a:t>“</a:t>
            </a:r>
            <a:r>
              <a:rPr lang="en-US" smtClean="0"/>
              <a:t>Quality</a:t>
            </a:r>
            <a:r>
              <a:rPr lang="ja-JP" altLang="en-US" smtClean="0"/>
              <a:t>”</a:t>
            </a:r>
            <a:endParaRPr lang="en-US" smtClean="0"/>
          </a:p>
          <a:p>
            <a:r>
              <a:rPr lang="en-US" smtClean="0"/>
              <a:t>Refactoring</a:t>
            </a:r>
          </a:p>
          <a:p>
            <a:r>
              <a:rPr lang="en-US" smtClean="0"/>
              <a:t>Continuous integration</a:t>
            </a:r>
            <a:endParaRPr lang="en-US"/>
          </a:p>
        </p:txBody>
      </p:sp>
    </p:spTree>
  </p:cSld>
  <p:clrMapOvr>
    <a:masterClrMapping/>
  </p:clrMapOvr>
  <p:transition xmlns:p14="http://schemas.microsoft.com/office/powerpoint/2010/main">
    <p:fade thruBlk="1"/>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0310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0310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0310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0311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0311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0311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0311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03114" name="Picture 10"/>
          <p:cNvPicPr>
            <a:picLocks noChangeAspect="1" noChangeArrowheads="1"/>
          </p:cNvPicPr>
          <p:nvPr/>
        </p:nvPicPr>
        <p:blipFill>
          <a:blip r:embed="rId11">
            <a:extLst>
              <a:ext uri="{28A0092B-C50C-407E-A947-70E740481C1C}">
                <a14:useLocalDpi xmlns:a14="http://schemas.microsoft.com/office/drawing/2010/main" val="0"/>
              </a:ext>
            </a:extLst>
          </a:blip>
          <a:srcRect r="1111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303115" name="Rectangle 11"/>
          <p:cNvSpPr>
            <a:spLocks/>
          </p:cNvSpPr>
          <p:nvPr/>
        </p:nvSpPr>
        <p:spPr bwMode="auto">
          <a:xfrm>
            <a:off x="7735888" y="6604000"/>
            <a:ext cx="1241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1000">
                <a:solidFill>
                  <a:srgbClr val="F2F2F2"/>
                </a:solidFill>
                <a:latin typeface="Trebuchet MS" charset="0"/>
                <a:ea typeface="ＭＳ Ｐゴシック" charset="0"/>
                <a:cs typeface="Trebuchet MS" charset="0"/>
                <a:sym typeface="Trebuchet MS" charset="0"/>
              </a:rPr>
              <a:t>Photo by Steven List</a:t>
            </a:r>
          </a:p>
        </p:txBody>
      </p:sp>
    </p:spTree>
  </p:cSld>
  <p:clrMapOvr>
    <a:masterClrMapping/>
  </p:clrMapOvr>
  <p:transition xmlns:p14="http://schemas.microsoft.com/office/powerpoint/2010/mai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0515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0515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0515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0515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0515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0516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0516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05162" name="Rectangle 10"/>
          <p:cNvSpPr>
            <a:spLocks noGrp="1" noChangeArrowheads="1"/>
          </p:cNvSpPr>
          <p:nvPr>
            <p:ph type="title"/>
          </p:nvPr>
        </p:nvSpPr>
        <p:spPr>
          <a:ln/>
        </p:spPr>
        <p:txBody>
          <a:bodyPr/>
          <a:lstStyle/>
          <a:p>
            <a:r>
              <a:rPr lang="en-US"/>
              <a:t>Agile Lego Game</a:t>
            </a:r>
          </a:p>
        </p:txBody>
      </p:sp>
    </p:spTree>
  </p:cSld>
  <p:clrMapOvr>
    <a:masterClrMapping/>
  </p:clrMapOvr>
  <p:transition xmlns:p14="http://schemas.microsoft.com/office/powerpoint/2010/main"/>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617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0617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0618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0618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0618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0618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0618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0618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06186" name="Rectangle 10"/>
          <p:cNvSpPr>
            <a:spLocks noGrp="1" noChangeArrowheads="1"/>
          </p:cNvSpPr>
          <p:nvPr>
            <p:ph type="title"/>
          </p:nvPr>
        </p:nvSpPr>
        <p:spPr/>
        <p:txBody>
          <a:bodyPr/>
          <a:lstStyle/>
          <a:p>
            <a:r>
              <a:rPr lang="en-US" smtClean="0"/>
              <a:t>Your task…</a:t>
            </a:r>
            <a:endParaRPr lang="en-US"/>
          </a:p>
        </p:txBody>
      </p:sp>
      <p:sp>
        <p:nvSpPr>
          <p:cNvPr id="306187" name="Rectangle 11"/>
          <p:cNvSpPr>
            <a:spLocks noGrp="1" noChangeArrowheads="1"/>
          </p:cNvSpPr>
          <p:nvPr>
            <p:ph idx="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38100" tIns="38100" rIns="38100" bIns="38100" numCol="1" anchor="t" anchorCtr="0" compatLnSpc="1">
            <a:prstTxWarp prst="textNoShape">
              <a:avLst/>
            </a:prstTxWarp>
          </a:bodyPr>
          <a:lstStyle/>
          <a:p>
            <a:pPr marL="0" indent="0">
              <a:spcBef>
                <a:spcPct val="0"/>
              </a:spcBef>
              <a:buNone/>
            </a:pPr>
            <a:r>
              <a:rPr lang="en-US" sz="4400" dirty="0"/>
              <a:t>Build a next generation animal to replace an extinct species.</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1000"/>
                                  </p:stCondLst>
                                  <p:childTnLst>
                                    <p:set>
                                      <p:cBhvr>
                                        <p:cTn id="6" dur="1" fill="hold">
                                          <p:stCondLst>
                                            <p:cond delay="499"/>
                                          </p:stCondLst>
                                        </p:cTn>
                                        <p:tgtEl>
                                          <p:spTgt spid="3061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7" grpId="0" build="p" autoUpdateAnimBg="0" advAuto="1000"/>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0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0720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0720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0720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0720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0720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0720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0720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07210" name="Rectangle 10"/>
          <p:cNvSpPr>
            <a:spLocks noGrp="1" noChangeArrowheads="1"/>
          </p:cNvSpPr>
          <p:nvPr>
            <p:ph type="title"/>
          </p:nvPr>
        </p:nvSpPr>
        <p:spPr/>
        <p:txBody>
          <a:bodyPr/>
          <a:lstStyle/>
          <a:p>
            <a:r>
              <a:rPr lang="en-US" smtClean="0"/>
              <a:t>The teams…</a:t>
            </a:r>
            <a:endParaRPr lang="en-US"/>
          </a:p>
        </p:txBody>
      </p:sp>
      <p:sp>
        <p:nvSpPr>
          <p:cNvPr id="307211" name="Rectangle 11"/>
          <p:cNvSpPr>
            <a:spLocks noGrp="1" noChangeArrowheads="1"/>
          </p:cNvSpPr>
          <p:nvPr>
            <p:ph idx="1"/>
          </p:nvPr>
        </p:nvSpPr>
        <p:spPr/>
        <p:txBody>
          <a:bodyPr/>
          <a:lstStyle/>
          <a:p>
            <a:pPr marL="0" indent="0">
              <a:buNone/>
            </a:pPr>
            <a:r>
              <a:rPr lang="en-US" sz="4400" dirty="0" smtClean="0"/>
              <a:t>Each team will have a customer who will provide the acceptance criteria.</a:t>
            </a:r>
            <a:endParaRPr lang="en-US" sz="44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1000"/>
                                  </p:stCondLst>
                                  <p:childTnLst>
                                    <p:set>
                                      <p:cBhvr>
                                        <p:cTn id="6" dur="1" fill="hold">
                                          <p:stCondLst>
                                            <p:cond delay="499"/>
                                          </p:stCondLst>
                                        </p:cTn>
                                        <p:tgtEl>
                                          <p:spTgt spid="3072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1" grpId="0" build="p" autoUpdateAnimBg="0" advAuto="100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0822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0822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0822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0823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0823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0823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0823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08234" name="Rectangle 10"/>
          <p:cNvSpPr>
            <a:spLocks noGrp="1" noChangeArrowheads="1"/>
          </p:cNvSpPr>
          <p:nvPr>
            <p:ph type="title"/>
          </p:nvPr>
        </p:nvSpPr>
        <p:spPr>
          <a:ln/>
        </p:spPr>
        <p:txBody>
          <a:bodyPr/>
          <a:lstStyle/>
          <a:p>
            <a:r>
              <a:rPr lang="en-US"/>
              <a:t>Our development process</a:t>
            </a:r>
          </a:p>
        </p:txBody>
      </p:sp>
      <p:grpSp>
        <p:nvGrpSpPr>
          <p:cNvPr id="308235" name="Group 11"/>
          <p:cNvGrpSpPr>
            <a:grpSpLocks/>
          </p:cNvGrpSpPr>
          <p:nvPr/>
        </p:nvGrpSpPr>
        <p:grpSpPr bwMode="auto">
          <a:xfrm>
            <a:off x="5181600" y="1676400"/>
            <a:ext cx="2743200" cy="762000"/>
            <a:chOff x="0" y="0"/>
            <a:chExt cx="1728" cy="480"/>
          </a:xfrm>
        </p:grpSpPr>
        <p:sp>
          <p:nvSpPr>
            <p:cNvPr id="308236" name="AutoShape 12"/>
            <p:cNvSpPr>
              <a:spLocks/>
            </p:cNvSpPr>
            <p:nvPr/>
          </p:nvSpPr>
          <p:spPr bwMode="auto">
            <a:xfrm>
              <a:off x="0" y="0"/>
              <a:ext cx="1728" cy="480"/>
            </a:xfrm>
            <a:prstGeom prst="roundRect">
              <a:avLst>
                <a:gd name="adj" fmla="val 16667"/>
              </a:avLst>
            </a:prstGeom>
            <a:noFill/>
            <a:ln w="76200" cap="flat">
              <a:solidFill>
                <a:srgbClr val="E47E24"/>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8237" name="Rectangle 13"/>
            <p:cNvSpPr>
              <a:spLocks/>
            </p:cNvSpPr>
            <p:nvPr/>
          </p:nvSpPr>
          <p:spPr bwMode="auto">
            <a:xfrm>
              <a:off x="175" y="88"/>
              <a:ext cx="137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2800">
                  <a:solidFill>
                    <a:schemeClr val="tx1"/>
                  </a:solidFill>
                  <a:latin typeface="Gill Sans MT" charset="0"/>
                  <a:ea typeface="ＭＳ Ｐゴシック" charset="0"/>
                  <a:cs typeface="Gill Sans MT" charset="0"/>
                  <a:sym typeface="Gill Sans MT" charset="0"/>
                </a:rPr>
                <a:t>Gather stories</a:t>
              </a:r>
            </a:p>
          </p:txBody>
        </p:sp>
      </p:grpSp>
      <p:grpSp>
        <p:nvGrpSpPr>
          <p:cNvPr id="308238" name="Group 14"/>
          <p:cNvGrpSpPr>
            <a:grpSpLocks/>
          </p:cNvGrpSpPr>
          <p:nvPr/>
        </p:nvGrpSpPr>
        <p:grpSpPr bwMode="auto">
          <a:xfrm>
            <a:off x="5257800" y="5105400"/>
            <a:ext cx="2743200" cy="762000"/>
            <a:chOff x="0" y="0"/>
            <a:chExt cx="1728" cy="480"/>
          </a:xfrm>
        </p:grpSpPr>
        <p:sp>
          <p:nvSpPr>
            <p:cNvPr id="308239" name="AutoShape 15"/>
            <p:cNvSpPr>
              <a:spLocks/>
            </p:cNvSpPr>
            <p:nvPr/>
          </p:nvSpPr>
          <p:spPr bwMode="auto">
            <a:xfrm>
              <a:off x="0" y="0"/>
              <a:ext cx="1728" cy="480"/>
            </a:xfrm>
            <a:prstGeom prst="roundRect">
              <a:avLst>
                <a:gd name="adj" fmla="val 16667"/>
              </a:avLst>
            </a:prstGeom>
            <a:noFill/>
            <a:ln w="76200" cap="flat">
              <a:solidFill>
                <a:srgbClr val="E47E24"/>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8240" name="Rectangle 16"/>
            <p:cNvSpPr>
              <a:spLocks/>
            </p:cNvSpPr>
            <p:nvPr/>
          </p:nvSpPr>
          <p:spPr bwMode="auto">
            <a:xfrm>
              <a:off x="545" y="88"/>
              <a:ext cx="63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2800">
                  <a:solidFill>
                    <a:schemeClr val="tx1"/>
                  </a:solidFill>
                  <a:latin typeface="Gill Sans MT" charset="0"/>
                  <a:ea typeface="ＭＳ Ｐゴシック" charset="0"/>
                  <a:cs typeface="Gill Sans MT" charset="0"/>
                  <a:sym typeface="Gill Sans MT" charset="0"/>
                </a:rPr>
                <a:t>Signup</a:t>
              </a:r>
            </a:p>
          </p:txBody>
        </p:sp>
      </p:grpSp>
      <p:grpSp>
        <p:nvGrpSpPr>
          <p:cNvPr id="308241" name="Group 17"/>
          <p:cNvGrpSpPr>
            <a:grpSpLocks/>
          </p:cNvGrpSpPr>
          <p:nvPr/>
        </p:nvGrpSpPr>
        <p:grpSpPr bwMode="auto">
          <a:xfrm>
            <a:off x="1219200" y="5105400"/>
            <a:ext cx="2743200" cy="762000"/>
            <a:chOff x="0" y="0"/>
            <a:chExt cx="1728" cy="480"/>
          </a:xfrm>
        </p:grpSpPr>
        <p:sp>
          <p:nvSpPr>
            <p:cNvPr id="308242" name="AutoShape 18"/>
            <p:cNvSpPr>
              <a:spLocks/>
            </p:cNvSpPr>
            <p:nvPr/>
          </p:nvSpPr>
          <p:spPr bwMode="auto">
            <a:xfrm>
              <a:off x="0" y="0"/>
              <a:ext cx="1728" cy="480"/>
            </a:xfrm>
            <a:prstGeom prst="roundRect">
              <a:avLst>
                <a:gd name="adj" fmla="val 16667"/>
              </a:avLst>
            </a:prstGeom>
            <a:noFill/>
            <a:ln w="76200" cap="flat">
              <a:solidFill>
                <a:srgbClr val="E47E24"/>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8243" name="Rectangle 19"/>
            <p:cNvSpPr>
              <a:spLocks/>
            </p:cNvSpPr>
            <p:nvPr/>
          </p:nvSpPr>
          <p:spPr bwMode="auto">
            <a:xfrm>
              <a:off x="457" y="88"/>
              <a:ext cx="81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2800">
                  <a:solidFill>
                    <a:schemeClr val="tx1"/>
                  </a:solidFill>
                  <a:latin typeface="Gill Sans MT" charset="0"/>
                  <a:ea typeface="ＭＳ Ｐゴシック" charset="0"/>
                  <a:cs typeface="Gill Sans MT" charset="0"/>
                  <a:sym typeface="Gill Sans MT" charset="0"/>
                </a:rPr>
                <a:t>Develop</a:t>
              </a:r>
            </a:p>
          </p:txBody>
        </p:sp>
      </p:grpSp>
      <p:grpSp>
        <p:nvGrpSpPr>
          <p:cNvPr id="308244" name="Group 20"/>
          <p:cNvGrpSpPr>
            <a:grpSpLocks/>
          </p:cNvGrpSpPr>
          <p:nvPr/>
        </p:nvGrpSpPr>
        <p:grpSpPr bwMode="auto">
          <a:xfrm>
            <a:off x="5638800" y="3352800"/>
            <a:ext cx="2743200" cy="762000"/>
            <a:chOff x="0" y="0"/>
            <a:chExt cx="1728" cy="480"/>
          </a:xfrm>
        </p:grpSpPr>
        <p:sp>
          <p:nvSpPr>
            <p:cNvPr id="308245" name="AutoShape 21"/>
            <p:cNvSpPr>
              <a:spLocks/>
            </p:cNvSpPr>
            <p:nvPr/>
          </p:nvSpPr>
          <p:spPr bwMode="auto">
            <a:xfrm>
              <a:off x="0" y="0"/>
              <a:ext cx="1728" cy="480"/>
            </a:xfrm>
            <a:prstGeom prst="roundRect">
              <a:avLst>
                <a:gd name="adj" fmla="val 16667"/>
              </a:avLst>
            </a:prstGeom>
            <a:noFill/>
            <a:ln w="76200" cap="flat">
              <a:solidFill>
                <a:srgbClr val="E47E24"/>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8246" name="Rectangle 22"/>
            <p:cNvSpPr>
              <a:spLocks/>
            </p:cNvSpPr>
            <p:nvPr/>
          </p:nvSpPr>
          <p:spPr bwMode="auto">
            <a:xfrm>
              <a:off x="449" y="88"/>
              <a:ext cx="82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2800">
                  <a:solidFill>
                    <a:schemeClr val="tx1"/>
                  </a:solidFill>
                  <a:latin typeface="Gill Sans MT" charset="0"/>
                  <a:ea typeface="ＭＳ Ｐゴシック" charset="0"/>
                  <a:cs typeface="Gill Sans MT" charset="0"/>
                  <a:sym typeface="Gill Sans MT" charset="0"/>
                </a:rPr>
                <a:t>Estimate</a:t>
              </a:r>
            </a:p>
          </p:txBody>
        </p:sp>
      </p:grpSp>
      <p:grpSp>
        <p:nvGrpSpPr>
          <p:cNvPr id="308247" name="Group 23"/>
          <p:cNvGrpSpPr>
            <a:grpSpLocks/>
          </p:cNvGrpSpPr>
          <p:nvPr/>
        </p:nvGrpSpPr>
        <p:grpSpPr bwMode="auto">
          <a:xfrm>
            <a:off x="685800" y="3352800"/>
            <a:ext cx="2743200" cy="762000"/>
            <a:chOff x="0" y="0"/>
            <a:chExt cx="1728" cy="480"/>
          </a:xfrm>
        </p:grpSpPr>
        <p:sp>
          <p:nvSpPr>
            <p:cNvPr id="308248" name="AutoShape 24"/>
            <p:cNvSpPr>
              <a:spLocks/>
            </p:cNvSpPr>
            <p:nvPr/>
          </p:nvSpPr>
          <p:spPr bwMode="auto">
            <a:xfrm>
              <a:off x="0" y="0"/>
              <a:ext cx="1728" cy="480"/>
            </a:xfrm>
            <a:prstGeom prst="roundRect">
              <a:avLst>
                <a:gd name="adj" fmla="val 16667"/>
              </a:avLst>
            </a:prstGeom>
            <a:noFill/>
            <a:ln w="76200" cap="flat">
              <a:solidFill>
                <a:srgbClr val="E47E24"/>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8249" name="Rectangle 25"/>
            <p:cNvSpPr>
              <a:spLocks/>
            </p:cNvSpPr>
            <p:nvPr/>
          </p:nvSpPr>
          <p:spPr bwMode="auto">
            <a:xfrm>
              <a:off x="393" y="88"/>
              <a:ext cx="941"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2800">
                  <a:solidFill>
                    <a:schemeClr val="tx1"/>
                  </a:solidFill>
                  <a:latin typeface="Gill Sans MT" charset="0"/>
                  <a:ea typeface="ＭＳ Ｐゴシック" charset="0"/>
                  <a:cs typeface="Gill Sans MT" charset="0"/>
                  <a:sym typeface="Gill Sans MT" charset="0"/>
                </a:rPr>
                <a:t>Showcase</a:t>
              </a:r>
            </a:p>
          </p:txBody>
        </p:sp>
      </p:grpSp>
      <p:grpSp>
        <p:nvGrpSpPr>
          <p:cNvPr id="308250" name="Group 26"/>
          <p:cNvGrpSpPr>
            <a:grpSpLocks/>
          </p:cNvGrpSpPr>
          <p:nvPr/>
        </p:nvGrpSpPr>
        <p:grpSpPr bwMode="auto">
          <a:xfrm>
            <a:off x="990600" y="1676400"/>
            <a:ext cx="2743200" cy="762000"/>
            <a:chOff x="0" y="0"/>
            <a:chExt cx="1728" cy="480"/>
          </a:xfrm>
        </p:grpSpPr>
        <p:sp>
          <p:nvSpPr>
            <p:cNvPr id="308251" name="AutoShape 27"/>
            <p:cNvSpPr>
              <a:spLocks/>
            </p:cNvSpPr>
            <p:nvPr/>
          </p:nvSpPr>
          <p:spPr bwMode="auto">
            <a:xfrm>
              <a:off x="0" y="0"/>
              <a:ext cx="1728" cy="480"/>
            </a:xfrm>
            <a:prstGeom prst="roundRect">
              <a:avLst>
                <a:gd name="adj" fmla="val 16667"/>
              </a:avLst>
            </a:prstGeom>
            <a:noFill/>
            <a:ln w="76200" cap="flat">
              <a:solidFill>
                <a:srgbClr val="E47E24"/>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8252" name="Rectangle 28"/>
            <p:cNvSpPr>
              <a:spLocks/>
            </p:cNvSpPr>
            <p:nvPr/>
          </p:nvSpPr>
          <p:spPr bwMode="auto">
            <a:xfrm>
              <a:off x="209" y="88"/>
              <a:ext cx="130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2800">
                  <a:solidFill>
                    <a:schemeClr val="tx1"/>
                  </a:solidFill>
                  <a:latin typeface="Gill Sans MT" charset="0"/>
                  <a:ea typeface="ＭＳ Ｐゴシック" charset="0"/>
                  <a:cs typeface="Gill Sans MT" charset="0"/>
                  <a:sym typeface="Gill Sans MT" charset="0"/>
                </a:rPr>
                <a:t>Retrospective</a:t>
              </a:r>
            </a:p>
          </p:txBody>
        </p:sp>
      </p:grpSp>
      <p:sp>
        <p:nvSpPr>
          <p:cNvPr id="308253" name="AutoShape 29"/>
          <p:cNvSpPr>
            <a:spLocks noChangeShapeType="1"/>
          </p:cNvSpPr>
          <p:nvPr/>
        </p:nvSpPr>
        <p:spPr bwMode="auto">
          <a:xfrm rot="10800000" flipH="1">
            <a:off x="2126313" y="2469917"/>
            <a:ext cx="159688" cy="882881"/>
          </a:xfrm>
          <a:prstGeom prst="straightConnector1">
            <a:avLst/>
          </a:prstGeom>
          <a:noFill/>
          <a:ln w="76200" cap="flat">
            <a:solidFill>
              <a:srgbClr val="EE9042"/>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8254" name="AutoShape 30"/>
          <p:cNvSpPr>
            <a:spLocks noChangeShapeType="1"/>
          </p:cNvSpPr>
          <p:nvPr/>
        </p:nvSpPr>
        <p:spPr bwMode="auto">
          <a:xfrm>
            <a:off x="6657109" y="2438400"/>
            <a:ext cx="249382" cy="914400"/>
          </a:xfrm>
          <a:prstGeom prst="straightConnector1">
            <a:avLst/>
          </a:prstGeom>
          <a:noFill/>
          <a:ln w="76200" cap="flat">
            <a:solidFill>
              <a:srgbClr val="EE9042"/>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8255" name="AutoShape 31"/>
          <p:cNvSpPr>
            <a:spLocks noChangeShapeType="1"/>
          </p:cNvSpPr>
          <p:nvPr/>
        </p:nvSpPr>
        <p:spPr bwMode="auto">
          <a:xfrm flipH="1">
            <a:off x="6712224" y="4114800"/>
            <a:ext cx="215348" cy="990600"/>
          </a:xfrm>
          <a:prstGeom prst="straightConnector1">
            <a:avLst/>
          </a:prstGeom>
          <a:noFill/>
          <a:ln w="76200" cap="flat">
            <a:solidFill>
              <a:srgbClr val="EE9042"/>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8256" name="AutoShape 32"/>
          <p:cNvSpPr>
            <a:spLocks noChangeShapeType="1"/>
          </p:cNvSpPr>
          <p:nvPr/>
        </p:nvSpPr>
        <p:spPr bwMode="auto">
          <a:xfrm rot="10800000">
            <a:off x="3886200" y="5486400"/>
            <a:ext cx="1371600" cy="0"/>
          </a:xfrm>
          <a:prstGeom prst="straightConnector1">
            <a:avLst/>
          </a:prstGeom>
          <a:noFill/>
          <a:ln w="76200" cap="flat">
            <a:solidFill>
              <a:srgbClr val="EE9042"/>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8257" name="AutoShape 33"/>
          <p:cNvSpPr>
            <a:spLocks noChangeShapeType="1"/>
          </p:cNvSpPr>
          <p:nvPr/>
        </p:nvSpPr>
        <p:spPr bwMode="auto">
          <a:xfrm rot="10800000">
            <a:off x="2173009" y="4114800"/>
            <a:ext cx="300590" cy="990600"/>
          </a:xfrm>
          <a:prstGeom prst="straightConnector1">
            <a:avLst/>
          </a:prstGeom>
          <a:noFill/>
          <a:ln w="76200" cap="flat">
            <a:solidFill>
              <a:srgbClr val="EE9042"/>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8258" name="AutoShape 34"/>
          <p:cNvSpPr>
            <a:spLocks noChangeShapeType="1"/>
          </p:cNvSpPr>
          <p:nvPr/>
        </p:nvSpPr>
        <p:spPr bwMode="auto">
          <a:xfrm rot="10800000" flipH="1">
            <a:off x="3733800" y="2057400"/>
            <a:ext cx="1447800" cy="0"/>
          </a:xfrm>
          <a:prstGeom prst="straightConnector1">
            <a:avLst/>
          </a:prstGeom>
          <a:noFill/>
          <a:ln w="76200" cap="flat">
            <a:solidFill>
              <a:srgbClr val="EE9042"/>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500"/>
                                  </p:stCondLst>
                                  <p:childTnLst>
                                    <p:set>
                                      <p:cBhvr>
                                        <p:cTn id="6" dur="1" fill="hold">
                                          <p:stCondLst>
                                            <p:cond delay="499"/>
                                          </p:stCondLst>
                                        </p:cTn>
                                        <p:tgtEl>
                                          <p:spTgt spid="308235"/>
                                        </p:tgtEl>
                                        <p:attrNameLst>
                                          <p:attrName>style.visibility</p:attrName>
                                        </p:attrNameLst>
                                      </p:cBhvr>
                                      <p:to>
                                        <p:strVal val="visible"/>
                                      </p:to>
                                    </p:set>
                                  </p:childTnLst>
                                </p:cTn>
                              </p:par>
                            </p:childTnLst>
                          </p:cTn>
                        </p:par>
                        <p:par>
                          <p:cTn id="7" fill="hold" nodeType="afterGroup">
                            <p:stCondLst>
                              <p:cond delay="1000"/>
                            </p:stCondLst>
                            <p:childTnLst>
                              <p:par>
                                <p:cTn id="8" presetID="22" presetClass="entr" presetSubtype="1" fill="hold" grpId="0" nodeType="afterEffect">
                                  <p:stCondLst>
                                    <p:cond delay="500"/>
                                  </p:stCondLst>
                                  <p:childTnLst>
                                    <p:set>
                                      <p:cBhvr>
                                        <p:cTn id="9" dur="1" fill="hold">
                                          <p:stCondLst>
                                            <p:cond delay="0"/>
                                          </p:stCondLst>
                                        </p:cTn>
                                        <p:tgtEl>
                                          <p:spTgt spid="308254"/>
                                        </p:tgtEl>
                                        <p:attrNameLst>
                                          <p:attrName>style.visibility</p:attrName>
                                        </p:attrNameLst>
                                      </p:cBhvr>
                                      <p:to>
                                        <p:strVal val="visible"/>
                                      </p:to>
                                    </p:set>
                                    <p:animEffect transition="in" filter="wipe(up)">
                                      <p:cBhvr>
                                        <p:cTn id="10" dur="500"/>
                                        <p:tgtEl>
                                          <p:spTgt spid="308254"/>
                                        </p:tgtEl>
                                      </p:cBhvr>
                                    </p:animEffect>
                                  </p:childTnLst>
                                </p:cTn>
                              </p:par>
                            </p:childTnLst>
                          </p:cTn>
                        </p:par>
                        <p:par>
                          <p:cTn id="11" fill="hold" nodeType="afterGroup">
                            <p:stCondLst>
                              <p:cond delay="2000"/>
                            </p:stCondLst>
                            <p:childTnLst>
                              <p:par>
                                <p:cTn id="12" presetID="22" presetClass="entr" presetSubtype="4" fill="hold" nodeType="afterEffect">
                                  <p:stCondLst>
                                    <p:cond delay="500"/>
                                  </p:stCondLst>
                                  <p:childTnLst>
                                    <p:set>
                                      <p:cBhvr>
                                        <p:cTn id="13" dur="1" fill="hold">
                                          <p:stCondLst>
                                            <p:cond delay="0"/>
                                          </p:stCondLst>
                                        </p:cTn>
                                        <p:tgtEl>
                                          <p:spTgt spid="308244"/>
                                        </p:tgtEl>
                                        <p:attrNameLst>
                                          <p:attrName>style.visibility</p:attrName>
                                        </p:attrNameLst>
                                      </p:cBhvr>
                                      <p:to>
                                        <p:strVal val="visible"/>
                                      </p:to>
                                    </p:set>
                                    <p:animEffect transition="in" filter="wipe(down)">
                                      <p:cBhvr>
                                        <p:cTn id="14" dur="500"/>
                                        <p:tgtEl>
                                          <p:spTgt spid="308244"/>
                                        </p:tgtEl>
                                      </p:cBhvr>
                                    </p:animEffect>
                                  </p:childTnLst>
                                </p:cTn>
                              </p:par>
                            </p:childTnLst>
                          </p:cTn>
                        </p:par>
                        <p:par>
                          <p:cTn id="15" fill="hold" nodeType="afterGroup">
                            <p:stCondLst>
                              <p:cond delay="3000"/>
                            </p:stCondLst>
                            <p:childTnLst>
                              <p:par>
                                <p:cTn id="16" presetID="22" presetClass="entr" presetSubtype="1" fill="hold" grpId="0" nodeType="afterEffect">
                                  <p:stCondLst>
                                    <p:cond delay="500"/>
                                  </p:stCondLst>
                                  <p:childTnLst>
                                    <p:set>
                                      <p:cBhvr>
                                        <p:cTn id="17" dur="1" fill="hold">
                                          <p:stCondLst>
                                            <p:cond delay="0"/>
                                          </p:stCondLst>
                                        </p:cTn>
                                        <p:tgtEl>
                                          <p:spTgt spid="308255"/>
                                        </p:tgtEl>
                                        <p:attrNameLst>
                                          <p:attrName>style.visibility</p:attrName>
                                        </p:attrNameLst>
                                      </p:cBhvr>
                                      <p:to>
                                        <p:strVal val="visible"/>
                                      </p:to>
                                    </p:set>
                                    <p:animEffect transition="in" filter="wipe(up)">
                                      <p:cBhvr>
                                        <p:cTn id="18" dur="500"/>
                                        <p:tgtEl>
                                          <p:spTgt spid="308255"/>
                                        </p:tgtEl>
                                      </p:cBhvr>
                                    </p:animEffect>
                                  </p:childTnLst>
                                </p:cTn>
                              </p:par>
                            </p:childTnLst>
                          </p:cTn>
                        </p:par>
                        <p:par>
                          <p:cTn id="19" fill="hold" nodeType="afterGroup">
                            <p:stCondLst>
                              <p:cond delay="4000"/>
                            </p:stCondLst>
                            <p:childTnLst>
                              <p:par>
                                <p:cTn id="20" presetID="22" presetClass="entr" presetSubtype="4" fill="hold" nodeType="afterEffect">
                                  <p:stCondLst>
                                    <p:cond delay="500"/>
                                  </p:stCondLst>
                                  <p:childTnLst>
                                    <p:set>
                                      <p:cBhvr>
                                        <p:cTn id="21" dur="1" fill="hold">
                                          <p:stCondLst>
                                            <p:cond delay="0"/>
                                          </p:stCondLst>
                                        </p:cTn>
                                        <p:tgtEl>
                                          <p:spTgt spid="308238"/>
                                        </p:tgtEl>
                                        <p:attrNameLst>
                                          <p:attrName>style.visibility</p:attrName>
                                        </p:attrNameLst>
                                      </p:cBhvr>
                                      <p:to>
                                        <p:strVal val="visible"/>
                                      </p:to>
                                    </p:set>
                                    <p:animEffect transition="in" filter="wipe(down)">
                                      <p:cBhvr>
                                        <p:cTn id="22" dur="500"/>
                                        <p:tgtEl>
                                          <p:spTgt spid="308238"/>
                                        </p:tgtEl>
                                      </p:cBhvr>
                                    </p:animEffect>
                                  </p:childTnLst>
                                </p:cTn>
                              </p:par>
                            </p:childTnLst>
                          </p:cTn>
                        </p:par>
                        <p:par>
                          <p:cTn id="23" fill="hold" nodeType="afterGroup">
                            <p:stCondLst>
                              <p:cond delay="5000"/>
                            </p:stCondLst>
                            <p:childTnLst>
                              <p:par>
                                <p:cTn id="24" presetID="22" presetClass="entr" presetSubtype="2" fill="hold" grpId="0" nodeType="afterEffect">
                                  <p:stCondLst>
                                    <p:cond delay="500"/>
                                  </p:stCondLst>
                                  <p:childTnLst>
                                    <p:set>
                                      <p:cBhvr>
                                        <p:cTn id="25" dur="1" fill="hold">
                                          <p:stCondLst>
                                            <p:cond delay="0"/>
                                          </p:stCondLst>
                                        </p:cTn>
                                        <p:tgtEl>
                                          <p:spTgt spid="308256"/>
                                        </p:tgtEl>
                                        <p:attrNameLst>
                                          <p:attrName>style.visibility</p:attrName>
                                        </p:attrNameLst>
                                      </p:cBhvr>
                                      <p:to>
                                        <p:strVal val="visible"/>
                                      </p:to>
                                    </p:set>
                                    <p:animEffect transition="in" filter="wipe(right)">
                                      <p:cBhvr>
                                        <p:cTn id="26" dur="500"/>
                                        <p:tgtEl>
                                          <p:spTgt spid="308256"/>
                                        </p:tgtEl>
                                      </p:cBhvr>
                                    </p:animEffect>
                                  </p:childTnLst>
                                </p:cTn>
                              </p:par>
                            </p:childTnLst>
                          </p:cTn>
                        </p:par>
                        <p:par>
                          <p:cTn id="27" fill="hold" nodeType="afterGroup">
                            <p:stCondLst>
                              <p:cond delay="6000"/>
                            </p:stCondLst>
                            <p:childTnLst>
                              <p:par>
                                <p:cTn id="28" presetID="22" presetClass="entr" presetSubtype="4" fill="hold" nodeType="afterEffect">
                                  <p:stCondLst>
                                    <p:cond delay="500"/>
                                  </p:stCondLst>
                                  <p:childTnLst>
                                    <p:set>
                                      <p:cBhvr>
                                        <p:cTn id="29" dur="1" fill="hold">
                                          <p:stCondLst>
                                            <p:cond delay="0"/>
                                          </p:stCondLst>
                                        </p:cTn>
                                        <p:tgtEl>
                                          <p:spTgt spid="308241"/>
                                        </p:tgtEl>
                                        <p:attrNameLst>
                                          <p:attrName>style.visibility</p:attrName>
                                        </p:attrNameLst>
                                      </p:cBhvr>
                                      <p:to>
                                        <p:strVal val="visible"/>
                                      </p:to>
                                    </p:set>
                                    <p:animEffect transition="in" filter="wipe(down)">
                                      <p:cBhvr>
                                        <p:cTn id="30" dur="500"/>
                                        <p:tgtEl>
                                          <p:spTgt spid="308241"/>
                                        </p:tgtEl>
                                      </p:cBhvr>
                                    </p:animEffect>
                                  </p:childTnLst>
                                </p:cTn>
                              </p:par>
                            </p:childTnLst>
                          </p:cTn>
                        </p:par>
                        <p:par>
                          <p:cTn id="31" fill="hold" nodeType="afterGroup">
                            <p:stCondLst>
                              <p:cond delay="7000"/>
                            </p:stCondLst>
                            <p:childTnLst>
                              <p:par>
                                <p:cTn id="32" presetID="22" presetClass="entr" presetSubtype="4" fill="hold" grpId="0" nodeType="afterEffect">
                                  <p:stCondLst>
                                    <p:cond delay="500"/>
                                  </p:stCondLst>
                                  <p:childTnLst>
                                    <p:set>
                                      <p:cBhvr>
                                        <p:cTn id="33" dur="1" fill="hold">
                                          <p:stCondLst>
                                            <p:cond delay="0"/>
                                          </p:stCondLst>
                                        </p:cTn>
                                        <p:tgtEl>
                                          <p:spTgt spid="308257"/>
                                        </p:tgtEl>
                                        <p:attrNameLst>
                                          <p:attrName>style.visibility</p:attrName>
                                        </p:attrNameLst>
                                      </p:cBhvr>
                                      <p:to>
                                        <p:strVal val="visible"/>
                                      </p:to>
                                    </p:set>
                                    <p:animEffect transition="in" filter="wipe(down)">
                                      <p:cBhvr>
                                        <p:cTn id="34" dur="500"/>
                                        <p:tgtEl>
                                          <p:spTgt spid="308257"/>
                                        </p:tgtEl>
                                      </p:cBhvr>
                                    </p:animEffect>
                                  </p:childTnLst>
                                </p:cTn>
                              </p:par>
                            </p:childTnLst>
                          </p:cTn>
                        </p:par>
                        <p:par>
                          <p:cTn id="35" fill="hold" nodeType="afterGroup">
                            <p:stCondLst>
                              <p:cond delay="8000"/>
                            </p:stCondLst>
                            <p:childTnLst>
                              <p:par>
                                <p:cTn id="36" presetID="22" presetClass="entr" presetSubtype="4" fill="hold" nodeType="afterEffect">
                                  <p:stCondLst>
                                    <p:cond delay="500"/>
                                  </p:stCondLst>
                                  <p:childTnLst>
                                    <p:set>
                                      <p:cBhvr>
                                        <p:cTn id="37" dur="1" fill="hold">
                                          <p:stCondLst>
                                            <p:cond delay="0"/>
                                          </p:stCondLst>
                                        </p:cTn>
                                        <p:tgtEl>
                                          <p:spTgt spid="308247"/>
                                        </p:tgtEl>
                                        <p:attrNameLst>
                                          <p:attrName>style.visibility</p:attrName>
                                        </p:attrNameLst>
                                      </p:cBhvr>
                                      <p:to>
                                        <p:strVal val="visible"/>
                                      </p:to>
                                    </p:set>
                                    <p:animEffect transition="in" filter="wipe(down)">
                                      <p:cBhvr>
                                        <p:cTn id="38" dur="500"/>
                                        <p:tgtEl>
                                          <p:spTgt spid="308247"/>
                                        </p:tgtEl>
                                      </p:cBhvr>
                                    </p:animEffect>
                                  </p:childTnLst>
                                </p:cTn>
                              </p:par>
                            </p:childTnLst>
                          </p:cTn>
                        </p:par>
                        <p:par>
                          <p:cTn id="39" fill="hold" nodeType="afterGroup">
                            <p:stCondLst>
                              <p:cond delay="9000"/>
                            </p:stCondLst>
                            <p:childTnLst>
                              <p:par>
                                <p:cTn id="40" presetID="22" presetClass="entr" presetSubtype="4" fill="hold" grpId="0" nodeType="afterEffect">
                                  <p:stCondLst>
                                    <p:cond delay="500"/>
                                  </p:stCondLst>
                                  <p:childTnLst>
                                    <p:set>
                                      <p:cBhvr>
                                        <p:cTn id="41" dur="1" fill="hold">
                                          <p:stCondLst>
                                            <p:cond delay="0"/>
                                          </p:stCondLst>
                                        </p:cTn>
                                        <p:tgtEl>
                                          <p:spTgt spid="308253"/>
                                        </p:tgtEl>
                                        <p:attrNameLst>
                                          <p:attrName>style.visibility</p:attrName>
                                        </p:attrNameLst>
                                      </p:cBhvr>
                                      <p:to>
                                        <p:strVal val="visible"/>
                                      </p:to>
                                    </p:set>
                                    <p:animEffect transition="in" filter="wipe(down)">
                                      <p:cBhvr>
                                        <p:cTn id="42" dur="500"/>
                                        <p:tgtEl>
                                          <p:spTgt spid="308253"/>
                                        </p:tgtEl>
                                      </p:cBhvr>
                                    </p:animEffect>
                                  </p:childTnLst>
                                </p:cTn>
                              </p:par>
                            </p:childTnLst>
                          </p:cTn>
                        </p:par>
                        <p:par>
                          <p:cTn id="43" fill="hold" nodeType="afterGroup">
                            <p:stCondLst>
                              <p:cond delay="10000"/>
                            </p:stCondLst>
                            <p:childTnLst>
                              <p:par>
                                <p:cTn id="44" presetID="22" presetClass="entr" presetSubtype="4" fill="hold" nodeType="afterEffect">
                                  <p:stCondLst>
                                    <p:cond delay="500"/>
                                  </p:stCondLst>
                                  <p:childTnLst>
                                    <p:set>
                                      <p:cBhvr>
                                        <p:cTn id="45" dur="1" fill="hold">
                                          <p:stCondLst>
                                            <p:cond delay="0"/>
                                          </p:stCondLst>
                                        </p:cTn>
                                        <p:tgtEl>
                                          <p:spTgt spid="308250"/>
                                        </p:tgtEl>
                                        <p:attrNameLst>
                                          <p:attrName>style.visibility</p:attrName>
                                        </p:attrNameLst>
                                      </p:cBhvr>
                                      <p:to>
                                        <p:strVal val="visible"/>
                                      </p:to>
                                    </p:set>
                                    <p:animEffect transition="in" filter="wipe(down)">
                                      <p:cBhvr>
                                        <p:cTn id="46" dur="500"/>
                                        <p:tgtEl>
                                          <p:spTgt spid="308250"/>
                                        </p:tgtEl>
                                      </p:cBhvr>
                                    </p:animEffect>
                                  </p:childTnLst>
                                </p:cTn>
                              </p:par>
                            </p:childTnLst>
                          </p:cTn>
                        </p:par>
                        <p:par>
                          <p:cTn id="47" fill="hold" nodeType="afterGroup">
                            <p:stCondLst>
                              <p:cond delay="11000"/>
                            </p:stCondLst>
                            <p:childTnLst>
                              <p:par>
                                <p:cTn id="48" presetID="22" presetClass="entr" presetSubtype="8" fill="hold" grpId="0" nodeType="afterEffect">
                                  <p:stCondLst>
                                    <p:cond delay="500"/>
                                  </p:stCondLst>
                                  <p:childTnLst>
                                    <p:set>
                                      <p:cBhvr>
                                        <p:cTn id="49" dur="1" fill="hold">
                                          <p:stCondLst>
                                            <p:cond delay="0"/>
                                          </p:stCondLst>
                                        </p:cTn>
                                        <p:tgtEl>
                                          <p:spTgt spid="308258"/>
                                        </p:tgtEl>
                                        <p:attrNameLst>
                                          <p:attrName>style.visibility</p:attrName>
                                        </p:attrNameLst>
                                      </p:cBhvr>
                                      <p:to>
                                        <p:strVal val="visible"/>
                                      </p:to>
                                    </p:set>
                                    <p:animEffect transition="in" filter="wipe(left)">
                                      <p:cBhvr>
                                        <p:cTn id="50" dur="500"/>
                                        <p:tgtEl>
                                          <p:spTgt spid="308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53" grpId="0" animBg="1"/>
      <p:bldP spid="308254" grpId="0" animBg="1"/>
      <p:bldP spid="308255" grpId="0" animBg="1"/>
      <p:bldP spid="308256" grpId="0" animBg="1"/>
      <p:bldP spid="308257" grpId="0" animBg="1"/>
      <p:bldP spid="3082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915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915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915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915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915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916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916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49162" name="Rectangle 10"/>
          <p:cNvSpPr>
            <a:spLocks/>
          </p:cNvSpPr>
          <p:nvPr/>
        </p:nvSpPr>
        <p:spPr bwMode="auto">
          <a:xfrm>
            <a:off x="1430338" y="2082800"/>
            <a:ext cx="6281737"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spcBef>
                <a:spcPts val="1500"/>
              </a:spcBef>
            </a:pPr>
            <a:r>
              <a:rPr lang="en-US" sz="3400" b="1">
                <a:solidFill>
                  <a:srgbClr val="F53F00"/>
                </a:solidFill>
                <a:latin typeface="Trebuchet MS" charset="0"/>
                <a:ea typeface="ＭＳ Ｐゴシック" charset="0"/>
                <a:cs typeface="Trebuchet MS" charset="0"/>
                <a:sym typeface="Trebuchet MS" charset="0"/>
              </a:rPr>
              <a:t>100,000 x $850</a:t>
            </a:r>
          </a:p>
          <a:p>
            <a:pPr>
              <a:spcBef>
                <a:spcPts val="1500"/>
              </a:spcBef>
            </a:pPr>
            <a:r>
              <a:rPr lang="en-US" sz="3400" b="1">
                <a:solidFill>
                  <a:srgbClr val="F53F00"/>
                </a:solidFill>
                <a:latin typeface="Trebuchet MS" charset="0"/>
                <a:ea typeface="ＭＳ Ｐゴシック" charset="0"/>
                <a:cs typeface="Trebuchet MS" charset="0"/>
                <a:sym typeface="Trebuchet MS" charset="0"/>
              </a:rPr>
              <a:t>=</a:t>
            </a:r>
          </a:p>
          <a:p>
            <a:pPr>
              <a:spcBef>
                <a:spcPts val="1500"/>
              </a:spcBef>
            </a:pPr>
            <a:r>
              <a:rPr lang="en-US" sz="3400" b="1">
                <a:solidFill>
                  <a:srgbClr val="F53F00"/>
                </a:solidFill>
                <a:latin typeface="Trebuchet MS" charset="0"/>
                <a:ea typeface="ＭＳ Ｐゴシック" charset="0"/>
                <a:cs typeface="Trebuchet MS" charset="0"/>
                <a:sym typeface="Trebuchet MS" charset="0"/>
              </a:rPr>
              <a:t>$85,000,000</a:t>
            </a:r>
          </a:p>
          <a:p>
            <a:pPr>
              <a:spcBef>
                <a:spcPts val="1500"/>
              </a:spcBef>
            </a:pPr>
            <a:r>
              <a:rPr lang="en-US" sz="3400" b="1">
                <a:solidFill>
                  <a:srgbClr val="F53F00"/>
                </a:solidFill>
                <a:latin typeface="Trebuchet MS" charset="0"/>
                <a:ea typeface="ＭＳ Ｐゴシック" charset="0"/>
                <a:cs typeface="Trebuchet MS" charset="0"/>
                <a:sym typeface="Trebuchet MS" charset="0"/>
              </a:rPr>
              <a:t>EIGHTY-FIVE MILLION DOLLARS</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0"/>
                                  </p:stCondLst>
                                  <p:childTnLst>
                                    <p:set>
                                      <p:cBhvr>
                                        <p:cTn id="6" dur="1" fill="hold">
                                          <p:stCondLst>
                                            <p:cond delay="499"/>
                                          </p:stCondLst>
                                        </p:cTn>
                                        <p:tgtEl>
                                          <p:spTgt spid="49162">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grpId="0" nodeType="afterEffect">
                                  <p:stCondLst>
                                    <p:cond delay="0"/>
                                  </p:stCondLst>
                                  <p:childTnLst>
                                    <p:set>
                                      <p:cBhvr>
                                        <p:cTn id="9" dur="1" fill="hold">
                                          <p:stCondLst>
                                            <p:cond delay="499"/>
                                          </p:stCondLst>
                                        </p:cTn>
                                        <p:tgtEl>
                                          <p:spTgt spid="49162">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grpId="0" nodeType="afterEffect">
                                  <p:stCondLst>
                                    <p:cond delay="0"/>
                                  </p:stCondLst>
                                  <p:childTnLst>
                                    <p:set>
                                      <p:cBhvr>
                                        <p:cTn id="12" dur="1" fill="hold">
                                          <p:stCondLst>
                                            <p:cond delay="499"/>
                                          </p:stCondLst>
                                        </p:cTn>
                                        <p:tgtEl>
                                          <p:spTgt spid="49162">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grpId="0" nodeType="afterEffect">
                                  <p:stCondLst>
                                    <p:cond delay="0"/>
                                  </p:stCondLst>
                                  <p:childTnLst>
                                    <p:set>
                                      <p:cBhvr>
                                        <p:cTn id="15" dur="1" fill="hold">
                                          <p:stCondLst>
                                            <p:cond delay="499"/>
                                          </p:stCondLst>
                                        </p:cTn>
                                        <p:tgtEl>
                                          <p:spTgt spid="491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2" grpId="0" build="p" autoUpdateAnimBg="0" advAuto="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a:hlinkClick r:id="rId2"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09252" name="Rectangle 4">
            <a:hlinkClick r:id="rId3"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09253" name="Rectangle 5">
            <a:hlinkClick r:id="rId4"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09254" name="Rectangle 6">
            <a:hlinkClick r:id="rId5"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09255" name="Rectangle 7">
            <a:hlinkClick r:id="rId6"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09256" name="Rectangle 8">
            <a:hlinkClick r:id="rId7"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09257" name="Rectangle 9">
            <a:hlinkClick r:id="rId8"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09258" name="Rectangle 10"/>
          <p:cNvSpPr>
            <a:spLocks/>
          </p:cNvSpPr>
          <p:nvPr/>
        </p:nvSpPr>
        <p:spPr bwMode="auto">
          <a:xfrm>
            <a:off x="2057400" y="1600200"/>
            <a:ext cx="4584700" cy="3276600"/>
          </a:xfrm>
          <a:prstGeom prst="rect">
            <a:avLst/>
          </a:prstGeom>
          <a:solidFill>
            <a:schemeClr val="accent1"/>
          </a:solidFill>
          <a:ln w="9525" cap="flat">
            <a:solidFill>
              <a:srgbClr val="BBE0E3"/>
            </a:solidFill>
            <a:prstDash val="solid"/>
            <a:round/>
            <a:headEnd type="none" w="med" len="med"/>
            <a:tailEnd type="none" w="med" len="med"/>
          </a:ln>
          <a:effectLst>
            <a:outerShdw blurRad="50800" dist="38099" dir="2700000" algn="ctr" rotWithShape="0">
              <a:schemeClr val="bg2">
                <a:alpha val="42999"/>
              </a:schemeClr>
            </a:outerShdw>
          </a:effectLst>
        </p:spPr>
        <p:txBody>
          <a:bodyPr lIns="0" tIns="0" rIns="0" bIns="0"/>
          <a:lstStyle/>
          <a:p>
            <a:endParaRPr lang="en-US"/>
          </a:p>
        </p:txBody>
      </p:sp>
      <p:sp>
        <p:nvSpPr>
          <p:cNvPr id="309259" name="Rectangle 11"/>
          <p:cNvSpPr>
            <a:spLocks noGrp="1" noChangeArrowheads="1"/>
          </p:cNvSpPr>
          <p:nvPr>
            <p:ph type="title"/>
          </p:nvPr>
        </p:nvSpPr>
        <p:spPr>
          <a:ln/>
        </p:spPr>
        <p:txBody>
          <a:bodyPr/>
          <a:lstStyle/>
          <a:p>
            <a:r>
              <a:rPr lang="en-US"/>
              <a:t>Sample Story</a:t>
            </a:r>
          </a:p>
        </p:txBody>
      </p:sp>
      <p:sp>
        <p:nvSpPr>
          <p:cNvPr id="309260" name="Rectangle 12"/>
          <p:cNvSpPr>
            <a:spLocks/>
          </p:cNvSpPr>
          <p:nvPr/>
        </p:nvSpPr>
        <p:spPr bwMode="auto">
          <a:xfrm>
            <a:off x="4837113" y="2290763"/>
            <a:ext cx="5461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nchor="ctr"/>
          <a:lstStyle/>
          <a:p>
            <a:pPr>
              <a:spcBef>
                <a:spcPts val="838"/>
              </a:spcBef>
            </a:pPr>
            <a:r>
              <a:rPr lang="en-US" sz="1400">
                <a:solidFill>
                  <a:srgbClr val="9F2936"/>
                </a:solidFill>
                <a:latin typeface="Trebuchet MS" charset="0"/>
                <a:ea typeface="ＭＳ Ｐゴシック" charset="0"/>
                <a:cs typeface="Trebuchet MS" charset="0"/>
                <a:sym typeface="Trebuchet MS" charset="0"/>
              </a:rPr>
              <a:t>200</a:t>
            </a:r>
          </a:p>
        </p:txBody>
      </p:sp>
      <p:sp>
        <p:nvSpPr>
          <p:cNvPr id="309261" name="Rectangle 13"/>
          <p:cNvSpPr>
            <a:spLocks/>
          </p:cNvSpPr>
          <p:nvPr/>
        </p:nvSpPr>
        <p:spPr bwMode="auto">
          <a:xfrm>
            <a:off x="2795588" y="2819400"/>
            <a:ext cx="29337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pPr algn="l">
              <a:spcBef>
                <a:spcPts val="1075"/>
              </a:spcBef>
            </a:pPr>
            <a:r>
              <a:rPr lang="en-US" sz="1800">
                <a:solidFill>
                  <a:srgbClr val="9F2936"/>
                </a:solidFill>
                <a:latin typeface="Trebuchet MS" charset="0"/>
                <a:ea typeface="ＭＳ Ｐゴシック" charset="0"/>
                <a:cs typeface="Trebuchet MS" charset="0"/>
                <a:sym typeface="Trebuchet MS" charset="0"/>
              </a:rPr>
              <a:t>Give the animal four legs</a:t>
            </a:r>
          </a:p>
        </p:txBody>
      </p:sp>
      <p:sp>
        <p:nvSpPr>
          <p:cNvPr id="309262" name="Rectangle 14"/>
          <p:cNvSpPr>
            <a:spLocks/>
          </p:cNvSpPr>
          <p:nvPr/>
        </p:nvSpPr>
        <p:spPr bwMode="auto">
          <a:xfrm>
            <a:off x="2795588" y="2241550"/>
            <a:ext cx="928687"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wrap="none" lIns="38100" tIns="38100" rIns="38100" bIns="38100">
            <a:spAutoFit/>
          </a:bodyPr>
          <a:lstStyle/>
          <a:p>
            <a:pPr algn="l"/>
            <a:r>
              <a:rPr lang="en-US" sz="1400">
                <a:solidFill>
                  <a:srgbClr val="9F2936"/>
                </a:solidFill>
                <a:latin typeface="Trebuchet MS" charset="0"/>
                <a:ea typeface="ＭＳ Ｐゴシック" charset="0"/>
                <a:cs typeface="Trebuchet MS" charset="0"/>
                <a:sym typeface="Trebuchet MS" charset="0"/>
              </a:rPr>
              <a:t>Iteration 1</a:t>
            </a:r>
          </a:p>
        </p:txBody>
      </p:sp>
      <p:sp>
        <p:nvSpPr>
          <p:cNvPr id="309263" name="Rectangle 15"/>
          <p:cNvSpPr>
            <a:spLocks/>
          </p:cNvSpPr>
          <p:nvPr/>
        </p:nvSpPr>
        <p:spPr bwMode="auto">
          <a:xfrm>
            <a:off x="2795588" y="4129088"/>
            <a:ext cx="130333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wrap="none" lIns="38100" tIns="38100" rIns="38100" bIns="38100">
            <a:spAutoFit/>
          </a:bodyPr>
          <a:lstStyle/>
          <a:p>
            <a:pPr algn="l"/>
            <a:r>
              <a:rPr lang="en-US" sz="1200">
                <a:solidFill>
                  <a:srgbClr val="9F2936"/>
                </a:solidFill>
                <a:latin typeface="Trebuchet MS" charset="0"/>
                <a:ea typeface="ＭＳ Ｐゴシック" charset="0"/>
                <a:cs typeface="Trebuchet MS" charset="0"/>
                <a:sym typeface="Trebuchet MS" charset="0"/>
              </a:rPr>
              <a:t>Estimate: 1   2   3</a:t>
            </a:r>
          </a:p>
        </p:txBody>
      </p:sp>
      <p:sp>
        <p:nvSpPr>
          <p:cNvPr id="309264" name="AutoShape 16"/>
          <p:cNvSpPr>
            <a:spLocks/>
          </p:cNvSpPr>
          <p:nvPr/>
        </p:nvSpPr>
        <p:spPr bwMode="auto">
          <a:xfrm>
            <a:off x="4876800" y="2286000"/>
            <a:ext cx="457200" cy="228600"/>
          </a:xfrm>
          <a:prstGeom prst="roundRect">
            <a:avLst>
              <a:gd name="adj" fmla="val 16667"/>
            </a:avLst>
          </a:prstGeom>
          <a:noFill/>
          <a:ln w="15875" cap="flat">
            <a:solidFill>
              <a:srgbClr val="FF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9265" name="AutoShape 17"/>
          <p:cNvSpPr>
            <a:spLocks/>
          </p:cNvSpPr>
          <p:nvPr/>
        </p:nvSpPr>
        <p:spPr bwMode="auto">
          <a:xfrm>
            <a:off x="2819400" y="2819400"/>
            <a:ext cx="2895600" cy="381000"/>
          </a:xfrm>
          <a:prstGeom prst="roundRect">
            <a:avLst>
              <a:gd name="adj" fmla="val 16667"/>
            </a:avLst>
          </a:prstGeom>
          <a:noFill/>
          <a:ln w="15875" cap="flat">
            <a:solidFill>
              <a:srgbClr val="FF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9266" name="AutoShape 18"/>
          <p:cNvSpPr>
            <a:spLocks/>
          </p:cNvSpPr>
          <p:nvPr/>
        </p:nvSpPr>
        <p:spPr bwMode="auto">
          <a:xfrm>
            <a:off x="2743200" y="4114800"/>
            <a:ext cx="1600200" cy="304800"/>
          </a:xfrm>
          <a:prstGeom prst="roundRect">
            <a:avLst>
              <a:gd name="adj" fmla="val 16667"/>
            </a:avLst>
          </a:prstGeom>
          <a:noFill/>
          <a:ln w="15875" cap="flat">
            <a:solidFill>
              <a:srgbClr val="FF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grpId="0" nodeType="clickEffect">
                                  <p:stCondLst>
                                    <p:cond delay="0"/>
                                  </p:stCondLst>
                                  <p:childTnLst>
                                    <p:set>
                                      <p:cBhvr>
                                        <p:cTn id="6" dur="1" fill="hold">
                                          <p:stCondLst>
                                            <p:cond delay="499"/>
                                          </p:stCondLst>
                                        </p:cTn>
                                        <p:tgtEl>
                                          <p:spTgt spid="309261"/>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grpId="0" nodeType="afterEffect">
                                  <p:stCondLst>
                                    <p:cond delay="500"/>
                                  </p:stCondLst>
                                  <p:childTnLst>
                                    <p:set>
                                      <p:cBhvr>
                                        <p:cTn id="9" dur="1" fill="hold">
                                          <p:stCondLst>
                                            <p:cond delay="499"/>
                                          </p:stCondLst>
                                        </p:cTn>
                                        <p:tgtEl>
                                          <p:spTgt spid="30926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68" presetClass="entr" presetSubtype="0" fill="hold" grpId="0" nodeType="clickEffect">
                                  <p:stCondLst>
                                    <p:cond delay="0"/>
                                  </p:stCondLst>
                                  <p:childTnLst>
                                    <p:set>
                                      <p:cBhvr>
                                        <p:cTn id="13" dur="1" fill="hold">
                                          <p:stCondLst>
                                            <p:cond delay="499"/>
                                          </p:stCondLst>
                                        </p:cTn>
                                        <p:tgtEl>
                                          <p:spTgt spid="309260"/>
                                        </p:tgtEl>
                                        <p:attrNameLst>
                                          <p:attrName>style.visibility</p:attrName>
                                        </p:attrNameLst>
                                      </p:cBhvr>
                                      <p:to>
                                        <p:strVal val="visible"/>
                                      </p:to>
                                    </p:set>
                                  </p:childTnLst>
                                </p:cTn>
                              </p:par>
                            </p:childTnLst>
                          </p:cTn>
                        </p:par>
                        <p:par>
                          <p:cTn id="14" fill="hold" nodeType="afterGroup">
                            <p:stCondLst>
                              <p:cond delay="500"/>
                            </p:stCondLst>
                            <p:childTnLst>
                              <p:par>
                                <p:cTn id="15" presetID="168" presetClass="entr" presetSubtype="0" fill="hold" grpId="0" nodeType="afterEffect">
                                  <p:stCondLst>
                                    <p:cond delay="500"/>
                                  </p:stCondLst>
                                  <p:childTnLst>
                                    <p:set>
                                      <p:cBhvr>
                                        <p:cTn id="16" dur="1" fill="hold">
                                          <p:stCondLst>
                                            <p:cond delay="499"/>
                                          </p:stCondLst>
                                        </p:cTn>
                                        <p:tgtEl>
                                          <p:spTgt spid="3092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68" presetClass="entr" presetSubtype="0" fill="hold" grpId="0" nodeType="clickEffect">
                                  <p:stCondLst>
                                    <p:cond delay="0"/>
                                  </p:stCondLst>
                                  <p:childTnLst>
                                    <p:set>
                                      <p:cBhvr>
                                        <p:cTn id="20" dur="1" fill="hold">
                                          <p:stCondLst>
                                            <p:cond delay="499"/>
                                          </p:stCondLst>
                                        </p:cTn>
                                        <p:tgtEl>
                                          <p:spTgt spid="309263"/>
                                        </p:tgtEl>
                                        <p:attrNameLst>
                                          <p:attrName>style.visibility</p:attrName>
                                        </p:attrNameLst>
                                      </p:cBhvr>
                                      <p:to>
                                        <p:strVal val="visible"/>
                                      </p:to>
                                    </p:set>
                                  </p:childTnLst>
                                </p:cTn>
                              </p:par>
                            </p:childTnLst>
                          </p:cTn>
                        </p:par>
                        <p:par>
                          <p:cTn id="21" fill="hold" nodeType="afterGroup">
                            <p:stCondLst>
                              <p:cond delay="500"/>
                            </p:stCondLst>
                            <p:childTnLst>
                              <p:par>
                                <p:cTn id="22" presetID="168" presetClass="entr" presetSubtype="0" fill="hold" grpId="0" nodeType="afterEffect">
                                  <p:stCondLst>
                                    <p:cond delay="500"/>
                                  </p:stCondLst>
                                  <p:childTnLst>
                                    <p:set>
                                      <p:cBhvr>
                                        <p:cTn id="23" dur="1" fill="hold">
                                          <p:stCondLst>
                                            <p:cond delay="499"/>
                                          </p:stCondLst>
                                        </p:cTn>
                                        <p:tgtEl>
                                          <p:spTgt spid="309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0" grpId="0" autoUpdateAnimBg="0"/>
      <p:bldP spid="309261" grpId="0" autoUpdateAnimBg="0"/>
      <p:bldP spid="309263" grpId="0" autoUpdateAnimBg="0"/>
      <p:bldP spid="309264" grpId="0" animBg="1"/>
      <p:bldP spid="309265" grpId="0" animBg="1"/>
      <p:bldP spid="309266" grpId="0" animBg="1"/>
    </p:bldLst>
  </p:timing>
</p:sld>
</file>

<file path=ppt/slides/slide17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1027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1027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1027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1027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1027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1027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1028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1028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10282" name="Rectangle 10"/>
          <p:cNvSpPr>
            <a:spLocks noGrp="1" noChangeArrowheads="1"/>
          </p:cNvSpPr>
          <p:nvPr>
            <p:ph type="title"/>
          </p:nvPr>
        </p:nvSpPr>
        <p:spPr/>
        <p:txBody>
          <a:bodyPr/>
          <a:lstStyle/>
          <a:p>
            <a:r>
              <a:rPr lang="en-US" smtClean="0"/>
              <a:t>Our Iterations</a:t>
            </a:r>
            <a:endParaRPr lang="en-US"/>
          </a:p>
        </p:txBody>
      </p:sp>
      <p:sp>
        <p:nvSpPr>
          <p:cNvPr id="310283" name="Rectangle 11"/>
          <p:cNvSpPr>
            <a:spLocks noGrp="1" noChangeArrowheads="1"/>
          </p:cNvSpPr>
          <p:nvPr>
            <p:ph idx="1"/>
          </p:nvPr>
        </p:nvSpPr>
        <p:spPr/>
        <p:txBody>
          <a:bodyPr/>
          <a:lstStyle/>
          <a:p>
            <a:r>
              <a:rPr lang="en-US" sz="1800" dirty="0" smtClean="0"/>
              <a:t>Story Estimation: 3 minutes</a:t>
            </a:r>
          </a:p>
          <a:p>
            <a:pPr lvl="1"/>
            <a:r>
              <a:rPr lang="en-US" sz="1600" dirty="0" smtClean="0"/>
              <a:t>Act as developers</a:t>
            </a:r>
          </a:p>
          <a:p>
            <a:pPr lvl="1"/>
            <a:r>
              <a:rPr lang="en-US" sz="1600" dirty="0" smtClean="0"/>
              <a:t>Estimate how much time each story will take</a:t>
            </a:r>
          </a:p>
          <a:p>
            <a:pPr lvl="2"/>
            <a:r>
              <a:rPr lang="en-US" sz="1400" dirty="0" smtClean="0"/>
              <a:t>1 (easy), 2 (medium), or 3 (hard)</a:t>
            </a:r>
          </a:p>
          <a:p>
            <a:r>
              <a:rPr lang="en-US" sz="1800" dirty="0" smtClean="0"/>
              <a:t>Story selection: 3 minutes</a:t>
            </a:r>
          </a:p>
          <a:p>
            <a:pPr lvl="1"/>
            <a:r>
              <a:rPr lang="en-US" sz="1600" dirty="0" smtClean="0"/>
              <a:t>Act as the business</a:t>
            </a:r>
          </a:p>
          <a:p>
            <a:pPr lvl="1"/>
            <a:r>
              <a:rPr lang="en-US" sz="1600" dirty="0" smtClean="0"/>
              <a:t>Based on the importance (business value) of each story, select those stories you think you can complete in 4 minutes</a:t>
            </a:r>
          </a:p>
          <a:p>
            <a:r>
              <a:rPr lang="en-US" sz="1800" dirty="0" smtClean="0"/>
              <a:t>RECORD STORY &amp; VALUE POINTS</a:t>
            </a:r>
          </a:p>
          <a:p>
            <a:r>
              <a:rPr lang="en-US" sz="1800" dirty="0" smtClean="0"/>
              <a:t>Development: 4 minutes</a:t>
            </a:r>
          </a:p>
          <a:p>
            <a:pPr lvl="1"/>
            <a:r>
              <a:rPr lang="en-US" sz="1600" dirty="0" smtClean="0"/>
              <a:t>To your LEGO!</a:t>
            </a:r>
          </a:p>
          <a:p>
            <a:r>
              <a:rPr lang="en-US" sz="1800" dirty="0" smtClean="0"/>
              <a:t>Showcase: 3 Minutes</a:t>
            </a:r>
          </a:p>
          <a:p>
            <a:pPr lvl="1"/>
            <a:r>
              <a:rPr lang="en-US" sz="1600" dirty="0" smtClean="0"/>
              <a:t>Customer signoff (or not) on the stories you</a:t>
            </a:r>
            <a:r>
              <a:rPr lang="ja-JP" altLang="en-US" sz="1600" dirty="0" smtClean="0"/>
              <a:t>’</a:t>
            </a:r>
            <a:r>
              <a:rPr lang="en-US" sz="1600" dirty="0" err="1" smtClean="0"/>
              <a:t>ve</a:t>
            </a:r>
            <a:r>
              <a:rPr lang="en-US" sz="1600" dirty="0" smtClean="0"/>
              <a:t> completed (or not)</a:t>
            </a:r>
          </a:p>
          <a:p>
            <a:r>
              <a:rPr lang="en-US" sz="1800" dirty="0" smtClean="0"/>
              <a:t>REPORT STORY &amp; VALUE POINTS</a:t>
            </a:r>
          </a:p>
          <a:p>
            <a:r>
              <a:rPr lang="en-US" sz="1800" dirty="0" smtClean="0"/>
              <a:t>Retrospective: 3 Minutes</a:t>
            </a:r>
          </a:p>
          <a:p>
            <a:pPr lvl="1"/>
            <a:r>
              <a:rPr lang="en-US" sz="1600" dirty="0" smtClean="0"/>
              <a:t>What went well, what could have gone better, what will you do differently next time?</a:t>
            </a:r>
            <a:endParaRPr lang="en-US" sz="16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grpId="0" nodeType="clickEffect">
                                  <p:stCondLst>
                                    <p:cond delay="0"/>
                                  </p:stCondLst>
                                  <p:childTnLst>
                                    <p:set>
                                      <p:cBhvr>
                                        <p:cTn id="6" dur="1" fill="hold">
                                          <p:stCondLst>
                                            <p:cond delay="499"/>
                                          </p:stCondLst>
                                        </p:cTn>
                                        <p:tgtEl>
                                          <p:spTgt spid="310283">
                                            <p:txEl>
                                              <p:pRg st="0" end="0"/>
                                            </p:txEl>
                                          </p:spTgt>
                                        </p:tgtEl>
                                        <p:attrNameLst>
                                          <p:attrName>style.visibility</p:attrName>
                                        </p:attrNameLst>
                                      </p:cBhvr>
                                      <p:to>
                                        <p:strVal val="visible"/>
                                      </p:to>
                                    </p:set>
                                  </p:childTnLst>
                                </p:cTn>
                              </p:par>
                              <p:par>
                                <p:cTn id="7" presetID="168" presetClass="entr" presetSubtype="0" fill="hold" grpId="0" nodeType="withEffect">
                                  <p:stCondLst>
                                    <p:cond delay="0"/>
                                  </p:stCondLst>
                                  <p:childTnLst>
                                    <p:set>
                                      <p:cBhvr>
                                        <p:cTn id="8" dur="1" fill="hold">
                                          <p:stCondLst>
                                            <p:cond delay="499"/>
                                          </p:stCondLst>
                                        </p:cTn>
                                        <p:tgtEl>
                                          <p:spTgt spid="310283">
                                            <p:txEl>
                                              <p:pRg st="1" end="1"/>
                                            </p:txEl>
                                          </p:spTgt>
                                        </p:tgtEl>
                                        <p:attrNameLst>
                                          <p:attrName>style.visibility</p:attrName>
                                        </p:attrNameLst>
                                      </p:cBhvr>
                                      <p:to>
                                        <p:strVal val="visible"/>
                                      </p:to>
                                    </p:set>
                                  </p:childTnLst>
                                </p:cTn>
                              </p:par>
                              <p:par>
                                <p:cTn id="9" presetID="168" presetClass="entr" presetSubtype="0" fill="hold" grpId="0" nodeType="withEffect">
                                  <p:stCondLst>
                                    <p:cond delay="0"/>
                                  </p:stCondLst>
                                  <p:childTnLst>
                                    <p:set>
                                      <p:cBhvr>
                                        <p:cTn id="10" dur="1" fill="hold">
                                          <p:stCondLst>
                                            <p:cond delay="499"/>
                                          </p:stCondLst>
                                        </p:cTn>
                                        <p:tgtEl>
                                          <p:spTgt spid="310283">
                                            <p:txEl>
                                              <p:pRg st="2" end="2"/>
                                            </p:txEl>
                                          </p:spTgt>
                                        </p:tgtEl>
                                        <p:attrNameLst>
                                          <p:attrName>style.visibility</p:attrName>
                                        </p:attrNameLst>
                                      </p:cBhvr>
                                      <p:to>
                                        <p:strVal val="visible"/>
                                      </p:to>
                                    </p:set>
                                  </p:childTnLst>
                                </p:cTn>
                              </p:par>
                              <p:par>
                                <p:cTn id="11" presetID="168" presetClass="entr" presetSubtype="0" fill="hold" grpId="0" nodeType="withEffect">
                                  <p:stCondLst>
                                    <p:cond delay="0"/>
                                  </p:stCondLst>
                                  <p:childTnLst>
                                    <p:set>
                                      <p:cBhvr>
                                        <p:cTn id="12" dur="1" fill="hold">
                                          <p:stCondLst>
                                            <p:cond delay="499"/>
                                          </p:stCondLst>
                                        </p:cTn>
                                        <p:tgtEl>
                                          <p:spTgt spid="31028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68" presetClass="entr" presetSubtype="0" fill="hold" grpId="0" nodeType="clickEffect">
                                  <p:stCondLst>
                                    <p:cond delay="0"/>
                                  </p:stCondLst>
                                  <p:childTnLst>
                                    <p:set>
                                      <p:cBhvr>
                                        <p:cTn id="16" dur="1" fill="hold">
                                          <p:stCondLst>
                                            <p:cond delay="499"/>
                                          </p:stCondLst>
                                        </p:cTn>
                                        <p:tgtEl>
                                          <p:spTgt spid="310283">
                                            <p:txEl>
                                              <p:pRg st="4" end="4"/>
                                            </p:txEl>
                                          </p:spTgt>
                                        </p:tgtEl>
                                        <p:attrNameLst>
                                          <p:attrName>style.visibility</p:attrName>
                                        </p:attrNameLst>
                                      </p:cBhvr>
                                      <p:to>
                                        <p:strVal val="visible"/>
                                      </p:to>
                                    </p:set>
                                  </p:childTnLst>
                                </p:cTn>
                              </p:par>
                              <p:par>
                                <p:cTn id="17" presetID="168" presetClass="entr" presetSubtype="0" fill="hold" grpId="0" nodeType="withEffect">
                                  <p:stCondLst>
                                    <p:cond delay="0"/>
                                  </p:stCondLst>
                                  <p:childTnLst>
                                    <p:set>
                                      <p:cBhvr>
                                        <p:cTn id="18" dur="1" fill="hold">
                                          <p:stCondLst>
                                            <p:cond delay="499"/>
                                          </p:stCondLst>
                                        </p:cTn>
                                        <p:tgtEl>
                                          <p:spTgt spid="310283">
                                            <p:txEl>
                                              <p:pRg st="5" end="5"/>
                                            </p:txEl>
                                          </p:spTgt>
                                        </p:tgtEl>
                                        <p:attrNameLst>
                                          <p:attrName>style.visibility</p:attrName>
                                        </p:attrNameLst>
                                      </p:cBhvr>
                                      <p:to>
                                        <p:strVal val="visible"/>
                                      </p:to>
                                    </p:set>
                                  </p:childTnLst>
                                </p:cTn>
                              </p:par>
                              <p:par>
                                <p:cTn id="19" presetID="168" presetClass="entr" presetSubtype="0" fill="hold" grpId="0" nodeType="withEffect">
                                  <p:stCondLst>
                                    <p:cond delay="0"/>
                                  </p:stCondLst>
                                  <p:childTnLst>
                                    <p:set>
                                      <p:cBhvr>
                                        <p:cTn id="20" dur="1" fill="hold">
                                          <p:stCondLst>
                                            <p:cond delay="499"/>
                                          </p:stCondLst>
                                        </p:cTn>
                                        <p:tgtEl>
                                          <p:spTgt spid="31028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68" presetClass="entr" presetSubtype="0" fill="hold" grpId="0" nodeType="clickEffect">
                                  <p:stCondLst>
                                    <p:cond delay="0"/>
                                  </p:stCondLst>
                                  <p:childTnLst>
                                    <p:set>
                                      <p:cBhvr>
                                        <p:cTn id="24" dur="1" fill="hold">
                                          <p:stCondLst>
                                            <p:cond delay="499"/>
                                          </p:stCondLst>
                                        </p:cTn>
                                        <p:tgtEl>
                                          <p:spTgt spid="31028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68" presetClass="entr" presetSubtype="0" fill="hold" grpId="0" nodeType="clickEffect">
                                  <p:stCondLst>
                                    <p:cond delay="0"/>
                                  </p:stCondLst>
                                  <p:childTnLst>
                                    <p:set>
                                      <p:cBhvr>
                                        <p:cTn id="28" dur="1" fill="hold">
                                          <p:stCondLst>
                                            <p:cond delay="499"/>
                                          </p:stCondLst>
                                        </p:cTn>
                                        <p:tgtEl>
                                          <p:spTgt spid="310283">
                                            <p:txEl>
                                              <p:pRg st="8" end="8"/>
                                            </p:txEl>
                                          </p:spTgt>
                                        </p:tgtEl>
                                        <p:attrNameLst>
                                          <p:attrName>style.visibility</p:attrName>
                                        </p:attrNameLst>
                                      </p:cBhvr>
                                      <p:to>
                                        <p:strVal val="visible"/>
                                      </p:to>
                                    </p:set>
                                  </p:childTnLst>
                                </p:cTn>
                              </p:par>
                              <p:par>
                                <p:cTn id="29" presetID="168" presetClass="entr" presetSubtype="0" fill="hold" grpId="0" nodeType="withEffect">
                                  <p:stCondLst>
                                    <p:cond delay="0"/>
                                  </p:stCondLst>
                                  <p:childTnLst>
                                    <p:set>
                                      <p:cBhvr>
                                        <p:cTn id="30" dur="1" fill="hold">
                                          <p:stCondLst>
                                            <p:cond delay="499"/>
                                          </p:stCondLst>
                                        </p:cTn>
                                        <p:tgtEl>
                                          <p:spTgt spid="31028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68" presetClass="entr" presetSubtype="0" fill="hold" grpId="0" nodeType="clickEffect">
                                  <p:stCondLst>
                                    <p:cond delay="0"/>
                                  </p:stCondLst>
                                  <p:childTnLst>
                                    <p:set>
                                      <p:cBhvr>
                                        <p:cTn id="34" dur="1" fill="hold">
                                          <p:stCondLst>
                                            <p:cond delay="499"/>
                                          </p:stCondLst>
                                        </p:cTn>
                                        <p:tgtEl>
                                          <p:spTgt spid="310283">
                                            <p:txEl>
                                              <p:pRg st="10" end="10"/>
                                            </p:txEl>
                                          </p:spTgt>
                                        </p:tgtEl>
                                        <p:attrNameLst>
                                          <p:attrName>style.visibility</p:attrName>
                                        </p:attrNameLst>
                                      </p:cBhvr>
                                      <p:to>
                                        <p:strVal val="visible"/>
                                      </p:to>
                                    </p:set>
                                  </p:childTnLst>
                                </p:cTn>
                              </p:par>
                              <p:par>
                                <p:cTn id="35" presetID="168" presetClass="entr" presetSubtype="0" fill="hold" grpId="0" nodeType="withEffect">
                                  <p:stCondLst>
                                    <p:cond delay="0"/>
                                  </p:stCondLst>
                                  <p:childTnLst>
                                    <p:set>
                                      <p:cBhvr>
                                        <p:cTn id="36" dur="1" fill="hold">
                                          <p:stCondLst>
                                            <p:cond delay="499"/>
                                          </p:stCondLst>
                                        </p:cTn>
                                        <p:tgtEl>
                                          <p:spTgt spid="310283">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68" presetClass="entr" presetSubtype="0" fill="hold" grpId="0" nodeType="clickEffect">
                                  <p:stCondLst>
                                    <p:cond delay="0"/>
                                  </p:stCondLst>
                                  <p:childTnLst>
                                    <p:set>
                                      <p:cBhvr>
                                        <p:cTn id="40" dur="1" fill="hold">
                                          <p:stCondLst>
                                            <p:cond delay="499"/>
                                          </p:stCondLst>
                                        </p:cTn>
                                        <p:tgtEl>
                                          <p:spTgt spid="310283">
                                            <p:txEl>
                                              <p:pRg st="12" end="1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68" presetClass="entr" presetSubtype="0" fill="hold" grpId="0" nodeType="clickEffect">
                                  <p:stCondLst>
                                    <p:cond delay="0"/>
                                  </p:stCondLst>
                                  <p:childTnLst>
                                    <p:set>
                                      <p:cBhvr>
                                        <p:cTn id="44" dur="1" fill="hold">
                                          <p:stCondLst>
                                            <p:cond delay="499"/>
                                          </p:stCondLst>
                                        </p:cTn>
                                        <p:tgtEl>
                                          <p:spTgt spid="310283">
                                            <p:txEl>
                                              <p:pRg st="13" end="13"/>
                                            </p:txEl>
                                          </p:spTgt>
                                        </p:tgtEl>
                                        <p:attrNameLst>
                                          <p:attrName>style.visibility</p:attrName>
                                        </p:attrNameLst>
                                      </p:cBhvr>
                                      <p:to>
                                        <p:strVal val="visible"/>
                                      </p:to>
                                    </p:set>
                                  </p:childTnLst>
                                </p:cTn>
                              </p:par>
                              <p:par>
                                <p:cTn id="45" presetID="168" presetClass="entr" presetSubtype="0" fill="hold" grpId="0" nodeType="withEffect">
                                  <p:stCondLst>
                                    <p:cond delay="0"/>
                                  </p:stCondLst>
                                  <p:childTnLst>
                                    <p:set>
                                      <p:cBhvr>
                                        <p:cTn id="46" dur="1" fill="hold">
                                          <p:stCondLst>
                                            <p:cond delay="499"/>
                                          </p:stCondLst>
                                        </p:cTn>
                                        <p:tgtEl>
                                          <p:spTgt spid="31028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83" grpId="0" build="p"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129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1129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1130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1130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1130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1130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1130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1130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11306" name="Rectangle 10"/>
          <p:cNvSpPr>
            <a:spLocks noGrp="1" noChangeArrowheads="1"/>
          </p:cNvSpPr>
          <p:nvPr>
            <p:ph type="title"/>
          </p:nvPr>
        </p:nvSpPr>
        <p:spPr>
          <a:ln/>
        </p:spPr>
        <p:txBody>
          <a:bodyPr/>
          <a:lstStyle/>
          <a:p>
            <a:r>
              <a:rPr lang="en-US"/>
              <a:t>Our Iterations</a:t>
            </a:r>
          </a:p>
        </p:txBody>
      </p:sp>
      <p:sp>
        <p:nvSpPr>
          <p:cNvPr id="311307" name="Rectangle 11"/>
          <p:cNvSpPr>
            <a:spLocks noGrp="1" noChangeArrowheads="1"/>
          </p:cNvSpPr>
          <p:nvPr>
            <p:ph idx="1"/>
          </p:nvPr>
        </p:nvSpPr>
        <p:spPr bwMode="auto">
          <a:xfrm>
            <a:off x="533400" y="1524000"/>
            <a:ext cx="4114800" cy="5334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38100" tIns="38100" rIns="38100" bIns="38100" numCol="1" anchor="t" anchorCtr="0" compatLnSpc="1">
            <a:prstTxWarp prst="textNoShape">
              <a:avLst/>
            </a:prstTxWarp>
          </a:bodyPr>
          <a:lstStyle/>
          <a:p>
            <a:pPr marL="304800" indent="-304800">
              <a:lnSpc>
                <a:spcPct val="80000"/>
              </a:lnSpc>
              <a:spcBef>
                <a:spcPct val="0"/>
              </a:spcBef>
            </a:pPr>
            <a:r>
              <a:rPr lang="en-US" dirty="0"/>
              <a:t>Story Estimation - 3 minutes</a:t>
            </a:r>
          </a:p>
          <a:p>
            <a:pPr marL="704850" lvl="1" indent="-247650">
              <a:lnSpc>
                <a:spcPct val="80000"/>
              </a:lnSpc>
              <a:spcBef>
                <a:spcPts val="500"/>
              </a:spcBef>
              <a:buClr>
                <a:srgbClr val="333399"/>
              </a:buClr>
            </a:pPr>
            <a:r>
              <a:rPr lang="en-US" sz="1900" dirty="0">
                <a:solidFill>
                  <a:srgbClr val="333399"/>
                </a:solidFill>
              </a:rPr>
              <a:t>Act as developers</a:t>
            </a:r>
            <a:endParaRPr lang="en-US" dirty="0"/>
          </a:p>
          <a:p>
            <a:pPr marL="704850" lvl="1" indent="-247650">
              <a:lnSpc>
                <a:spcPct val="80000"/>
              </a:lnSpc>
              <a:spcBef>
                <a:spcPts val="500"/>
              </a:spcBef>
              <a:buClr>
                <a:srgbClr val="333399"/>
              </a:buClr>
            </a:pPr>
            <a:r>
              <a:rPr lang="en-US" sz="1900" dirty="0">
                <a:solidFill>
                  <a:srgbClr val="333399"/>
                </a:solidFill>
              </a:rPr>
              <a:t>Estimate how much time each story will take</a:t>
            </a:r>
            <a:endParaRPr lang="en-US" dirty="0"/>
          </a:p>
          <a:p>
            <a:pPr marL="1104900" lvl="2" indent="-190500">
              <a:lnSpc>
                <a:spcPct val="80000"/>
              </a:lnSpc>
              <a:buClr>
                <a:srgbClr val="333399"/>
              </a:buClr>
            </a:pPr>
            <a:r>
              <a:rPr lang="en-US" sz="2000" dirty="0">
                <a:solidFill>
                  <a:srgbClr val="333399"/>
                </a:solidFill>
              </a:rPr>
              <a:t>1 (easy), 2 (medium), or 3 (hard)</a:t>
            </a:r>
            <a:endParaRPr lang="en-US" sz="2000" dirty="0"/>
          </a:p>
          <a:p>
            <a:pPr marL="304800" indent="-304800">
              <a:lnSpc>
                <a:spcPct val="80000"/>
              </a:lnSpc>
            </a:pPr>
            <a:r>
              <a:rPr lang="en-US" dirty="0"/>
              <a:t>Story selection - 3 minutes</a:t>
            </a:r>
          </a:p>
          <a:p>
            <a:pPr marL="704850" lvl="1" indent="-247650">
              <a:lnSpc>
                <a:spcPct val="80000"/>
              </a:lnSpc>
              <a:spcBef>
                <a:spcPts val="500"/>
              </a:spcBef>
              <a:buClr>
                <a:srgbClr val="333399"/>
              </a:buClr>
            </a:pPr>
            <a:r>
              <a:rPr lang="en-US" sz="1900" dirty="0">
                <a:solidFill>
                  <a:srgbClr val="333399"/>
                </a:solidFill>
              </a:rPr>
              <a:t>Act as the business</a:t>
            </a:r>
            <a:endParaRPr lang="en-US" dirty="0"/>
          </a:p>
          <a:p>
            <a:pPr marL="704850" lvl="1" indent="-247650">
              <a:lnSpc>
                <a:spcPct val="80000"/>
              </a:lnSpc>
              <a:spcBef>
                <a:spcPts val="500"/>
              </a:spcBef>
              <a:buClr>
                <a:srgbClr val="333399"/>
              </a:buClr>
            </a:pPr>
            <a:r>
              <a:rPr lang="en-US" sz="1900" dirty="0">
                <a:solidFill>
                  <a:srgbClr val="333399"/>
                </a:solidFill>
              </a:rPr>
              <a:t>Based on the importance (business value) of each story, select those stories you think you can complete in 4 </a:t>
            </a:r>
            <a:r>
              <a:rPr lang="en-US" sz="1900" dirty="0" smtClean="0">
                <a:solidFill>
                  <a:srgbClr val="333399"/>
                </a:solidFill>
              </a:rPr>
              <a:t>minutes</a:t>
            </a:r>
            <a:endParaRPr lang="en-US" dirty="0"/>
          </a:p>
        </p:txBody>
      </p:sp>
      <p:sp>
        <p:nvSpPr>
          <p:cNvPr id="311308" name="Rectangle 12"/>
          <p:cNvSpPr>
            <a:spLocks/>
          </p:cNvSpPr>
          <p:nvPr/>
        </p:nvSpPr>
        <p:spPr bwMode="auto">
          <a:xfrm>
            <a:off x="5029200" y="1447800"/>
            <a:ext cx="4114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pPr marL="304800" indent="-304800" algn="l">
              <a:lnSpc>
                <a:spcPct val="80000"/>
              </a:lnSpc>
              <a:spcBef>
                <a:spcPts val="575"/>
              </a:spcBef>
              <a:buClr>
                <a:srgbClr val="292929"/>
              </a:buClr>
              <a:buSzPct val="100000"/>
              <a:buFont typeface="Trebuchet MS" charset="0"/>
              <a:buChar char="•"/>
            </a:pPr>
            <a:r>
              <a:rPr lang="en-US" sz="2400" b="1" dirty="0">
                <a:solidFill>
                  <a:srgbClr val="DC7409"/>
                </a:solidFill>
              </a:rPr>
              <a:t>RECORD STORY &amp; VALUE POINTS</a:t>
            </a:r>
            <a:endParaRPr lang="en-US" sz="2400" b="1" dirty="0">
              <a:solidFill>
                <a:srgbClr val="DC7409"/>
              </a:solidFill>
              <a:ea typeface="ヒラギノ角ゴ ProN W6" charset="0"/>
              <a:cs typeface="ヒラギノ角ゴ ProN W6" charset="0"/>
            </a:endParaRPr>
          </a:p>
          <a:p>
            <a:pPr marL="304800" indent="-304800" algn="l">
              <a:lnSpc>
                <a:spcPct val="80000"/>
              </a:lnSpc>
              <a:spcBef>
                <a:spcPts val="575"/>
              </a:spcBef>
              <a:buClr>
                <a:srgbClr val="292929"/>
              </a:buClr>
              <a:buSzPct val="100000"/>
              <a:buFont typeface="Trebuchet MS" charset="0"/>
              <a:buChar char="•"/>
            </a:pPr>
            <a:r>
              <a:rPr lang="en-US" sz="2400" dirty="0" smtClean="0">
                <a:solidFill>
                  <a:srgbClr val="292929"/>
                </a:solidFill>
                <a:latin typeface="Trebuchet MS" charset="0"/>
                <a:ea typeface="ＭＳ Ｐゴシック" charset="0"/>
                <a:cs typeface="Trebuchet MS" charset="0"/>
                <a:sym typeface="Trebuchet MS" charset="0"/>
              </a:rPr>
              <a:t>Development </a:t>
            </a:r>
            <a:r>
              <a:rPr lang="en-US" sz="2400" dirty="0">
                <a:solidFill>
                  <a:srgbClr val="292929"/>
                </a:solidFill>
                <a:latin typeface="Trebuchet MS" charset="0"/>
                <a:ea typeface="ＭＳ Ｐゴシック" charset="0"/>
                <a:cs typeface="Trebuchet MS" charset="0"/>
                <a:sym typeface="Trebuchet MS" charset="0"/>
              </a:rPr>
              <a:t>- 4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To your Lego!</a:t>
            </a:r>
          </a:p>
          <a:p>
            <a:pPr marL="304800" indent="-304800" algn="l">
              <a:lnSpc>
                <a:spcPct val="80000"/>
              </a:lnSpc>
              <a:spcBef>
                <a:spcPts val="550"/>
              </a:spcBef>
              <a:buClr>
                <a:srgbClr val="292929"/>
              </a:buClr>
              <a:buSzPct val="100000"/>
              <a:buFont typeface="Trebuchet MS" charset="0"/>
              <a:buChar char="•"/>
            </a:pPr>
            <a:r>
              <a:rPr lang="en-US" sz="2300" dirty="0">
                <a:solidFill>
                  <a:srgbClr val="292929"/>
                </a:solidFill>
                <a:latin typeface="Trebuchet MS" charset="0"/>
                <a:ea typeface="ＭＳ Ｐゴシック" charset="0"/>
                <a:cs typeface="Trebuchet MS" charset="0"/>
                <a:sym typeface="Trebuchet MS" charset="0"/>
              </a:rPr>
              <a:t>Showcase – 3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Show your Customer what you</a:t>
            </a:r>
            <a:r>
              <a:rPr lang="ja-JP" altLang="en-US" sz="1900" dirty="0">
                <a:solidFill>
                  <a:srgbClr val="333399"/>
                </a:solidFill>
                <a:latin typeface="Calibri"/>
                <a:ea typeface="+mn-ea"/>
                <a:cs typeface="Calibri"/>
                <a:sym typeface="Trebuchet MS" charset="0"/>
              </a:rPr>
              <a:t>’</a:t>
            </a:r>
            <a:r>
              <a:rPr lang="en-US" sz="1900" dirty="0" err="1">
                <a:solidFill>
                  <a:srgbClr val="333399"/>
                </a:solidFill>
                <a:latin typeface="Calibri"/>
                <a:ea typeface="+mn-ea"/>
                <a:cs typeface="Calibri"/>
                <a:sym typeface="Trebuchet MS" charset="0"/>
              </a:rPr>
              <a:t>ve</a:t>
            </a:r>
            <a:r>
              <a:rPr lang="en-US" sz="1900" dirty="0">
                <a:solidFill>
                  <a:srgbClr val="333399"/>
                </a:solidFill>
                <a:latin typeface="Calibri"/>
                <a:ea typeface="+mn-ea"/>
                <a:cs typeface="Calibri"/>
                <a:sym typeface="Trebuchet MS" charset="0"/>
              </a:rPr>
              <a:t> done</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Try to get the Customer to sign off on your stories</a:t>
            </a:r>
          </a:p>
          <a:p>
            <a:pPr marL="304800" indent="-304800" algn="l">
              <a:lnSpc>
                <a:spcPct val="80000"/>
              </a:lnSpc>
              <a:spcBef>
                <a:spcPts val="575"/>
              </a:spcBef>
              <a:buClr>
                <a:srgbClr val="292929"/>
              </a:buClr>
              <a:buSzPct val="100000"/>
              <a:buFont typeface="Trebuchet MS" charset="0"/>
              <a:buChar char="•"/>
            </a:pPr>
            <a:r>
              <a:rPr lang="en-US" sz="2400" b="1" dirty="0">
                <a:solidFill>
                  <a:srgbClr val="DC7409"/>
                </a:solidFill>
                <a:sym typeface="Trebuchet MS" charset="0"/>
              </a:rPr>
              <a:t>RECORD STORY &amp; VALUE POINTS</a:t>
            </a:r>
          </a:p>
          <a:p>
            <a:pPr marL="304800" indent="-304800" algn="l">
              <a:lnSpc>
                <a:spcPct val="80000"/>
              </a:lnSpc>
              <a:spcBef>
                <a:spcPts val="550"/>
              </a:spcBef>
              <a:buClr>
                <a:srgbClr val="292929"/>
              </a:buClr>
              <a:buSzPct val="100000"/>
              <a:buFont typeface="Trebuchet MS" charset="0"/>
              <a:buChar char="•"/>
            </a:pPr>
            <a:r>
              <a:rPr lang="en-US" sz="2300" dirty="0">
                <a:solidFill>
                  <a:srgbClr val="292929"/>
                </a:solidFill>
                <a:latin typeface="Trebuchet MS" charset="0"/>
                <a:ea typeface="ＭＳ Ｐゴシック" charset="0"/>
                <a:cs typeface="Trebuchet MS" charset="0"/>
                <a:sym typeface="Trebuchet MS" charset="0"/>
              </a:rPr>
              <a:t>Retrospective – 3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went well?</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could have gone better?</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could you do differently?</a:t>
            </a:r>
          </a:p>
        </p:txBody>
      </p:sp>
      <p:sp>
        <p:nvSpPr>
          <p:cNvPr id="311310" name="Rectangle 14"/>
          <p:cNvSpPr>
            <a:spLocks/>
          </p:cNvSpPr>
          <p:nvPr/>
        </p:nvSpPr>
        <p:spPr bwMode="auto">
          <a:xfrm>
            <a:off x="1250950" y="838200"/>
            <a:ext cx="1262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wrap="none" lIns="38100" tIns="38100" rIns="38100" bIns="38100">
            <a:spAutoFit/>
          </a:bodyPr>
          <a:lstStyle/>
          <a:p>
            <a:pPr algn="l"/>
            <a:r>
              <a:rPr lang="en-US" sz="2000">
                <a:solidFill>
                  <a:srgbClr val="FF6600"/>
                </a:solidFill>
                <a:latin typeface="Trebuchet MS" charset="0"/>
                <a:ea typeface="ＭＳ Ｐゴシック" charset="0"/>
                <a:cs typeface="Trebuchet MS" charset="0"/>
                <a:sym typeface="Trebuchet MS" charset="0"/>
              </a:rPr>
              <a:t>Start Here</a:t>
            </a:r>
          </a:p>
        </p:txBody>
      </p:sp>
      <p:sp>
        <p:nvSpPr>
          <p:cNvPr id="311311" name="AutoShape 15"/>
          <p:cNvSpPr>
            <a:spLocks/>
          </p:cNvSpPr>
          <p:nvPr/>
        </p:nvSpPr>
        <p:spPr bwMode="auto">
          <a:xfrm>
            <a:off x="1676400" y="1219200"/>
            <a:ext cx="533400" cy="228600"/>
          </a:xfrm>
          <a:custGeom>
            <a:avLst/>
            <a:gdLst/>
            <a:ahLst/>
            <a:cxnLst/>
            <a:rect l="0" t="0" r="r" b="b"/>
            <a:pathLst>
              <a:path w="21600" h="21600">
                <a:moveTo>
                  <a:pt x="0" y="10800"/>
                </a:moveTo>
                <a:lnTo>
                  <a:pt x="5400" y="10800"/>
                </a:lnTo>
                <a:lnTo>
                  <a:pt x="5400" y="0"/>
                </a:lnTo>
                <a:lnTo>
                  <a:pt x="16200" y="0"/>
                </a:lnTo>
                <a:lnTo>
                  <a:pt x="16200" y="10800"/>
                </a:lnTo>
                <a:lnTo>
                  <a:pt x="21600" y="10800"/>
                </a:lnTo>
                <a:lnTo>
                  <a:pt x="10800" y="21600"/>
                </a:lnTo>
                <a:close/>
                <a:moveTo>
                  <a:pt x="0" y="10800"/>
                </a:moveTo>
              </a:path>
            </a:pathLst>
          </a:custGeom>
          <a:solidFill>
            <a:srgbClr val="F07F09"/>
          </a:solidFill>
          <a:ln w="25400" cap="flat">
            <a:solidFill>
              <a:srgbClr val="FF6600"/>
            </a:solidFill>
            <a:prstDash val="solid"/>
            <a:round/>
            <a:headEnd type="none" w="med" len="med"/>
            <a:tailEnd type="none" w="med" len="med"/>
          </a:ln>
        </p:spPr>
        <p:txBody>
          <a:bodyPr lIns="0" tIns="0" rIns="0" bIns="0"/>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500"/>
                                  </p:stCondLst>
                                  <p:childTnLst>
                                    <p:set>
                                      <p:cBhvr>
                                        <p:cTn id="6" dur="1" fill="hold">
                                          <p:stCondLst>
                                            <p:cond delay="499"/>
                                          </p:stCondLst>
                                        </p:cTn>
                                        <p:tgtEl>
                                          <p:spTgt spid="311307">
                                            <p:txEl>
                                              <p:pRg st="0" end="0"/>
                                            </p:txEl>
                                          </p:spTgt>
                                        </p:tgtEl>
                                        <p:attrNameLst>
                                          <p:attrName>style.visibility</p:attrName>
                                        </p:attrNameLst>
                                      </p:cBhvr>
                                      <p:to>
                                        <p:strVal val="visible"/>
                                      </p:to>
                                    </p:set>
                                  </p:childTnLst>
                                </p:cTn>
                              </p:par>
                              <p:par>
                                <p:cTn id="7" presetID="168" presetClass="entr" presetSubtype="0" fill="hold" grpId="0" nodeType="withEffect">
                                  <p:stCondLst>
                                    <p:cond delay="500"/>
                                  </p:stCondLst>
                                  <p:childTnLst>
                                    <p:set>
                                      <p:cBhvr>
                                        <p:cTn id="8" dur="1" fill="hold">
                                          <p:stCondLst>
                                            <p:cond delay="499"/>
                                          </p:stCondLst>
                                        </p:cTn>
                                        <p:tgtEl>
                                          <p:spTgt spid="311307">
                                            <p:txEl>
                                              <p:pRg st="1" end="1"/>
                                            </p:txEl>
                                          </p:spTgt>
                                        </p:tgtEl>
                                        <p:attrNameLst>
                                          <p:attrName>style.visibility</p:attrName>
                                        </p:attrNameLst>
                                      </p:cBhvr>
                                      <p:to>
                                        <p:strVal val="visible"/>
                                      </p:to>
                                    </p:set>
                                  </p:childTnLst>
                                </p:cTn>
                              </p:par>
                              <p:par>
                                <p:cTn id="9" presetID="168" presetClass="entr" presetSubtype="0" fill="hold" grpId="0" nodeType="withEffect">
                                  <p:stCondLst>
                                    <p:cond delay="500"/>
                                  </p:stCondLst>
                                  <p:childTnLst>
                                    <p:set>
                                      <p:cBhvr>
                                        <p:cTn id="10" dur="1" fill="hold">
                                          <p:stCondLst>
                                            <p:cond delay="499"/>
                                          </p:stCondLst>
                                        </p:cTn>
                                        <p:tgtEl>
                                          <p:spTgt spid="311307">
                                            <p:txEl>
                                              <p:pRg st="2" end="2"/>
                                            </p:txEl>
                                          </p:spTgt>
                                        </p:tgtEl>
                                        <p:attrNameLst>
                                          <p:attrName>style.visibility</p:attrName>
                                        </p:attrNameLst>
                                      </p:cBhvr>
                                      <p:to>
                                        <p:strVal val="visible"/>
                                      </p:to>
                                    </p:set>
                                  </p:childTnLst>
                                </p:cTn>
                              </p:par>
                              <p:par>
                                <p:cTn id="11" presetID="168" presetClass="entr" presetSubtype="0" fill="hold" grpId="0" nodeType="withEffect">
                                  <p:stCondLst>
                                    <p:cond delay="500"/>
                                  </p:stCondLst>
                                  <p:childTnLst>
                                    <p:set>
                                      <p:cBhvr>
                                        <p:cTn id="12" dur="1" fill="hold">
                                          <p:stCondLst>
                                            <p:cond delay="499"/>
                                          </p:stCondLst>
                                        </p:cTn>
                                        <p:tgtEl>
                                          <p:spTgt spid="311307">
                                            <p:txEl>
                                              <p:pRg st="3" end="3"/>
                                            </p:txEl>
                                          </p:spTgt>
                                        </p:tgtEl>
                                        <p:attrNameLst>
                                          <p:attrName>style.visibility</p:attrName>
                                        </p:attrNameLst>
                                      </p:cBhvr>
                                      <p:to>
                                        <p:strVal val="visible"/>
                                      </p:to>
                                    </p:set>
                                  </p:childTnLst>
                                </p:cTn>
                              </p:par>
                            </p:childTnLst>
                          </p:cTn>
                        </p:par>
                        <p:par>
                          <p:cTn id="13" fill="hold" nodeType="afterGroup">
                            <p:stCondLst>
                              <p:cond delay="1000"/>
                            </p:stCondLst>
                            <p:childTnLst>
                              <p:par>
                                <p:cTn id="14" presetID="168" presetClass="entr" presetSubtype="0" fill="hold" grpId="0" nodeType="afterEffect">
                                  <p:stCondLst>
                                    <p:cond delay="500"/>
                                  </p:stCondLst>
                                  <p:childTnLst>
                                    <p:set>
                                      <p:cBhvr>
                                        <p:cTn id="15" dur="1" fill="hold">
                                          <p:stCondLst>
                                            <p:cond delay="499"/>
                                          </p:stCondLst>
                                        </p:cTn>
                                        <p:tgtEl>
                                          <p:spTgt spid="311307">
                                            <p:txEl>
                                              <p:pRg st="4" end="4"/>
                                            </p:txEl>
                                          </p:spTgt>
                                        </p:tgtEl>
                                        <p:attrNameLst>
                                          <p:attrName>style.visibility</p:attrName>
                                        </p:attrNameLst>
                                      </p:cBhvr>
                                      <p:to>
                                        <p:strVal val="visible"/>
                                      </p:to>
                                    </p:set>
                                  </p:childTnLst>
                                </p:cTn>
                              </p:par>
                              <p:par>
                                <p:cTn id="16" presetID="168" presetClass="entr" presetSubtype="0" fill="hold" grpId="0" nodeType="withEffect">
                                  <p:stCondLst>
                                    <p:cond delay="500"/>
                                  </p:stCondLst>
                                  <p:childTnLst>
                                    <p:set>
                                      <p:cBhvr>
                                        <p:cTn id="17" dur="1" fill="hold">
                                          <p:stCondLst>
                                            <p:cond delay="499"/>
                                          </p:stCondLst>
                                        </p:cTn>
                                        <p:tgtEl>
                                          <p:spTgt spid="311307">
                                            <p:txEl>
                                              <p:pRg st="5" end="5"/>
                                            </p:txEl>
                                          </p:spTgt>
                                        </p:tgtEl>
                                        <p:attrNameLst>
                                          <p:attrName>style.visibility</p:attrName>
                                        </p:attrNameLst>
                                      </p:cBhvr>
                                      <p:to>
                                        <p:strVal val="visible"/>
                                      </p:to>
                                    </p:set>
                                  </p:childTnLst>
                                </p:cTn>
                              </p:par>
                              <p:par>
                                <p:cTn id="18" presetID="168" presetClass="entr" presetSubtype="0" fill="hold" grpId="0" nodeType="withEffect">
                                  <p:stCondLst>
                                    <p:cond delay="500"/>
                                  </p:stCondLst>
                                  <p:childTnLst>
                                    <p:set>
                                      <p:cBhvr>
                                        <p:cTn id="19" dur="1" fill="hold">
                                          <p:stCondLst>
                                            <p:cond delay="499"/>
                                          </p:stCondLst>
                                        </p:cTn>
                                        <p:tgtEl>
                                          <p:spTgt spid="311307">
                                            <p:txEl>
                                              <p:pRg st="6" end="6"/>
                                            </p:txEl>
                                          </p:spTgt>
                                        </p:tgtEl>
                                        <p:attrNameLst>
                                          <p:attrName>style.visibility</p:attrName>
                                        </p:attrNameLst>
                                      </p:cBhvr>
                                      <p:to>
                                        <p:strVal val="visible"/>
                                      </p:to>
                                    </p:set>
                                  </p:childTnLst>
                                </p:cTn>
                              </p:par>
                            </p:childTnLst>
                          </p:cTn>
                        </p:par>
                        <p:par>
                          <p:cTn id="20" fill="hold" nodeType="afterGroup">
                            <p:stCondLst>
                              <p:cond delay="2000"/>
                            </p:stCondLst>
                            <p:childTnLst>
                              <p:par>
                                <p:cTn id="21" presetID="22" presetClass="entr" presetSubtype="4" fill="hold" grpId="0" nodeType="afterEffect">
                                  <p:stCondLst>
                                    <p:cond delay="500"/>
                                  </p:stCondLst>
                                  <p:childTnLst>
                                    <p:set>
                                      <p:cBhvr>
                                        <p:cTn id="22" dur="1" fill="hold">
                                          <p:stCondLst>
                                            <p:cond delay="0"/>
                                          </p:stCondLst>
                                        </p:cTn>
                                        <p:tgtEl>
                                          <p:spTgt spid="311308">
                                            <p:txEl>
                                              <p:pRg st="0" end="0"/>
                                            </p:txEl>
                                          </p:spTgt>
                                        </p:tgtEl>
                                        <p:attrNameLst>
                                          <p:attrName>style.visibility</p:attrName>
                                        </p:attrNameLst>
                                      </p:cBhvr>
                                      <p:to>
                                        <p:strVal val="visible"/>
                                      </p:to>
                                    </p:set>
                                    <p:animEffect transition="in" filter="wipe(down)">
                                      <p:cBhvr>
                                        <p:cTn id="23" dur="500"/>
                                        <p:tgtEl>
                                          <p:spTgt spid="311308">
                                            <p:txEl>
                                              <p:pRg st="0" end="0"/>
                                            </p:txEl>
                                          </p:spTgt>
                                        </p:tgtEl>
                                      </p:cBhvr>
                                    </p:animEffect>
                                  </p:childTnLst>
                                </p:cTn>
                              </p:par>
                            </p:childTnLst>
                          </p:cTn>
                        </p:par>
                        <p:par>
                          <p:cTn id="24" fill="hold">
                            <p:stCondLst>
                              <p:cond delay="3000"/>
                            </p:stCondLst>
                            <p:childTnLst>
                              <p:par>
                                <p:cTn id="25" presetID="22" presetClass="entr" presetSubtype="4" fill="hold" grpId="0" nodeType="afterEffect">
                                  <p:stCondLst>
                                    <p:cond delay="500"/>
                                  </p:stCondLst>
                                  <p:childTnLst>
                                    <p:set>
                                      <p:cBhvr>
                                        <p:cTn id="26" dur="1" fill="hold">
                                          <p:stCondLst>
                                            <p:cond delay="0"/>
                                          </p:stCondLst>
                                        </p:cTn>
                                        <p:tgtEl>
                                          <p:spTgt spid="311308">
                                            <p:txEl>
                                              <p:pRg st="1" end="1"/>
                                            </p:txEl>
                                          </p:spTgt>
                                        </p:tgtEl>
                                        <p:attrNameLst>
                                          <p:attrName>style.visibility</p:attrName>
                                        </p:attrNameLst>
                                      </p:cBhvr>
                                      <p:to>
                                        <p:strVal val="visible"/>
                                      </p:to>
                                    </p:set>
                                    <p:animEffect transition="in" filter="wipe(down)">
                                      <p:cBhvr>
                                        <p:cTn id="27" dur="500"/>
                                        <p:tgtEl>
                                          <p:spTgt spid="311308">
                                            <p:txEl>
                                              <p:pRg st="1" end="1"/>
                                            </p:txEl>
                                          </p:spTgt>
                                        </p:tgtEl>
                                      </p:cBhvr>
                                    </p:animEffect>
                                  </p:childTnLst>
                                </p:cTn>
                              </p:par>
                              <p:par>
                                <p:cTn id="28" presetID="22" presetClass="entr" presetSubtype="4" fill="hold" grpId="0" nodeType="withEffect">
                                  <p:stCondLst>
                                    <p:cond delay="1000"/>
                                  </p:stCondLst>
                                  <p:childTnLst>
                                    <p:set>
                                      <p:cBhvr>
                                        <p:cTn id="29" dur="1" fill="hold">
                                          <p:stCondLst>
                                            <p:cond delay="0"/>
                                          </p:stCondLst>
                                        </p:cTn>
                                        <p:tgtEl>
                                          <p:spTgt spid="311308">
                                            <p:txEl>
                                              <p:pRg st="2" end="2"/>
                                            </p:txEl>
                                          </p:spTgt>
                                        </p:tgtEl>
                                        <p:attrNameLst>
                                          <p:attrName>style.visibility</p:attrName>
                                        </p:attrNameLst>
                                      </p:cBhvr>
                                      <p:to>
                                        <p:strVal val="visible"/>
                                      </p:to>
                                    </p:set>
                                    <p:animEffect transition="in" filter="wipe(down)">
                                      <p:cBhvr>
                                        <p:cTn id="30" dur="500"/>
                                        <p:tgtEl>
                                          <p:spTgt spid="311308">
                                            <p:txEl>
                                              <p:pRg st="2" end="2"/>
                                            </p:txEl>
                                          </p:spTgt>
                                        </p:tgtEl>
                                      </p:cBhvr>
                                    </p:animEffect>
                                  </p:childTnLst>
                                </p:cTn>
                              </p:par>
                            </p:childTnLst>
                          </p:cTn>
                        </p:par>
                        <p:par>
                          <p:cTn id="31" fill="hold" nodeType="afterGroup">
                            <p:stCondLst>
                              <p:cond delay="4500"/>
                            </p:stCondLst>
                            <p:childTnLst>
                              <p:par>
                                <p:cTn id="32" presetID="22" presetClass="entr" presetSubtype="4" fill="hold" grpId="0" nodeType="afterEffect">
                                  <p:stCondLst>
                                    <p:cond delay="1000"/>
                                  </p:stCondLst>
                                  <p:childTnLst>
                                    <p:set>
                                      <p:cBhvr>
                                        <p:cTn id="33" dur="1" fill="hold">
                                          <p:stCondLst>
                                            <p:cond delay="0"/>
                                          </p:stCondLst>
                                        </p:cTn>
                                        <p:tgtEl>
                                          <p:spTgt spid="311308">
                                            <p:txEl>
                                              <p:pRg st="3" end="3"/>
                                            </p:txEl>
                                          </p:spTgt>
                                        </p:tgtEl>
                                        <p:attrNameLst>
                                          <p:attrName>style.visibility</p:attrName>
                                        </p:attrNameLst>
                                      </p:cBhvr>
                                      <p:to>
                                        <p:strVal val="visible"/>
                                      </p:to>
                                    </p:set>
                                    <p:animEffect transition="in" filter="wipe(down)">
                                      <p:cBhvr>
                                        <p:cTn id="34" dur="500"/>
                                        <p:tgtEl>
                                          <p:spTgt spid="311308">
                                            <p:txEl>
                                              <p:pRg st="3" end="3"/>
                                            </p:txEl>
                                          </p:spTgt>
                                        </p:tgtEl>
                                      </p:cBhvr>
                                    </p:animEffect>
                                  </p:childTnLst>
                                </p:cTn>
                              </p:par>
                              <p:par>
                                <p:cTn id="35" presetID="22" presetClass="entr" presetSubtype="4" fill="hold" grpId="0" nodeType="withEffect">
                                  <p:stCondLst>
                                    <p:cond delay="1000"/>
                                  </p:stCondLst>
                                  <p:childTnLst>
                                    <p:set>
                                      <p:cBhvr>
                                        <p:cTn id="36" dur="1" fill="hold">
                                          <p:stCondLst>
                                            <p:cond delay="0"/>
                                          </p:stCondLst>
                                        </p:cTn>
                                        <p:tgtEl>
                                          <p:spTgt spid="311308">
                                            <p:txEl>
                                              <p:pRg st="4" end="4"/>
                                            </p:txEl>
                                          </p:spTgt>
                                        </p:tgtEl>
                                        <p:attrNameLst>
                                          <p:attrName>style.visibility</p:attrName>
                                        </p:attrNameLst>
                                      </p:cBhvr>
                                      <p:to>
                                        <p:strVal val="visible"/>
                                      </p:to>
                                    </p:set>
                                    <p:animEffect transition="in" filter="wipe(down)">
                                      <p:cBhvr>
                                        <p:cTn id="37" dur="500"/>
                                        <p:tgtEl>
                                          <p:spTgt spid="311308">
                                            <p:txEl>
                                              <p:pRg st="4" end="4"/>
                                            </p:txEl>
                                          </p:spTgt>
                                        </p:tgtEl>
                                      </p:cBhvr>
                                    </p:animEffect>
                                  </p:childTnLst>
                                </p:cTn>
                              </p:par>
                              <p:par>
                                <p:cTn id="38" presetID="22" presetClass="entr" presetSubtype="4" fill="hold" grpId="0" nodeType="withEffect">
                                  <p:stCondLst>
                                    <p:cond delay="1000"/>
                                  </p:stCondLst>
                                  <p:childTnLst>
                                    <p:set>
                                      <p:cBhvr>
                                        <p:cTn id="39" dur="1" fill="hold">
                                          <p:stCondLst>
                                            <p:cond delay="0"/>
                                          </p:stCondLst>
                                        </p:cTn>
                                        <p:tgtEl>
                                          <p:spTgt spid="311308">
                                            <p:txEl>
                                              <p:pRg st="5" end="5"/>
                                            </p:txEl>
                                          </p:spTgt>
                                        </p:tgtEl>
                                        <p:attrNameLst>
                                          <p:attrName>style.visibility</p:attrName>
                                        </p:attrNameLst>
                                      </p:cBhvr>
                                      <p:to>
                                        <p:strVal val="visible"/>
                                      </p:to>
                                    </p:set>
                                    <p:animEffect transition="in" filter="wipe(down)">
                                      <p:cBhvr>
                                        <p:cTn id="40" dur="500"/>
                                        <p:tgtEl>
                                          <p:spTgt spid="311308">
                                            <p:txEl>
                                              <p:pRg st="5" end="5"/>
                                            </p:txEl>
                                          </p:spTgt>
                                        </p:tgtEl>
                                      </p:cBhvr>
                                    </p:animEffect>
                                  </p:childTnLst>
                                </p:cTn>
                              </p:par>
                            </p:childTnLst>
                          </p:cTn>
                        </p:par>
                        <p:par>
                          <p:cTn id="41" fill="hold" nodeType="afterGroup">
                            <p:stCondLst>
                              <p:cond delay="6000"/>
                            </p:stCondLst>
                            <p:childTnLst>
                              <p:par>
                                <p:cTn id="42" presetID="22" presetClass="entr" presetSubtype="4" fill="hold" grpId="0" nodeType="afterEffect">
                                  <p:stCondLst>
                                    <p:cond delay="1000"/>
                                  </p:stCondLst>
                                  <p:childTnLst>
                                    <p:set>
                                      <p:cBhvr>
                                        <p:cTn id="43" dur="1" fill="hold">
                                          <p:stCondLst>
                                            <p:cond delay="0"/>
                                          </p:stCondLst>
                                        </p:cTn>
                                        <p:tgtEl>
                                          <p:spTgt spid="311308">
                                            <p:txEl>
                                              <p:pRg st="6" end="6"/>
                                            </p:txEl>
                                          </p:spTgt>
                                        </p:tgtEl>
                                        <p:attrNameLst>
                                          <p:attrName>style.visibility</p:attrName>
                                        </p:attrNameLst>
                                      </p:cBhvr>
                                      <p:to>
                                        <p:strVal val="visible"/>
                                      </p:to>
                                    </p:set>
                                    <p:animEffect transition="in" filter="wipe(down)">
                                      <p:cBhvr>
                                        <p:cTn id="44" dur="500"/>
                                        <p:tgtEl>
                                          <p:spTgt spid="311308">
                                            <p:txEl>
                                              <p:pRg st="6" end="6"/>
                                            </p:txEl>
                                          </p:spTgt>
                                        </p:tgtEl>
                                      </p:cBhvr>
                                    </p:animEffect>
                                  </p:childTnLst>
                                </p:cTn>
                              </p:par>
                            </p:childTnLst>
                          </p:cTn>
                        </p:par>
                        <p:par>
                          <p:cTn id="45" fill="hold" nodeType="afterGroup">
                            <p:stCondLst>
                              <p:cond delay="7500"/>
                            </p:stCondLst>
                            <p:childTnLst>
                              <p:par>
                                <p:cTn id="46" presetID="22" presetClass="entr" presetSubtype="4" fill="hold" grpId="0" nodeType="afterEffect">
                                  <p:stCondLst>
                                    <p:cond delay="500"/>
                                  </p:stCondLst>
                                  <p:childTnLst>
                                    <p:set>
                                      <p:cBhvr>
                                        <p:cTn id="47" dur="1" fill="hold">
                                          <p:stCondLst>
                                            <p:cond delay="0"/>
                                          </p:stCondLst>
                                        </p:cTn>
                                        <p:tgtEl>
                                          <p:spTgt spid="311308">
                                            <p:txEl>
                                              <p:pRg st="7" end="7"/>
                                            </p:txEl>
                                          </p:spTgt>
                                        </p:tgtEl>
                                        <p:attrNameLst>
                                          <p:attrName>style.visibility</p:attrName>
                                        </p:attrNameLst>
                                      </p:cBhvr>
                                      <p:to>
                                        <p:strVal val="visible"/>
                                      </p:to>
                                    </p:set>
                                    <p:animEffect transition="in" filter="wipe(down)">
                                      <p:cBhvr>
                                        <p:cTn id="48" dur="500"/>
                                        <p:tgtEl>
                                          <p:spTgt spid="311308">
                                            <p:txEl>
                                              <p:pRg st="7" end="7"/>
                                            </p:txEl>
                                          </p:spTgt>
                                        </p:tgtEl>
                                      </p:cBhvr>
                                    </p:animEffect>
                                  </p:childTnLst>
                                </p:cTn>
                              </p:par>
                              <p:par>
                                <p:cTn id="49" presetID="22" presetClass="entr" presetSubtype="4" fill="hold" grpId="0" nodeType="withEffect">
                                  <p:stCondLst>
                                    <p:cond delay="1000"/>
                                  </p:stCondLst>
                                  <p:childTnLst>
                                    <p:set>
                                      <p:cBhvr>
                                        <p:cTn id="50" dur="1" fill="hold">
                                          <p:stCondLst>
                                            <p:cond delay="0"/>
                                          </p:stCondLst>
                                        </p:cTn>
                                        <p:tgtEl>
                                          <p:spTgt spid="311308">
                                            <p:txEl>
                                              <p:pRg st="8" end="8"/>
                                            </p:txEl>
                                          </p:spTgt>
                                        </p:tgtEl>
                                        <p:attrNameLst>
                                          <p:attrName>style.visibility</p:attrName>
                                        </p:attrNameLst>
                                      </p:cBhvr>
                                      <p:to>
                                        <p:strVal val="visible"/>
                                      </p:to>
                                    </p:set>
                                    <p:animEffect transition="in" filter="wipe(down)">
                                      <p:cBhvr>
                                        <p:cTn id="51" dur="500"/>
                                        <p:tgtEl>
                                          <p:spTgt spid="311308">
                                            <p:txEl>
                                              <p:pRg st="8" end="8"/>
                                            </p:txEl>
                                          </p:spTgt>
                                        </p:tgtEl>
                                      </p:cBhvr>
                                    </p:animEffect>
                                  </p:childTnLst>
                                </p:cTn>
                              </p:par>
                              <p:par>
                                <p:cTn id="52" presetID="22" presetClass="entr" presetSubtype="4" fill="hold" grpId="0" nodeType="withEffect">
                                  <p:stCondLst>
                                    <p:cond delay="1000"/>
                                  </p:stCondLst>
                                  <p:childTnLst>
                                    <p:set>
                                      <p:cBhvr>
                                        <p:cTn id="53" dur="1" fill="hold">
                                          <p:stCondLst>
                                            <p:cond delay="0"/>
                                          </p:stCondLst>
                                        </p:cTn>
                                        <p:tgtEl>
                                          <p:spTgt spid="311308">
                                            <p:txEl>
                                              <p:pRg st="9" end="9"/>
                                            </p:txEl>
                                          </p:spTgt>
                                        </p:tgtEl>
                                        <p:attrNameLst>
                                          <p:attrName>style.visibility</p:attrName>
                                        </p:attrNameLst>
                                      </p:cBhvr>
                                      <p:to>
                                        <p:strVal val="visible"/>
                                      </p:to>
                                    </p:set>
                                    <p:animEffect transition="in" filter="wipe(down)">
                                      <p:cBhvr>
                                        <p:cTn id="54" dur="500"/>
                                        <p:tgtEl>
                                          <p:spTgt spid="311308">
                                            <p:txEl>
                                              <p:pRg st="9" end="9"/>
                                            </p:txEl>
                                          </p:spTgt>
                                        </p:tgtEl>
                                      </p:cBhvr>
                                    </p:animEffect>
                                  </p:childTnLst>
                                </p:cTn>
                              </p:par>
                              <p:par>
                                <p:cTn id="55" presetID="22" presetClass="entr" presetSubtype="4" fill="hold" grpId="0" nodeType="withEffect">
                                  <p:stCondLst>
                                    <p:cond delay="1000"/>
                                  </p:stCondLst>
                                  <p:childTnLst>
                                    <p:set>
                                      <p:cBhvr>
                                        <p:cTn id="56" dur="1" fill="hold">
                                          <p:stCondLst>
                                            <p:cond delay="0"/>
                                          </p:stCondLst>
                                        </p:cTn>
                                        <p:tgtEl>
                                          <p:spTgt spid="311308">
                                            <p:txEl>
                                              <p:pRg st="10" end="10"/>
                                            </p:txEl>
                                          </p:spTgt>
                                        </p:tgtEl>
                                        <p:attrNameLst>
                                          <p:attrName>style.visibility</p:attrName>
                                        </p:attrNameLst>
                                      </p:cBhvr>
                                      <p:to>
                                        <p:strVal val="visible"/>
                                      </p:to>
                                    </p:set>
                                    <p:animEffect transition="in" filter="wipe(down)">
                                      <p:cBhvr>
                                        <p:cTn id="57" dur="500"/>
                                        <p:tgtEl>
                                          <p:spTgt spid="31130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7" grpId="0" build="p" autoUpdateAnimBg="0" advAuto="500"/>
      <p:bldP spid="311308" grpId="0" build="p" autoUpdateAnimBg="0" advAuto="50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1232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1232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1232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1232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1232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1232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1232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12330" name="Rectangle 10"/>
          <p:cNvSpPr>
            <a:spLocks noGrp="1" noChangeArrowheads="1"/>
          </p:cNvSpPr>
          <p:nvPr>
            <p:ph type="title"/>
          </p:nvPr>
        </p:nvSpPr>
        <p:spPr>
          <a:ln/>
        </p:spPr>
        <p:txBody>
          <a:bodyPr/>
          <a:lstStyle/>
          <a:p>
            <a:r>
              <a:rPr lang="en-US"/>
              <a:t>Iteration One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129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1129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1130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1130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1130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1130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1130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1130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11306" name="Rectangle 10"/>
          <p:cNvSpPr>
            <a:spLocks noGrp="1" noChangeArrowheads="1"/>
          </p:cNvSpPr>
          <p:nvPr>
            <p:ph type="title"/>
          </p:nvPr>
        </p:nvSpPr>
        <p:spPr>
          <a:ln/>
        </p:spPr>
        <p:txBody>
          <a:bodyPr/>
          <a:lstStyle/>
          <a:p>
            <a:r>
              <a:rPr lang="en-US"/>
              <a:t>Our Iterations</a:t>
            </a:r>
          </a:p>
        </p:txBody>
      </p:sp>
      <p:sp>
        <p:nvSpPr>
          <p:cNvPr id="16" name="Rectangle 11"/>
          <p:cNvSpPr txBox="1">
            <a:spLocks noChangeArrowheads="1"/>
          </p:cNvSpPr>
          <p:nvPr/>
        </p:nvSpPr>
        <p:spPr bwMode="auto">
          <a:xfrm>
            <a:off x="533400" y="1524000"/>
            <a:ext cx="4114800" cy="533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8100" tIns="38100" rIns="38100" bIns="38100" numCol="1" anchor="t" anchorCtr="0" compatLnSpc="1">
            <a:prstTxWarp prst="textNoShape">
              <a:avLst/>
            </a:prstTxWarp>
          </a:bodyPr>
          <a:lstStyle>
            <a:lvl1pPr marL="338138" indent="-338138" algn="l" rtl="0" eaLnBrk="1" fontAlgn="base" hangingPunct="1">
              <a:spcBef>
                <a:spcPts val="703"/>
              </a:spcBef>
              <a:spcAft>
                <a:spcPct val="0"/>
              </a:spcAft>
              <a:buClr>
                <a:srgbClr val="4D90F1"/>
              </a:buClr>
              <a:buSzPct val="150000"/>
              <a:buFont typeface="Arial" charset="0"/>
              <a:buChar char="•"/>
              <a:defRPr sz="3200">
                <a:solidFill>
                  <a:srgbClr val="292929"/>
                </a:solidFill>
                <a:latin typeface="Calibri"/>
                <a:ea typeface="+mn-ea"/>
                <a:cs typeface="Calibri"/>
                <a:sym typeface="Arial" charset="0"/>
              </a:defRPr>
            </a:lvl1pPr>
            <a:lvl2pPr marL="495580" indent="-200911" algn="l" rtl="0" eaLnBrk="1" fontAlgn="base" hangingPunct="1">
              <a:spcBef>
                <a:spcPts val="562"/>
              </a:spcBef>
              <a:spcAft>
                <a:spcPct val="0"/>
              </a:spcAft>
              <a:buClr>
                <a:srgbClr val="4D90F1"/>
              </a:buClr>
              <a:buSzPct val="100000"/>
              <a:buFont typeface="Wingdings" charset="0"/>
              <a:buChar char="§"/>
              <a:defRPr sz="2800">
                <a:solidFill>
                  <a:srgbClr val="292929"/>
                </a:solidFill>
                <a:latin typeface="Calibri"/>
                <a:ea typeface="+mn-ea"/>
                <a:cs typeface="Calibri"/>
                <a:sym typeface="Arial" charset="0"/>
              </a:defRPr>
            </a:lvl2pPr>
            <a:lvl3pPr marL="776855" indent="-160729" algn="l" rtl="0" eaLnBrk="1" fontAlgn="base" hangingPunct="1">
              <a:spcBef>
                <a:spcPts val="492"/>
              </a:spcBef>
              <a:spcAft>
                <a:spcPct val="0"/>
              </a:spcAft>
              <a:buClr>
                <a:srgbClr val="4D90F1"/>
              </a:buClr>
              <a:buSzPct val="100000"/>
              <a:buFont typeface="Arial"/>
              <a:buChar char="•"/>
              <a:defRPr sz="2400">
                <a:solidFill>
                  <a:srgbClr val="292929"/>
                </a:solidFill>
                <a:latin typeface="Calibri"/>
                <a:ea typeface="+mn-ea"/>
                <a:cs typeface="Calibri"/>
                <a:sym typeface="Arial" charset="0"/>
              </a:defRPr>
            </a:lvl3pPr>
            <a:lvl4pPr marL="1098313" indent="-160729" algn="l" rtl="0" eaLnBrk="1" fontAlgn="base" hangingPunct="1">
              <a:spcBef>
                <a:spcPts val="352"/>
              </a:spcBef>
              <a:spcAft>
                <a:spcPct val="0"/>
              </a:spcAft>
              <a:buClr>
                <a:srgbClr val="4D90F1"/>
              </a:buClr>
              <a:buSzPct val="100000"/>
              <a:buFont typeface="Wingdings" charset="2"/>
              <a:buChar char="§"/>
              <a:defRPr sz="2000">
                <a:solidFill>
                  <a:srgbClr val="292929"/>
                </a:solidFill>
                <a:latin typeface="Calibri"/>
                <a:ea typeface="+mn-ea"/>
                <a:cs typeface="Calibri"/>
                <a:sym typeface="Arial" charset="0"/>
              </a:defRPr>
            </a:lvl4pPr>
            <a:lvl5pPr marL="1419770" indent="-160729" algn="l" rtl="0" eaLnBrk="1" fontAlgn="base" hangingPunct="1">
              <a:spcBef>
                <a:spcPts val="352"/>
              </a:spcBef>
              <a:spcAft>
                <a:spcPct val="0"/>
              </a:spcAft>
              <a:buClr>
                <a:srgbClr val="4D90F1"/>
              </a:buClr>
              <a:buSzPct val="100000"/>
              <a:buFont typeface="Arial"/>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304800" indent="-304800">
              <a:lnSpc>
                <a:spcPct val="80000"/>
              </a:lnSpc>
              <a:spcBef>
                <a:spcPct val="0"/>
              </a:spcBef>
            </a:pPr>
            <a:r>
              <a:rPr lang="en-US" smtClean="0"/>
              <a:t>Story Estimation - 3 minutes</a:t>
            </a:r>
          </a:p>
          <a:p>
            <a:pPr marL="704850" lvl="1" indent="-247650">
              <a:lnSpc>
                <a:spcPct val="80000"/>
              </a:lnSpc>
              <a:spcBef>
                <a:spcPts val="500"/>
              </a:spcBef>
              <a:buClr>
                <a:srgbClr val="333399"/>
              </a:buClr>
            </a:pPr>
            <a:r>
              <a:rPr lang="en-US" sz="1900" smtClean="0">
                <a:solidFill>
                  <a:srgbClr val="333399"/>
                </a:solidFill>
              </a:rPr>
              <a:t>Act as developers</a:t>
            </a:r>
            <a:endParaRPr lang="en-US" smtClean="0"/>
          </a:p>
          <a:p>
            <a:pPr marL="704850" lvl="1" indent="-247650">
              <a:lnSpc>
                <a:spcPct val="80000"/>
              </a:lnSpc>
              <a:spcBef>
                <a:spcPts val="500"/>
              </a:spcBef>
              <a:buClr>
                <a:srgbClr val="333399"/>
              </a:buClr>
            </a:pPr>
            <a:r>
              <a:rPr lang="en-US" sz="1900" smtClean="0">
                <a:solidFill>
                  <a:srgbClr val="333399"/>
                </a:solidFill>
              </a:rPr>
              <a:t>Estimate how much time each story will take</a:t>
            </a:r>
            <a:endParaRPr lang="en-US" smtClean="0"/>
          </a:p>
          <a:p>
            <a:pPr marL="1104900" lvl="2" indent="-190500">
              <a:lnSpc>
                <a:spcPct val="80000"/>
              </a:lnSpc>
              <a:buClr>
                <a:srgbClr val="333399"/>
              </a:buClr>
            </a:pPr>
            <a:r>
              <a:rPr lang="en-US" sz="2000" smtClean="0">
                <a:solidFill>
                  <a:srgbClr val="333399"/>
                </a:solidFill>
              </a:rPr>
              <a:t>1 (easy), 2 (medium), or 3 (hard)</a:t>
            </a:r>
            <a:endParaRPr lang="en-US" sz="2000" smtClean="0"/>
          </a:p>
          <a:p>
            <a:pPr marL="304800" indent="-304800">
              <a:lnSpc>
                <a:spcPct val="80000"/>
              </a:lnSpc>
            </a:pPr>
            <a:r>
              <a:rPr lang="en-US" smtClean="0"/>
              <a:t>Story selection - 3 minutes</a:t>
            </a:r>
          </a:p>
          <a:p>
            <a:pPr marL="704850" lvl="1" indent="-247650">
              <a:lnSpc>
                <a:spcPct val="80000"/>
              </a:lnSpc>
              <a:spcBef>
                <a:spcPts val="500"/>
              </a:spcBef>
              <a:buClr>
                <a:srgbClr val="333399"/>
              </a:buClr>
            </a:pPr>
            <a:r>
              <a:rPr lang="en-US" sz="1900" smtClean="0">
                <a:solidFill>
                  <a:srgbClr val="333399"/>
                </a:solidFill>
              </a:rPr>
              <a:t>Act as the business</a:t>
            </a:r>
            <a:endParaRPr lang="en-US" smtClean="0"/>
          </a:p>
          <a:p>
            <a:pPr marL="704850" lvl="1" indent="-247650">
              <a:lnSpc>
                <a:spcPct val="80000"/>
              </a:lnSpc>
              <a:spcBef>
                <a:spcPts val="500"/>
              </a:spcBef>
              <a:buClr>
                <a:srgbClr val="333399"/>
              </a:buClr>
            </a:pPr>
            <a:r>
              <a:rPr lang="en-US" sz="1900" smtClean="0">
                <a:solidFill>
                  <a:srgbClr val="333399"/>
                </a:solidFill>
              </a:rPr>
              <a:t>Based on the importance (business value) of each story, select those stories you think you can complete in 4 minutes</a:t>
            </a:r>
            <a:endParaRPr lang="en-US" dirty="0"/>
          </a:p>
        </p:txBody>
      </p:sp>
      <p:sp>
        <p:nvSpPr>
          <p:cNvPr id="17" name="Rectangle 12"/>
          <p:cNvSpPr>
            <a:spLocks/>
          </p:cNvSpPr>
          <p:nvPr/>
        </p:nvSpPr>
        <p:spPr bwMode="auto">
          <a:xfrm>
            <a:off x="5029200" y="1447800"/>
            <a:ext cx="4114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pPr marL="304800" indent="-304800" algn="l">
              <a:lnSpc>
                <a:spcPct val="80000"/>
              </a:lnSpc>
              <a:spcBef>
                <a:spcPts val="575"/>
              </a:spcBef>
              <a:buClr>
                <a:srgbClr val="292929"/>
              </a:buClr>
              <a:buSzPct val="100000"/>
              <a:buFont typeface="Trebuchet MS" charset="0"/>
              <a:buChar char="•"/>
            </a:pPr>
            <a:r>
              <a:rPr lang="en-US" sz="2400" b="1" dirty="0">
                <a:solidFill>
                  <a:srgbClr val="DC7409"/>
                </a:solidFill>
              </a:rPr>
              <a:t>RECORD STORY &amp; VALUE POINTS</a:t>
            </a:r>
            <a:endParaRPr lang="en-US" sz="2400" b="1" dirty="0">
              <a:solidFill>
                <a:srgbClr val="DC7409"/>
              </a:solidFill>
              <a:ea typeface="ヒラギノ角ゴ ProN W6" charset="0"/>
              <a:cs typeface="ヒラギノ角ゴ ProN W6" charset="0"/>
            </a:endParaRPr>
          </a:p>
          <a:p>
            <a:pPr marL="304800" indent="-304800" algn="l">
              <a:lnSpc>
                <a:spcPct val="80000"/>
              </a:lnSpc>
              <a:spcBef>
                <a:spcPts val="575"/>
              </a:spcBef>
              <a:buClr>
                <a:srgbClr val="292929"/>
              </a:buClr>
              <a:buSzPct val="100000"/>
              <a:buFont typeface="Trebuchet MS" charset="0"/>
              <a:buChar char="•"/>
            </a:pPr>
            <a:r>
              <a:rPr lang="en-US" sz="2400" dirty="0" smtClean="0">
                <a:solidFill>
                  <a:srgbClr val="292929"/>
                </a:solidFill>
                <a:latin typeface="Trebuchet MS" charset="0"/>
                <a:ea typeface="ＭＳ Ｐゴシック" charset="0"/>
                <a:cs typeface="Trebuchet MS" charset="0"/>
                <a:sym typeface="Trebuchet MS" charset="0"/>
              </a:rPr>
              <a:t>Development </a:t>
            </a:r>
            <a:r>
              <a:rPr lang="en-US" sz="2400" dirty="0">
                <a:solidFill>
                  <a:srgbClr val="292929"/>
                </a:solidFill>
                <a:latin typeface="Trebuchet MS" charset="0"/>
                <a:ea typeface="ＭＳ Ｐゴシック" charset="0"/>
                <a:cs typeface="Trebuchet MS" charset="0"/>
                <a:sym typeface="Trebuchet MS" charset="0"/>
              </a:rPr>
              <a:t>- 4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To your Lego!</a:t>
            </a:r>
          </a:p>
          <a:p>
            <a:pPr marL="304800" indent="-304800" algn="l">
              <a:lnSpc>
                <a:spcPct val="80000"/>
              </a:lnSpc>
              <a:spcBef>
                <a:spcPts val="550"/>
              </a:spcBef>
              <a:buClr>
                <a:srgbClr val="292929"/>
              </a:buClr>
              <a:buSzPct val="100000"/>
              <a:buFont typeface="Trebuchet MS" charset="0"/>
              <a:buChar char="•"/>
            </a:pPr>
            <a:r>
              <a:rPr lang="en-US" sz="2300" dirty="0">
                <a:solidFill>
                  <a:srgbClr val="292929"/>
                </a:solidFill>
                <a:latin typeface="Trebuchet MS" charset="0"/>
                <a:ea typeface="ＭＳ Ｐゴシック" charset="0"/>
                <a:cs typeface="Trebuchet MS" charset="0"/>
                <a:sym typeface="Trebuchet MS" charset="0"/>
              </a:rPr>
              <a:t>Showcase – 3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Show your Customer what you</a:t>
            </a:r>
            <a:r>
              <a:rPr lang="ja-JP" altLang="en-US" sz="1900" dirty="0">
                <a:solidFill>
                  <a:srgbClr val="333399"/>
                </a:solidFill>
                <a:latin typeface="Calibri"/>
                <a:ea typeface="+mn-ea"/>
                <a:cs typeface="Calibri"/>
                <a:sym typeface="Trebuchet MS" charset="0"/>
              </a:rPr>
              <a:t>’</a:t>
            </a:r>
            <a:r>
              <a:rPr lang="en-US" sz="1900" dirty="0" err="1">
                <a:solidFill>
                  <a:srgbClr val="333399"/>
                </a:solidFill>
                <a:latin typeface="Calibri"/>
                <a:ea typeface="+mn-ea"/>
                <a:cs typeface="Calibri"/>
                <a:sym typeface="Trebuchet MS" charset="0"/>
              </a:rPr>
              <a:t>ve</a:t>
            </a:r>
            <a:r>
              <a:rPr lang="en-US" sz="1900" dirty="0">
                <a:solidFill>
                  <a:srgbClr val="333399"/>
                </a:solidFill>
                <a:latin typeface="Calibri"/>
                <a:ea typeface="+mn-ea"/>
                <a:cs typeface="Calibri"/>
                <a:sym typeface="Trebuchet MS" charset="0"/>
              </a:rPr>
              <a:t> done</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Try to get the Customer to sign off on your stories</a:t>
            </a:r>
          </a:p>
          <a:p>
            <a:pPr marL="304800" indent="-304800" algn="l">
              <a:lnSpc>
                <a:spcPct val="80000"/>
              </a:lnSpc>
              <a:spcBef>
                <a:spcPts val="575"/>
              </a:spcBef>
              <a:buClr>
                <a:srgbClr val="292929"/>
              </a:buClr>
              <a:buSzPct val="100000"/>
              <a:buFont typeface="Trebuchet MS" charset="0"/>
              <a:buChar char="•"/>
            </a:pPr>
            <a:r>
              <a:rPr lang="en-US" sz="2400" b="1" dirty="0">
                <a:solidFill>
                  <a:srgbClr val="DC7409"/>
                </a:solidFill>
                <a:sym typeface="Trebuchet MS" charset="0"/>
              </a:rPr>
              <a:t>RECORD STORY &amp; VALUE POINTS</a:t>
            </a:r>
          </a:p>
          <a:p>
            <a:pPr marL="304800" indent="-304800" algn="l">
              <a:lnSpc>
                <a:spcPct val="80000"/>
              </a:lnSpc>
              <a:spcBef>
                <a:spcPts val="550"/>
              </a:spcBef>
              <a:buClr>
                <a:srgbClr val="292929"/>
              </a:buClr>
              <a:buSzPct val="100000"/>
              <a:buFont typeface="Trebuchet MS" charset="0"/>
              <a:buChar char="•"/>
            </a:pPr>
            <a:r>
              <a:rPr lang="en-US" sz="2300" dirty="0">
                <a:solidFill>
                  <a:srgbClr val="292929"/>
                </a:solidFill>
                <a:latin typeface="Trebuchet MS" charset="0"/>
                <a:ea typeface="ＭＳ Ｐゴシック" charset="0"/>
                <a:cs typeface="Trebuchet MS" charset="0"/>
                <a:sym typeface="Trebuchet MS" charset="0"/>
              </a:rPr>
              <a:t>Retrospective – 3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went well?</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could have gone better?</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could you do differently?</a:t>
            </a:r>
          </a:p>
        </p:txBody>
      </p:sp>
      <p:sp>
        <p:nvSpPr>
          <p:cNvPr id="18" name="Rectangle 14"/>
          <p:cNvSpPr>
            <a:spLocks/>
          </p:cNvSpPr>
          <p:nvPr/>
        </p:nvSpPr>
        <p:spPr bwMode="auto">
          <a:xfrm>
            <a:off x="1250950" y="838200"/>
            <a:ext cx="1262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wrap="none" lIns="38100" tIns="38100" rIns="38100" bIns="38100">
            <a:spAutoFit/>
          </a:bodyPr>
          <a:lstStyle/>
          <a:p>
            <a:pPr algn="l"/>
            <a:r>
              <a:rPr lang="en-US" sz="2000" dirty="0">
                <a:solidFill>
                  <a:srgbClr val="FF6600"/>
                </a:solidFill>
                <a:latin typeface="Trebuchet MS" charset="0"/>
                <a:ea typeface="ＭＳ Ｐゴシック" charset="0"/>
                <a:cs typeface="Trebuchet MS" charset="0"/>
                <a:sym typeface="Trebuchet MS" charset="0"/>
              </a:rPr>
              <a:t>Start Here</a:t>
            </a:r>
          </a:p>
        </p:txBody>
      </p:sp>
      <p:sp>
        <p:nvSpPr>
          <p:cNvPr id="19" name="AutoShape 15"/>
          <p:cNvSpPr>
            <a:spLocks/>
          </p:cNvSpPr>
          <p:nvPr/>
        </p:nvSpPr>
        <p:spPr bwMode="auto">
          <a:xfrm>
            <a:off x="1676400" y="1219200"/>
            <a:ext cx="533400" cy="228600"/>
          </a:xfrm>
          <a:custGeom>
            <a:avLst/>
            <a:gdLst/>
            <a:ahLst/>
            <a:cxnLst/>
            <a:rect l="0" t="0" r="r" b="b"/>
            <a:pathLst>
              <a:path w="21600" h="21600">
                <a:moveTo>
                  <a:pt x="0" y="10800"/>
                </a:moveTo>
                <a:lnTo>
                  <a:pt x="5400" y="10800"/>
                </a:lnTo>
                <a:lnTo>
                  <a:pt x="5400" y="0"/>
                </a:lnTo>
                <a:lnTo>
                  <a:pt x="16200" y="0"/>
                </a:lnTo>
                <a:lnTo>
                  <a:pt x="16200" y="10800"/>
                </a:lnTo>
                <a:lnTo>
                  <a:pt x="21600" y="10800"/>
                </a:lnTo>
                <a:lnTo>
                  <a:pt x="10800" y="21600"/>
                </a:lnTo>
                <a:close/>
                <a:moveTo>
                  <a:pt x="0" y="10800"/>
                </a:moveTo>
              </a:path>
            </a:pathLst>
          </a:custGeom>
          <a:solidFill>
            <a:srgbClr val="F07F09"/>
          </a:solidFill>
          <a:ln w="25400" cap="flat">
            <a:solidFill>
              <a:srgbClr val="FF6600"/>
            </a:solidFill>
            <a:prstDash val="solid"/>
            <a:round/>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986803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14371"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14372"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14373"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14374"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14375"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14376"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14377"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14378" name="Rectangle 10"/>
          <p:cNvSpPr>
            <a:spLocks noGrp="1" noChangeArrowheads="1"/>
          </p:cNvSpPr>
          <p:nvPr>
            <p:ph type="title"/>
          </p:nvPr>
        </p:nvSpPr>
        <p:spPr>
          <a:ln/>
        </p:spPr>
        <p:txBody>
          <a:bodyPr/>
          <a:lstStyle/>
          <a:p>
            <a:r>
              <a:rPr lang="en-US"/>
              <a:t>Iteration Two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129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1129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1130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1130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1130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1130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1130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1130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11306" name="Rectangle 10"/>
          <p:cNvSpPr>
            <a:spLocks noGrp="1" noChangeArrowheads="1"/>
          </p:cNvSpPr>
          <p:nvPr>
            <p:ph type="title"/>
          </p:nvPr>
        </p:nvSpPr>
        <p:spPr>
          <a:ln/>
        </p:spPr>
        <p:txBody>
          <a:bodyPr/>
          <a:lstStyle/>
          <a:p>
            <a:r>
              <a:rPr lang="en-US"/>
              <a:t>Our Iterations</a:t>
            </a:r>
          </a:p>
        </p:txBody>
      </p:sp>
      <p:sp>
        <p:nvSpPr>
          <p:cNvPr id="16" name="Rectangle 11"/>
          <p:cNvSpPr txBox="1">
            <a:spLocks noChangeArrowheads="1"/>
          </p:cNvSpPr>
          <p:nvPr/>
        </p:nvSpPr>
        <p:spPr bwMode="auto">
          <a:xfrm>
            <a:off x="533400" y="1524000"/>
            <a:ext cx="4114800" cy="533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8100" tIns="38100" rIns="38100" bIns="38100" numCol="1" anchor="t" anchorCtr="0" compatLnSpc="1">
            <a:prstTxWarp prst="textNoShape">
              <a:avLst/>
            </a:prstTxWarp>
          </a:bodyPr>
          <a:lstStyle>
            <a:lvl1pPr marL="338138" indent="-338138" algn="l" rtl="0" eaLnBrk="1" fontAlgn="base" hangingPunct="1">
              <a:spcBef>
                <a:spcPts val="703"/>
              </a:spcBef>
              <a:spcAft>
                <a:spcPct val="0"/>
              </a:spcAft>
              <a:buClr>
                <a:srgbClr val="4D90F1"/>
              </a:buClr>
              <a:buSzPct val="150000"/>
              <a:buFont typeface="Arial" charset="0"/>
              <a:buChar char="•"/>
              <a:defRPr sz="3200">
                <a:solidFill>
                  <a:srgbClr val="292929"/>
                </a:solidFill>
                <a:latin typeface="Calibri"/>
                <a:ea typeface="+mn-ea"/>
                <a:cs typeface="Calibri"/>
                <a:sym typeface="Arial" charset="0"/>
              </a:defRPr>
            </a:lvl1pPr>
            <a:lvl2pPr marL="495580" indent="-200911" algn="l" rtl="0" eaLnBrk="1" fontAlgn="base" hangingPunct="1">
              <a:spcBef>
                <a:spcPts val="562"/>
              </a:spcBef>
              <a:spcAft>
                <a:spcPct val="0"/>
              </a:spcAft>
              <a:buClr>
                <a:srgbClr val="4D90F1"/>
              </a:buClr>
              <a:buSzPct val="100000"/>
              <a:buFont typeface="Wingdings" charset="0"/>
              <a:buChar char="§"/>
              <a:defRPr sz="2800">
                <a:solidFill>
                  <a:srgbClr val="292929"/>
                </a:solidFill>
                <a:latin typeface="Calibri"/>
                <a:ea typeface="+mn-ea"/>
                <a:cs typeface="Calibri"/>
                <a:sym typeface="Arial" charset="0"/>
              </a:defRPr>
            </a:lvl2pPr>
            <a:lvl3pPr marL="776855" indent="-160729" algn="l" rtl="0" eaLnBrk="1" fontAlgn="base" hangingPunct="1">
              <a:spcBef>
                <a:spcPts val="492"/>
              </a:spcBef>
              <a:spcAft>
                <a:spcPct val="0"/>
              </a:spcAft>
              <a:buClr>
                <a:srgbClr val="4D90F1"/>
              </a:buClr>
              <a:buSzPct val="100000"/>
              <a:buFont typeface="Arial"/>
              <a:buChar char="•"/>
              <a:defRPr sz="2400">
                <a:solidFill>
                  <a:srgbClr val="292929"/>
                </a:solidFill>
                <a:latin typeface="Calibri"/>
                <a:ea typeface="+mn-ea"/>
                <a:cs typeface="Calibri"/>
                <a:sym typeface="Arial" charset="0"/>
              </a:defRPr>
            </a:lvl3pPr>
            <a:lvl4pPr marL="1098313" indent="-160729" algn="l" rtl="0" eaLnBrk="1" fontAlgn="base" hangingPunct="1">
              <a:spcBef>
                <a:spcPts val="352"/>
              </a:spcBef>
              <a:spcAft>
                <a:spcPct val="0"/>
              </a:spcAft>
              <a:buClr>
                <a:srgbClr val="4D90F1"/>
              </a:buClr>
              <a:buSzPct val="100000"/>
              <a:buFont typeface="Wingdings" charset="2"/>
              <a:buChar char="§"/>
              <a:defRPr sz="2000">
                <a:solidFill>
                  <a:srgbClr val="292929"/>
                </a:solidFill>
                <a:latin typeface="Calibri"/>
                <a:ea typeface="+mn-ea"/>
                <a:cs typeface="Calibri"/>
                <a:sym typeface="Arial" charset="0"/>
              </a:defRPr>
            </a:lvl4pPr>
            <a:lvl5pPr marL="1419770" indent="-160729" algn="l" rtl="0" eaLnBrk="1" fontAlgn="base" hangingPunct="1">
              <a:spcBef>
                <a:spcPts val="352"/>
              </a:spcBef>
              <a:spcAft>
                <a:spcPct val="0"/>
              </a:spcAft>
              <a:buClr>
                <a:srgbClr val="4D90F1"/>
              </a:buClr>
              <a:buSzPct val="100000"/>
              <a:buFont typeface="Arial"/>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304800" indent="-304800">
              <a:lnSpc>
                <a:spcPct val="80000"/>
              </a:lnSpc>
              <a:spcBef>
                <a:spcPct val="0"/>
              </a:spcBef>
            </a:pPr>
            <a:r>
              <a:rPr lang="en-US" smtClean="0"/>
              <a:t>Story Estimation - 3 minutes</a:t>
            </a:r>
          </a:p>
          <a:p>
            <a:pPr marL="704850" lvl="1" indent="-247650">
              <a:lnSpc>
                <a:spcPct val="80000"/>
              </a:lnSpc>
              <a:spcBef>
                <a:spcPts val="500"/>
              </a:spcBef>
              <a:buClr>
                <a:srgbClr val="333399"/>
              </a:buClr>
            </a:pPr>
            <a:r>
              <a:rPr lang="en-US" sz="1900" smtClean="0">
                <a:solidFill>
                  <a:srgbClr val="333399"/>
                </a:solidFill>
              </a:rPr>
              <a:t>Act as developers</a:t>
            </a:r>
            <a:endParaRPr lang="en-US" smtClean="0"/>
          </a:p>
          <a:p>
            <a:pPr marL="704850" lvl="1" indent="-247650">
              <a:lnSpc>
                <a:spcPct val="80000"/>
              </a:lnSpc>
              <a:spcBef>
                <a:spcPts val="500"/>
              </a:spcBef>
              <a:buClr>
                <a:srgbClr val="333399"/>
              </a:buClr>
            </a:pPr>
            <a:r>
              <a:rPr lang="en-US" sz="1900" smtClean="0">
                <a:solidFill>
                  <a:srgbClr val="333399"/>
                </a:solidFill>
              </a:rPr>
              <a:t>Estimate how much time each story will take</a:t>
            </a:r>
            <a:endParaRPr lang="en-US" smtClean="0"/>
          </a:p>
          <a:p>
            <a:pPr marL="1104900" lvl="2" indent="-190500">
              <a:lnSpc>
                <a:spcPct val="80000"/>
              </a:lnSpc>
              <a:buClr>
                <a:srgbClr val="333399"/>
              </a:buClr>
            </a:pPr>
            <a:r>
              <a:rPr lang="en-US" sz="2000" smtClean="0">
                <a:solidFill>
                  <a:srgbClr val="333399"/>
                </a:solidFill>
              </a:rPr>
              <a:t>1 (easy), 2 (medium), or 3 (hard)</a:t>
            </a:r>
            <a:endParaRPr lang="en-US" sz="2000" smtClean="0"/>
          </a:p>
          <a:p>
            <a:pPr marL="304800" indent="-304800">
              <a:lnSpc>
                <a:spcPct val="80000"/>
              </a:lnSpc>
            </a:pPr>
            <a:r>
              <a:rPr lang="en-US" smtClean="0"/>
              <a:t>Story selection - 3 minutes</a:t>
            </a:r>
          </a:p>
          <a:p>
            <a:pPr marL="704850" lvl="1" indent="-247650">
              <a:lnSpc>
                <a:spcPct val="80000"/>
              </a:lnSpc>
              <a:spcBef>
                <a:spcPts val="500"/>
              </a:spcBef>
              <a:buClr>
                <a:srgbClr val="333399"/>
              </a:buClr>
            </a:pPr>
            <a:r>
              <a:rPr lang="en-US" sz="1900" smtClean="0">
                <a:solidFill>
                  <a:srgbClr val="333399"/>
                </a:solidFill>
              </a:rPr>
              <a:t>Act as the business</a:t>
            </a:r>
            <a:endParaRPr lang="en-US" smtClean="0"/>
          </a:p>
          <a:p>
            <a:pPr marL="704850" lvl="1" indent="-247650">
              <a:lnSpc>
                <a:spcPct val="80000"/>
              </a:lnSpc>
              <a:spcBef>
                <a:spcPts val="500"/>
              </a:spcBef>
              <a:buClr>
                <a:srgbClr val="333399"/>
              </a:buClr>
            </a:pPr>
            <a:r>
              <a:rPr lang="en-US" sz="1900" smtClean="0">
                <a:solidFill>
                  <a:srgbClr val="333399"/>
                </a:solidFill>
              </a:rPr>
              <a:t>Based on the importance (business value) of each story, select those stories you think you can complete in 4 minutes</a:t>
            </a:r>
            <a:endParaRPr lang="en-US" dirty="0"/>
          </a:p>
        </p:txBody>
      </p:sp>
      <p:sp>
        <p:nvSpPr>
          <p:cNvPr id="17" name="Rectangle 12"/>
          <p:cNvSpPr>
            <a:spLocks/>
          </p:cNvSpPr>
          <p:nvPr/>
        </p:nvSpPr>
        <p:spPr bwMode="auto">
          <a:xfrm>
            <a:off x="5029200" y="1447800"/>
            <a:ext cx="4114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pPr marL="304800" indent="-304800" algn="l">
              <a:lnSpc>
                <a:spcPct val="80000"/>
              </a:lnSpc>
              <a:spcBef>
                <a:spcPts val="575"/>
              </a:spcBef>
              <a:buClr>
                <a:srgbClr val="292929"/>
              </a:buClr>
              <a:buSzPct val="100000"/>
              <a:buFont typeface="Trebuchet MS" charset="0"/>
              <a:buChar char="•"/>
            </a:pPr>
            <a:r>
              <a:rPr lang="en-US" sz="2400" b="1" dirty="0">
                <a:solidFill>
                  <a:srgbClr val="DC7409"/>
                </a:solidFill>
              </a:rPr>
              <a:t>RECORD STORY &amp; VALUE POINTS</a:t>
            </a:r>
            <a:endParaRPr lang="en-US" sz="2400" b="1" dirty="0">
              <a:solidFill>
                <a:srgbClr val="DC7409"/>
              </a:solidFill>
              <a:ea typeface="ヒラギノ角ゴ ProN W6" charset="0"/>
              <a:cs typeface="ヒラギノ角ゴ ProN W6" charset="0"/>
            </a:endParaRPr>
          </a:p>
          <a:p>
            <a:pPr marL="304800" indent="-304800" algn="l">
              <a:lnSpc>
                <a:spcPct val="80000"/>
              </a:lnSpc>
              <a:spcBef>
                <a:spcPts val="575"/>
              </a:spcBef>
              <a:buClr>
                <a:srgbClr val="292929"/>
              </a:buClr>
              <a:buSzPct val="100000"/>
              <a:buFont typeface="Trebuchet MS" charset="0"/>
              <a:buChar char="•"/>
            </a:pPr>
            <a:r>
              <a:rPr lang="en-US" sz="2400" dirty="0" smtClean="0">
                <a:solidFill>
                  <a:srgbClr val="292929"/>
                </a:solidFill>
                <a:latin typeface="Trebuchet MS" charset="0"/>
                <a:ea typeface="ＭＳ Ｐゴシック" charset="0"/>
                <a:cs typeface="Trebuchet MS" charset="0"/>
                <a:sym typeface="Trebuchet MS" charset="0"/>
              </a:rPr>
              <a:t>Development </a:t>
            </a:r>
            <a:r>
              <a:rPr lang="en-US" sz="2400" dirty="0">
                <a:solidFill>
                  <a:srgbClr val="292929"/>
                </a:solidFill>
                <a:latin typeface="Trebuchet MS" charset="0"/>
                <a:ea typeface="ＭＳ Ｐゴシック" charset="0"/>
                <a:cs typeface="Trebuchet MS" charset="0"/>
                <a:sym typeface="Trebuchet MS" charset="0"/>
              </a:rPr>
              <a:t>- 4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To your Lego!</a:t>
            </a:r>
          </a:p>
          <a:p>
            <a:pPr marL="304800" indent="-304800" algn="l">
              <a:lnSpc>
                <a:spcPct val="80000"/>
              </a:lnSpc>
              <a:spcBef>
                <a:spcPts val="550"/>
              </a:spcBef>
              <a:buClr>
                <a:srgbClr val="292929"/>
              </a:buClr>
              <a:buSzPct val="100000"/>
              <a:buFont typeface="Trebuchet MS" charset="0"/>
              <a:buChar char="•"/>
            </a:pPr>
            <a:r>
              <a:rPr lang="en-US" sz="2300" dirty="0">
                <a:solidFill>
                  <a:srgbClr val="292929"/>
                </a:solidFill>
                <a:latin typeface="Trebuchet MS" charset="0"/>
                <a:ea typeface="ＭＳ Ｐゴシック" charset="0"/>
                <a:cs typeface="Trebuchet MS" charset="0"/>
                <a:sym typeface="Trebuchet MS" charset="0"/>
              </a:rPr>
              <a:t>Showcase – 3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Show your Customer what you</a:t>
            </a:r>
            <a:r>
              <a:rPr lang="ja-JP" altLang="en-US" sz="1900" dirty="0">
                <a:solidFill>
                  <a:srgbClr val="333399"/>
                </a:solidFill>
                <a:latin typeface="Calibri"/>
                <a:ea typeface="+mn-ea"/>
                <a:cs typeface="Calibri"/>
                <a:sym typeface="Trebuchet MS" charset="0"/>
              </a:rPr>
              <a:t>’</a:t>
            </a:r>
            <a:r>
              <a:rPr lang="en-US" sz="1900" dirty="0" err="1">
                <a:solidFill>
                  <a:srgbClr val="333399"/>
                </a:solidFill>
                <a:latin typeface="Calibri"/>
                <a:ea typeface="+mn-ea"/>
                <a:cs typeface="Calibri"/>
                <a:sym typeface="Trebuchet MS" charset="0"/>
              </a:rPr>
              <a:t>ve</a:t>
            </a:r>
            <a:r>
              <a:rPr lang="en-US" sz="1900" dirty="0">
                <a:solidFill>
                  <a:srgbClr val="333399"/>
                </a:solidFill>
                <a:latin typeface="Calibri"/>
                <a:ea typeface="+mn-ea"/>
                <a:cs typeface="Calibri"/>
                <a:sym typeface="Trebuchet MS" charset="0"/>
              </a:rPr>
              <a:t> done</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Try to get the Customer to sign off on your stories</a:t>
            </a:r>
          </a:p>
          <a:p>
            <a:pPr marL="304800" indent="-304800" algn="l">
              <a:lnSpc>
                <a:spcPct val="80000"/>
              </a:lnSpc>
              <a:spcBef>
                <a:spcPts val="575"/>
              </a:spcBef>
              <a:buClr>
                <a:srgbClr val="292929"/>
              </a:buClr>
              <a:buSzPct val="100000"/>
              <a:buFont typeface="Trebuchet MS" charset="0"/>
              <a:buChar char="•"/>
            </a:pPr>
            <a:r>
              <a:rPr lang="en-US" sz="2400" b="1" dirty="0">
                <a:solidFill>
                  <a:srgbClr val="DC7409"/>
                </a:solidFill>
                <a:sym typeface="Trebuchet MS" charset="0"/>
              </a:rPr>
              <a:t>RECORD STORY &amp; VALUE POINTS</a:t>
            </a:r>
          </a:p>
          <a:p>
            <a:pPr marL="304800" indent="-304800" algn="l">
              <a:lnSpc>
                <a:spcPct val="80000"/>
              </a:lnSpc>
              <a:spcBef>
                <a:spcPts val="550"/>
              </a:spcBef>
              <a:buClr>
                <a:srgbClr val="292929"/>
              </a:buClr>
              <a:buSzPct val="100000"/>
              <a:buFont typeface="Trebuchet MS" charset="0"/>
              <a:buChar char="•"/>
            </a:pPr>
            <a:r>
              <a:rPr lang="en-US" sz="2300" dirty="0">
                <a:solidFill>
                  <a:srgbClr val="292929"/>
                </a:solidFill>
                <a:latin typeface="Trebuchet MS" charset="0"/>
                <a:ea typeface="ＭＳ Ｐゴシック" charset="0"/>
                <a:cs typeface="Trebuchet MS" charset="0"/>
                <a:sym typeface="Trebuchet MS" charset="0"/>
              </a:rPr>
              <a:t>Retrospective – 3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went well?</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could have gone better?</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could you do differently?</a:t>
            </a:r>
          </a:p>
        </p:txBody>
      </p:sp>
      <p:sp>
        <p:nvSpPr>
          <p:cNvPr id="18" name="Rectangle 14"/>
          <p:cNvSpPr>
            <a:spLocks/>
          </p:cNvSpPr>
          <p:nvPr/>
        </p:nvSpPr>
        <p:spPr bwMode="auto">
          <a:xfrm>
            <a:off x="1250950" y="838200"/>
            <a:ext cx="1262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wrap="none" lIns="38100" tIns="38100" rIns="38100" bIns="38100">
            <a:spAutoFit/>
          </a:bodyPr>
          <a:lstStyle/>
          <a:p>
            <a:pPr algn="l"/>
            <a:r>
              <a:rPr lang="en-US" sz="2000" dirty="0">
                <a:solidFill>
                  <a:srgbClr val="FF6600"/>
                </a:solidFill>
                <a:latin typeface="Trebuchet MS" charset="0"/>
                <a:ea typeface="ＭＳ Ｐゴシック" charset="0"/>
                <a:cs typeface="Trebuchet MS" charset="0"/>
                <a:sym typeface="Trebuchet MS" charset="0"/>
              </a:rPr>
              <a:t>Start Here</a:t>
            </a:r>
          </a:p>
        </p:txBody>
      </p:sp>
      <p:sp>
        <p:nvSpPr>
          <p:cNvPr id="19" name="AutoShape 15"/>
          <p:cNvSpPr>
            <a:spLocks/>
          </p:cNvSpPr>
          <p:nvPr/>
        </p:nvSpPr>
        <p:spPr bwMode="auto">
          <a:xfrm>
            <a:off x="1676400" y="1219200"/>
            <a:ext cx="533400" cy="228600"/>
          </a:xfrm>
          <a:custGeom>
            <a:avLst/>
            <a:gdLst/>
            <a:ahLst/>
            <a:cxnLst/>
            <a:rect l="0" t="0" r="r" b="b"/>
            <a:pathLst>
              <a:path w="21600" h="21600">
                <a:moveTo>
                  <a:pt x="0" y="10800"/>
                </a:moveTo>
                <a:lnTo>
                  <a:pt x="5400" y="10800"/>
                </a:lnTo>
                <a:lnTo>
                  <a:pt x="5400" y="0"/>
                </a:lnTo>
                <a:lnTo>
                  <a:pt x="16200" y="0"/>
                </a:lnTo>
                <a:lnTo>
                  <a:pt x="16200" y="10800"/>
                </a:lnTo>
                <a:lnTo>
                  <a:pt x="21600" y="10800"/>
                </a:lnTo>
                <a:lnTo>
                  <a:pt x="10800" y="21600"/>
                </a:lnTo>
                <a:close/>
                <a:moveTo>
                  <a:pt x="0" y="10800"/>
                </a:moveTo>
              </a:path>
            </a:pathLst>
          </a:custGeom>
          <a:solidFill>
            <a:srgbClr val="F07F09"/>
          </a:solidFill>
          <a:ln w="25400" cap="flat">
            <a:solidFill>
              <a:srgbClr val="FF6600"/>
            </a:solidFill>
            <a:prstDash val="solid"/>
            <a:round/>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9316898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1641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1642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1642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1642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1642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1642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1642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16427" name="Rectangle 11"/>
          <p:cNvSpPr>
            <a:spLocks noGrp="1" noChangeArrowheads="1"/>
          </p:cNvSpPr>
          <p:nvPr>
            <p:ph type="title"/>
          </p:nvPr>
        </p:nvSpPr>
        <p:spPr/>
        <p:txBody>
          <a:bodyPr/>
          <a:lstStyle/>
          <a:p>
            <a:r>
              <a:rPr lang="en-US" smtClean="0"/>
              <a:t>Did things improve</a:t>
            </a:r>
            <a:endParaRPr lang="en-US"/>
          </a:p>
        </p:txBody>
      </p:sp>
      <p:sp>
        <p:nvSpPr>
          <p:cNvPr id="316426" name="Rectangle 10"/>
          <p:cNvSpPr>
            <a:spLocks noGrp="1" noChangeArrowheads="1"/>
          </p:cNvSpPr>
          <p:nvPr>
            <p:ph idx="1"/>
          </p:nvPr>
        </p:nvSpPr>
        <p:spPr/>
        <p:txBody>
          <a:bodyPr/>
          <a:lstStyle/>
          <a:p>
            <a:pPr marL="0" indent="0">
              <a:buNone/>
            </a:pPr>
            <a:r>
              <a:rPr lang="ja-JP" altLang="en-US" dirty="0" smtClean="0"/>
              <a:t>“</a:t>
            </a:r>
            <a:r>
              <a:rPr lang="en-US" dirty="0" smtClean="0"/>
              <a:t>If you do what you have always done, you will get what you have always got</a:t>
            </a:r>
            <a:r>
              <a:rPr lang="ja-JP" altLang="en-US" dirty="0" smtClean="0"/>
              <a:t>”</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1744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1744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1744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1744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1744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1744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1744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17450" name="Rectangle 10"/>
          <p:cNvSpPr>
            <a:spLocks noGrp="1" noChangeArrowheads="1"/>
          </p:cNvSpPr>
          <p:nvPr>
            <p:ph type="title"/>
          </p:nvPr>
        </p:nvSpPr>
        <p:spPr>
          <a:ln/>
        </p:spPr>
        <p:txBody>
          <a:bodyPr/>
          <a:lstStyle/>
          <a:p>
            <a:r>
              <a:rPr lang="en-US"/>
              <a:t>Iteration Three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129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1129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1130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1130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1130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1130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1130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1130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11306" name="Rectangle 10"/>
          <p:cNvSpPr>
            <a:spLocks noGrp="1" noChangeArrowheads="1"/>
          </p:cNvSpPr>
          <p:nvPr>
            <p:ph type="title"/>
          </p:nvPr>
        </p:nvSpPr>
        <p:spPr>
          <a:ln/>
        </p:spPr>
        <p:txBody>
          <a:bodyPr/>
          <a:lstStyle/>
          <a:p>
            <a:r>
              <a:rPr lang="en-US"/>
              <a:t>Our Iterations</a:t>
            </a:r>
          </a:p>
        </p:txBody>
      </p:sp>
      <p:sp>
        <p:nvSpPr>
          <p:cNvPr id="16" name="Rectangle 11"/>
          <p:cNvSpPr txBox="1">
            <a:spLocks noChangeArrowheads="1"/>
          </p:cNvSpPr>
          <p:nvPr/>
        </p:nvSpPr>
        <p:spPr bwMode="auto">
          <a:xfrm>
            <a:off x="533400" y="1524000"/>
            <a:ext cx="4114800" cy="533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8100" tIns="38100" rIns="38100" bIns="38100" numCol="1" anchor="t" anchorCtr="0" compatLnSpc="1">
            <a:prstTxWarp prst="textNoShape">
              <a:avLst/>
            </a:prstTxWarp>
          </a:bodyPr>
          <a:lstStyle>
            <a:lvl1pPr marL="338138" indent="-338138" algn="l" rtl="0" eaLnBrk="1" fontAlgn="base" hangingPunct="1">
              <a:spcBef>
                <a:spcPts val="703"/>
              </a:spcBef>
              <a:spcAft>
                <a:spcPct val="0"/>
              </a:spcAft>
              <a:buClr>
                <a:srgbClr val="4D90F1"/>
              </a:buClr>
              <a:buSzPct val="150000"/>
              <a:buFont typeface="Arial" charset="0"/>
              <a:buChar char="•"/>
              <a:defRPr sz="3200">
                <a:solidFill>
                  <a:srgbClr val="292929"/>
                </a:solidFill>
                <a:latin typeface="Calibri"/>
                <a:ea typeface="+mn-ea"/>
                <a:cs typeface="Calibri"/>
                <a:sym typeface="Arial" charset="0"/>
              </a:defRPr>
            </a:lvl1pPr>
            <a:lvl2pPr marL="495580" indent="-200911" algn="l" rtl="0" eaLnBrk="1" fontAlgn="base" hangingPunct="1">
              <a:spcBef>
                <a:spcPts val="562"/>
              </a:spcBef>
              <a:spcAft>
                <a:spcPct val="0"/>
              </a:spcAft>
              <a:buClr>
                <a:srgbClr val="4D90F1"/>
              </a:buClr>
              <a:buSzPct val="100000"/>
              <a:buFont typeface="Wingdings" charset="0"/>
              <a:buChar char="§"/>
              <a:defRPr sz="2800">
                <a:solidFill>
                  <a:srgbClr val="292929"/>
                </a:solidFill>
                <a:latin typeface="Calibri"/>
                <a:ea typeface="+mn-ea"/>
                <a:cs typeface="Calibri"/>
                <a:sym typeface="Arial" charset="0"/>
              </a:defRPr>
            </a:lvl2pPr>
            <a:lvl3pPr marL="776855" indent="-160729" algn="l" rtl="0" eaLnBrk="1" fontAlgn="base" hangingPunct="1">
              <a:spcBef>
                <a:spcPts val="492"/>
              </a:spcBef>
              <a:spcAft>
                <a:spcPct val="0"/>
              </a:spcAft>
              <a:buClr>
                <a:srgbClr val="4D90F1"/>
              </a:buClr>
              <a:buSzPct val="100000"/>
              <a:buFont typeface="Arial"/>
              <a:buChar char="•"/>
              <a:defRPr sz="2400">
                <a:solidFill>
                  <a:srgbClr val="292929"/>
                </a:solidFill>
                <a:latin typeface="Calibri"/>
                <a:ea typeface="+mn-ea"/>
                <a:cs typeface="Calibri"/>
                <a:sym typeface="Arial" charset="0"/>
              </a:defRPr>
            </a:lvl3pPr>
            <a:lvl4pPr marL="1098313" indent="-160729" algn="l" rtl="0" eaLnBrk="1" fontAlgn="base" hangingPunct="1">
              <a:spcBef>
                <a:spcPts val="352"/>
              </a:spcBef>
              <a:spcAft>
                <a:spcPct val="0"/>
              </a:spcAft>
              <a:buClr>
                <a:srgbClr val="4D90F1"/>
              </a:buClr>
              <a:buSzPct val="100000"/>
              <a:buFont typeface="Wingdings" charset="2"/>
              <a:buChar char="§"/>
              <a:defRPr sz="2000">
                <a:solidFill>
                  <a:srgbClr val="292929"/>
                </a:solidFill>
                <a:latin typeface="Calibri"/>
                <a:ea typeface="+mn-ea"/>
                <a:cs typeface="Calibri"/>
                <a:sym typeface="Arial" charset="0"/>
              </a:defRPr>
            </a:lvl4pPr>
            <a:lvl5pPr marL="1419770" indent="-160729" algn="l" rtl="0" eaLnBrk="1" fontAlgn="base" hangingPunct="1">
              <a:spcBef>
                <a:spcPts val="352"/>
              </a:spcBef>
              <a:spcAft>
                <a:spcPct val="0"/>
              </a:spcAft>
              <a:buClr>
                <a:srgbClr val="4D90F1"/>
              </a:buClr>
              <a:buSzPct val="100000"/>
              <a:buFont typeface="Arial"/>
              <a:buChar char="•"/>
              <a:defRPr sz="2000">
                <a:solidFill>
                  <a:srgbClr val="292929"/>
                </a:solidFill>
                <a:latin typeface="Calibri"/>
                <a:ea typeface="+mn-ea"/>
                <a:cs typeface="Calibri"/>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marL="304800" indent="-304800">
              <a:lnSpc>
                <a:spcPct val="80000"/>
              </a:lnSpc>
              <a:spcBef>
                <a:spcPct val="0"/>
              </a:spcBef>
            </a:pPr>
            <a:r>
              <a:rPr lang="en-US" smtClean="0"/>
              <a:t>Story Estimation - 3 minutes</a:t>
            </a:r>
          </a:p>
          <a:p>
            <a:pPr marL="704850" lvl="1" indent="-247650">
              <a:lnSpc>
                <a:spcPct val="80000"/>
              </a:lnSpc>
              <a:spcBef>
                <a:spcPts val="500"/>
              </a:spcBef>
              <a:buClr>
                <a:srgbClr val="333399"/>
              </a:buClr>
            </a:pPr>
            <a:r>
              <a:rPr lang="en-US" sz="1900" smtClean="0">
                <a:solidFill>
                  <a:srgbClr val="333399"/>
                </a:solidFill>
              </a:rPr>
              <a:t>Act as developers</a:t>
            </a:r>
            <a:endParaRPr lang="en-US" smtClean="0"/>
          </a:p>
          <a:p>
            <a:pPr marL="704850" lvl="1" indent="-247650">
              <a:lnSpc>
                <a:spcPct val="80000"/>
              </a:lnSpc>
              <a:spcBef>
                <a:spcPts val="500"/>
              </a:spcBef>
              <a:buClr>
                <a:srgbClr val="333399"/>
              </a:buClr>
            </a:pPr>
            <a:r>
              <a:rPr lang="en-US" sz="1900" smtClean="0">
                <a:solidFill>
                  <a:srgbClr val="333399"/>
                </a:solidFill>
              </a:rPr>
              <a:t>Estimate how much time each story will take</a:t>
            </a:r>
            <a:endParaRPr lang="en-US" smtClean="0"/>
          </a:p>
          <a:p>
            <a:pPr marL="1104900" lvl="2" indent="-190500">
              <a:lnSpc>
                <a:spcPct val="80000"/>
              </a:lnSpc>
              <a:buClr>
                <a:srgbClr val="333399"/>
              </a:buClr>
            </a:pPr>
            <a:r>
              <a:rPr lang="en-US" sz="2000" smtClean="0">
                <a:solidFill>
                  <a:srgbClr val="333399"/>
                </a:solidFill>
              </a:rPr>
              <a:t>1 (easy), 2 (medium), or 3 (hard)</a:t>
            </a:r>
            <a:endParaRPr lang="en-US" sz="2000" smtClean="0"/>
          </a:p>
          <a:p>
            <a:pPr marL="304800" indent="-304800">
              <a:lnSpc>
                <a:spcPct val="80000"/>
              </a:lnSpc>
            </a:pPr>
            <a:r>
              <a:rPr lang="en-US" smtClean="0"/>
              <a:t>Story selection - 3 minutes</a:t>
            </a:r>
          </a:p>
          <a:p>
            <a:pPr marL="704850" lvl="1" indent="-247650">
              <a:lnSpc>
                <a:spcPct val="80000"/>
              </a:lnSpc>
              <a:spcBef>
                <a:spcPts val="500"/>
              </a:spcBef>
              <a:buClr>
                <a:srgbClr val="333399"/>
              </a:buClr>
            </a:pPr>
            <a:r>
              <a:rPr lang="en-US" sz="1900" smtClean="0">
                <a:solidFill>
                  <a:srgbClr val="333399"/>
                </a:solidFill>
              </a:rPr>
              <a:t>Act as the business</a:t>
            </a:r>
            <a:endParaRPr lang="en-US" smtClean="0"/>
          </a:p>
          <a:p>
            <a:pPr marL="704850" lvl="1" indent="-247650">
              <a:lnSpc>
                <a:spcPct val="80000"/>
              </a:lnSpc>
              <a:spcBef>
                <a:spcPts val="500"/>
              </a:spcBef>
              <a:buClr>
                <a:srgbClr val="333399"/>
              </a:buClr>
            </a:pPr>
            <a:r>
              <a:rPr lang="en-US" sz="1900" smtClean="0">
                <a:solidFill>
                  <a:srgbClr val="333399"/>
                </a:solidFill>
              </a:rPr>
              <a:t>Based on the importance (business value) of each story, select those stories you think you can complete in 4 minutes</a:t>
            </a:r>
            <a:endParaRPr lang="en-US" dirty="0"/>
          </a:p>
        </p:txBody>
      </p:sp>
      <p:sp>
        <p:nvSpPr>
          <p:cNvPr id="17" name="Rectangle 12"/>
          <p:cNvSpPr>
            <a:spLocks/>
          </p:cNvSpPr>
          <p:nvPr/>
        </p:nvSpPr>
        <p:spPr bwMode="auto">
          <a:xfrm>
            <a:off x="5029200" y="1447800"/>
            <a:ext cx="4114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pPr marL="304800" indent="-304800" algn="l">
              <a:lnSpc>
                <a:spcPct val="80000"/>
              </a:lnSpc>
              <a:spcBef>
                <a:spcPts val="575"/>
              </a:spcBef>
              <a:buClr>
                <a:srgbClr val="292929"/>
              </a:buClr>
              <a:buSzPct val="100000"/>
              <a:buFont typeface="Trebuchet MS" charset="0"/>
              <a:buChar char="•"/>
            </a:pPr>
            <a:r>
              <a:rPr lang="en-US" sz="2400" b="1" dirty="0">
                <a:solidFill>
                  <a:srgbClr val="DC7409"/>
                </a:solidFill>
              </a:rPr>
              <a:t>RECORD STORY &amp; VALUE POINTS</a:t>
            </a:r>
            <a:endParaRPr lang="en-US" sz="2400" b="1" dirty="0">
              <a:solidFill>
                <a:srgbClr val="DC7409"/>
              </a:solidFill>
              <a:ea typeface="ヒラギノ角ゴ ProN W6" charset="0"/>
              <a:cs typeface="ヒラギノ角ゴ ProN W6" charset="0"/>
            </a:endParaRPr>
          </a:p>
          <a:p>
            <a:pPr marL="304800" indent="-304800" algn="l">
              <a:lnSpc>
                <a:spcPct val="80000"/>
              </a:lnSpc>
              <a:spcBef>
                <a:spcPts val="575"/>
              </a:spcBef>
              <a:buClr>
                <a:srgbClr val="292929"/>
              </a:buClr>
              <a:buSzPct val="100000"/>
              <a:buFont typeface="Trebuchet MS" charset="0"/>
              <a:buChar char="•"/>
            </a:pPr>
            <a:r>
              <a:rPr lang="en-US" sz="2400" dirty="0" smtClean="0">
                <a:solidFill>
                  <a:srgbClr val="292929"/>
                </a:solidFill>
                <a:latin typeface="Trebuchet MS" charset="0"/>
                <a:ea typeface="ＭＳ Ｐゴシック" charset="0"/>
                <a:cs typeface="Trebuchet MS" charset="0"/>
                <a:sym typeface="Trebuchet MS" charset="0"/>
              </a:rPr>
              <a:t>Development </a:t>
            </a:r>
            <a:r>
              <a:rPr lang="en-US" sz="2400" dirty="0">
                <a:solidFill>
                  <a:srgbClr val="292929"/>
                </a:solidFill>
                <a:latin typeface="Trebuchet MS" charset="0"/>
                <a:ea typeface="ＭＳ Ｐゴシック" charset="0"/>
                <a:cs typeface="Trebuchet MS" charset="0"/>
                <a:sym typeface="Trebuchet MS" charset="0"/>
              </a:rPr>
              <a:t>- 4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To your Lego!</a:t>
            </a:r>
          </a:p>
          <a:p>
            <a:pPr marL="304800" indent="-304800" algn="l">
              <a:lnSpc>
                <a:spcPct val="80000"/>
              </a:lnSpc>
              <a:spcBef>
                <a:spcPts val="550"/>
              </a:spcBef>
              <a:buClr>
                <a:srgbClr val="292929"/>
              </a:buClr>
              <a:buSzPct val="100000"/>
              <a:buFont typeface="Trebuchet MS" charset="0"/>
              <a:buChar char="•"/>
            </a:pPr>
            <a:r>
              <a:rPr lang="en-US" sz="2300" dirty="0">
                <a:solidFill>
                  <a:srgbClr val="292929"/>
                </a:solidFill>
                <a:latin typeface="Trebuchet MS" charset="0"/>
                <a:ea typeface="ＭＳ Ｐゴシック" charset="0"/>
                <a:cs typeface="Trebuchet MS" charset="0"/>
                <a:sym typeface="Trebuchet MS" charset="0"/>
              </a:rPr>
              <a:t>Showcase – 3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Show your Customer what you</a:t>
            </a:r>
            <a:r>
              <a:rPr lang="ja-JP" altLang="en-US" sz="1900" dirty="0">
                <a:solidFill>
                  <a:srgbClr val="333399"/>
                </a:solidFill>
                <a:latin typeface="Calibri"/>
                <a:ea typeface="+mn-ea"/>
                <a:cs typeface="Calibri"/>
                <a:sym typeface="Trebuchet MS" charset="0"/>
              </a:rPr>
              <a:t>’</a:t>
            </a:r>
            <a:r>
              <a:rPr lang="en-US" sz="1900" dirty="0" err="1">
                <a:solidFill>
                  <a:srgbClr val="333399"/>
                </a:solidFill>
                <a:latin typeface="Calibri"/>
                <a:ea typeface="+mn-ea"/>
                <a:cs typeface="Calibri"/>
                <a:sym typeface="Trebuchet MS" charset="0"/>
              </a:rPr>
              <a:t>ve</a:t>
            </a:r>
            <a:r>
              <a:rPr lang="en-US" sz="1900" dirty="0">
                <a:solidFill>
                  <a:srgbClr val="333399"/>
                </a:solidFill>
                <a:latin typeface="Calibri"/>
                <a:ea typeface="+mn-ea"/>
                <a:cs typeface="Calibri"/>
                <a:sym typeface="Trebuchet MS" charset="0"/>
              </a:rPr>
              <a:t> done</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Try to get the Customer to sign off on your stories</a:t>
            </a:r>
          </a:p>
          <a:p>
            <a:pPr marL="304800" indent="-304800" algn="l">
              <a:lnSpc>
                <a:spcPct val="80000"/>
              </a:lnSpc>
              <a:spcBef>
                <a:spcPts val="575"/>
              </a:spcBef>
              <a:buClr>
                <a:srgbClr val="292929"/>
              </a:buClr>
              <a:buSzPct val="100000"/>
              <a:buFont typeface="Trebuchet MS" charset="0"/>
              <a:buChar char="•"/>
            </a:pPr>
            <a:r>
              <a:rPr lang="en-US" sz="2400" b="1" dirty="0">
                <a:solidFill>
                  <a:srgbClr val="DC7409"/>
                </a:solidFill>
                <a:sym typeface="Trebuchet MS" charset="0"/>
              </a:rPr>
              <a:t>RECORD STORY &amp; VALUE POINTS</a:t>
            </a:r>
          </a:p>
          <a:p>
            <a:pPr marL="304800" indent="-304800" algn="l">
              <a:lnSpc>
                <a:spcPct val="80000"/>
              </a:lnSpc>
              <a:spcBef>
                <a:spcPts val="550"/>
              </a:spcBef>
              <a:buClr>
                <a:srgbClr val="292929"/>
              </a:buClr>
              <a:buSzPct val="100000"/>
              <a:buFont typeface="Trebuchet MS" charset="0"/>
              <a:buChar char="•"/>
            </a:pPr>
            <a:r>
              <a:rPr lang="en-US" sz="2300" dirty="0">
                <a:solidFill>
                  <a:srgbClr val="292929"/>
                </a:solidFill>
                <a:latin typeface="Trebuchet MS" charset="0"/>
                <a:ea typeface="ＭＳ Ｐゴシック" charset="0"/>
                <a:cs typeface="Trebuchet MS" charset="0"/>
                <a:sym typeface="Trebuchet MS" charset="0"/>
              </a:rPr>
              <a:t>Retrospective – 3 minutes</a:t>
            </a:r>
            <a:endParaRPr lang="en-US" sz="2000" dirty="0">
              <a:solidFill>
                <a:srgbClr val="292929"/>
              </a:solidFill>
              <a:latin typeface="Trebuchet MS" charset="0"/>
              <a:ea typeface="ＭＳ Ｐゴシック" charset="0"/>
              <a:cs typeface="Lucida Grande" charset="0"/>
              <a:sym typeface="Trebuchet MS" charset="0"/>
            </a:endParaRP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went well?</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could have gone better?</a:t>
            </a:r>
          </a:p>
          <a:p>
            <a:pPr marL="704850" lvl="1" indent="-247650" algn="l">
              <a:lnSpc>
                <a:spcPct val="80000"/>
              </a:lnSpc>
              <a:spcBef>
                <a:spcPts val="500"/>
              </a:spcBef>
              <a:buClr>
                <a:srgbClr val="333399"/>
              </a:buClr>
              <a:buSzPct val="100000"/>
              <a:buFont typeface="Wingdings" charset="0"/>
              <a:buChar char="§"/>
            </a:pPr>
            <a:r>
              <a:rPr lang="en-US" sz="1900" dirty="0">
                <a:solidFill>
                  <a:srgbClr val="333399"/>
                </a:solidFill>
                <a:latin typeface="Calibri"/>
                <a:ea typeface="+mn-ea"/>
                <a:cs typeface="Calibri"/>
                <a:sym typeface="Trebuchet MS" charset="0"/>
              </a:rPr>
              <a:t>What could you do differently?</a:t>
            </a:r>
          </a:p>
        </p:txBody>
      </p:sp>
      <p:sp>
        <p:nvSpPr>
          <p:cNvPr id="18" name="Rectangle 14"/>
          <p:cNvSpPr>
            <a:spLocks/>
          </p:cNvSpPr>
          <p:nvPr/>
        </p:nvSpPr>
        <p:spPr bwMode="auto">
          <a:xfrm>
            <a:off x="1250950" y="838200"/>
            <a:ext cx="1262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wrap="none" lIns="38100" tIns="38100" rIns="38100" bIns="38100">
            <a:spAutoFit/>
          </a:bodyPr>
          <a:lstStyle/>
          <a:p>
            <a:pPr algn="l"/>
            <a:r>
              <a:rPr lang="en-US" sz="2000" dirty="0">
                <a:solidFill>
                  <a:srgbClr val="FF6600"/>
                </a:solidFill>
                <a:latin typeface="Trebuchet MS" charset="0"/>
                <a:ea typeface="ＭＳ Ｐゴシック" charset="0"/>
                <a:cs typeface="Trebuchet MS" charset="0"/>
                <a:sym typeface="Trebuchet MS" charset="0"/>
              </a:rPr>
              <a:t>Start Here</a:t>
            </a:r>
          </a:p>
        </p:txBody>
      </p:sp>
      <p:sp>
        <p:nvSpPr>
          <p:cNvPr id="19" name="AutoShape 15"/>
          <p:cNvSpPr>
            <a:spLocks/>
          </p:cNvSpPr>
          <p:nvPr/>
        </p:nvSpPr>
        <p:spPr bwMode="auto">
          <a:xfrm>
            <a:off x="1676400" y="1219200"/>
            <a:ext cx="533400" cy="228600"/>
          </a:xfrm>
          <a:custGeom>
            <a:avLst/>
            <a:gdLst/>
            <a:ahLst/>
            <a:cxnLst/>
            <a:rect l="0" t="0" r="r" b="b"/>
            <a:pathLst>
              <a:path w="21600" h="21600">
                <a:moveTo>
                  <a:pt x="0" y="10800"/>
                </a:moveTo>
                <a:lnTo>
                  <a:pt x="5400" y="10800"/>
                </a:lnTo>
                <a:lnTo>
                  <a:pt x="5400" y="0"/>
                </a:lnTo>
                <a:lnTo>
                  <a:pt x="16200" y="0"/>
                </a:lnTo>
                <a:lnTo>
                  <a:pt x="16200" y="10800"/>
                </a:lnTo>
                <a:lnTo>
                  <a:pt x="21600" y="10800"/>
                </a:lnTo>
                <a:lnTo>
                  <a:pt x="10800" y="21600"/>
                </a:lnTo>
                <a:close/>
                <a:moveTo>
                  <a:pt x="0" y="10800"/>
                </a:moveTo>
              </a:path>
            </a:pathLst>
          </a:custGeom>
          <a:solidFill>
            <a:srgbClr val="F07F09"/>
          </a:solidFill>
          <a:ln w="25400" cap="flat">
            <a:solidFill>
              <a:srgbClr val="FF6600"/>
            </a:solidFill>
            <a:prstDash val="solid"/>
            <a:round/>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4581654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5120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5120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5120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5120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5120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5120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5120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5121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8900" y="0"/>
            <a:ext cx="36591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51211"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2013" y="0"/>
            <a:ext cx="46529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51212" name="Picture 1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2925763" y="107"/>
            <a:ext cx="3067050" cy="6857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2000"/>
                                  </p:stCondLst>
                                  <p:childTnLst>
                                    <p:set>
                                      <p:cBhvr>
                                        <p:cTn id="6" dur="1" fill="hold">
                                          <p:stCondLst>
                                            <p:cond delay="499"/>
                                          </p:stCondLst>
                                        </p:cTn>
                                        <p:tgtEl>
                                          <p:spTgt spid="51210"/>
                                        </p:tgtEl>
                                        <p:attrNameLst>
                                          <p:attrName>style.visibility</p:attrName>
                                        </p:attrNameLst>
                                      </p:cBhvr>
                                      <p:to>
                                        <p:strVal val="visible"/>
                                      </p:to>
                                    </p:set>
                                  </p:childTnLst>
                                </p:cTn>
                              </p:par>
                            </p:childTnLst>
                          </p:cTn>
                        </p:par>
                        <p:par>
                          <p:cTn id="7" fill="hold" nodeType="afterGroup">
                            <p:stCondLst>
                              <p:cond delay="2500"/>
                            </p:stCondLst>
                            <p:childTnLst>
                              <p:par>
                                <p:cTn id="8" presetID="168" presetClass="entr" presetSubtype="0" fill="hold" nodeType="afterEffect">
                                  <p:stCondLst>
                                    <p:cond delay="2000"/>
                                  </p:stCondLst>
                                  <p:childTnLst>
                                    <p:set>
                                      <p:cBhvr>
                                        <p:cTn id="9" dur="1" fill="hold">
                                          <p:stCondLst>
                                            <p:cond delay="499"/>
                                          </p:stCondLst>
                                        </p:cTn>
                                        <p:tgtEl>
                                          <p:spTgt spid="51212"/>
                                        </p:tgtEl>
                                        <p:attrNameLst>
                                          <p:attrName>style.visibility</p:attrName>
                                        </p:attrNameLst>
                                      </p:cBhvr>
                                      <p:to>
                                        <p:strVal val="visible"/>
                                      </p:to>
                                    </p:set>
                                  </p:childTnLst>
                                </p:cTn>
                              </p:par>
                            </p:childTnLst>
                          </p:cTn>
                        </p:par>
                        <p:par>
                          <p:cTn id="10" fill="hold" nodeType="afterGroup">
                            <p:stCondLst>
                              <p:cond delay="5000"/>
                            </p:stCondLst>
                            <p:childTnLst>
                              <p:par>
                                <p:cTn id="11" presetID="168" presetClass="exit" presetSubtype="0" fill="hold" nodeType="afterEffect">
                                  <p:stCondLst>
                                    <p:cond delay="2000"/>
                                  </p:stCondLst>
                                  <p:childTnLst>
                                    <p:set>
                                      <p:cBhvr>
                                        <p:cTn id="12" dur="1" fill="hold">
                                          <p:stCondLst>
                                            <p:cond delay="499"/>
                                          </p:stCondLst>
                                        </p:cTn>
                                        <p:tgtEl>
                                          <p:spTgt spid="51210"/>
                                        </p:tgtEl>
                                        <p:attrNameLst>
                                          <p:attrName>style.visibility</p:attrName>
                                        </p:attrNameLst>
                                      </p:cBhvr>
                                      <p:to>
                                        <p:strVal val="hidden"/>
                                      </p:to>
                                    </p:set>
                                  </p:childTnLst>
                                </p:cTn>
                              </p:par>
                            </p:childTnLst>
                          </p:cTn>
                        </p:par>
                        <p:par>
                          <p:cTn id="13" fill="hold" nodeType="afterGroup">
                            <p:stCondLst>
                              <p:cond delay="7500"/>
                            </p:stCondLst>
                            <p:childTnLst>
                              <p:par>
                                <p:cTn id="14" presetID="168" presetClass="entr" presetSubtype="0" fill="hold" nodeType="afterEffect">
                                  <p:stCondLst>
                                    <p:cond delay="2000"/>
                                  </p:stCondLst>
                                  <p:childTnLst>
                                    <p:set>
                                      <p:cBhvr>
                                        <p:cTn id="15" dur="1" fill="hold">
                                          <p:stCondLst>
                                            <p:cond delay="499"/>
                                          </p:stCondLst>
                                        </p:cTn>
                                        <p:tgtEl>
                                          <p:spTgt spid="51211"/>
                                        </p:tgtEl>
                                        <p:attrNameLst>
                                          <p:attrName>style.visibility</p:attrName>
                                        </p:attrNameLst>
                                      </p:cBhvr>
                                      <p:to>
                                        <p:strVal val="visible"/>
                                      </p:to>
                                    </p:set>
                                  </p:childTnLst>
                                </p:cTn>
                              </p:par>
                            </p:childTnLst>
                          </p:cTn>
                        </p:par>
                        <p:par>
                          <p:cTn id="16" fill="hold" nodeType="afterGroup">
                            <p:stCondLst>
                              <p:cond delay="10000"/>
                            </p:stCondLst>
                            <p:childTnLst>
                              <p:par>
                                <p:cTn id="17" presetID="168" presetClass="exit" presetSubtype="0" fill="hold" nodeType="afterEffect">
                                  <p:stCondLst>
                                    <p:cond delay="2000"/>
                                  </p:stCondLst>
                                  <p:childTnLst>
                                    <p:set>
                                      <p:cBhvr>
                                        <p:cTn id="18" dur="1" fill="hold">
                                          <p:stCondLst>
                                            <p:cond delay="499"/>
                                          </p:stCondLst>
                                        </p:cTn>
                                        <p:tgtEl>
                                          <p:spTgt spid="512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19491"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19492"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19493"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19494"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19495"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19496"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19497"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19498" name="Rectangle 10"/>
          <p:cNvSpPr>
            <a:spLocks noGrp="1" noChangeArrowheads="1"/>
          </p:cNvSpPr>
          <p:nvPr>
            <p:ph type="title"/>
          </p:nvPr>
        </p:nvSpPr>
        <p:spPr>
          <a:ln/>
        </p:spPr>
        <p:txBody>
          <a:bodyPr/>
          <a:lstStyle/>
          <a:p>
            <a:r>
              <a:rPr lang="en-US"/>
              <a:t>Group Retrospective (5 minutes)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2051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2051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2051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2051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2051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2052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2052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20522" name="Rectangle 10"/>
          <p:cNvSpPr>
            <a:spLocks noGrp="1" noChangeArrowheads="1"/>
          </p:cNvSpPr>
          <p:nvPr>
            <p:ph type="title"/>
          </p:nvPr>
        </p:nvSpPr>
        <p:spPr>
          <a:ln/>
        </p:spPr>
        <p:txBody>
          <a:bodyPr/>
          <a:lstStyle/>
          <a:p>
            <a:r>
              <a:rPr lang="en-US"/>
              <a:t>Did it go well &amp; when will you be done?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2153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2154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2154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2154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2154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2154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2154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21547" name="Rectangle 11"/>
          <p:cNvSpPr>
            <a:spLocks noGrp="1" noChangeArrowheads="1"/>
          </p:cNvSpPr>
          <p:nvPr>
            <p:ph type="title"/>
          </p:nvPr>
        </p:nvSpPr>
        <p:spPr/>
        <p:txBody>
          <a:bodyPr/>
          <a:lstStyle/>
          <a:p>
            <a:r>
              <a:rPr lang="en-US" dirty="0" smtClean="0"/>
              <a:t>When will you be done?</a:t>
            </a:r>
            <a:endParaRPr lang="en-US" dirty="0"/>
          </a:p>
        </p:txBody>
      </p:sp>
      <p:sp>
        <p:nvSpPr>
          <p:cNvPr id="321546" name="Rectangle 10"/>
          <p:cNvSpPr>
            <a:spLocks noGrp="1" noChangeArrowheads="1"/>
          </p:cNvSpPr>
          <p:nvPr>
            <p:ph idx="1"/>
          </p:nvPr>
        </p:nvSpPr>
        <p:spPr/>
        <p:txBody>
          <a:bodyPr/>
          <a:lstStyle/>
          <a:p>
            <a:r>
              <a:rPr lang="en-US" smtClean="0"/>
              <a:t>What you get done per iteration is called Velocity</a:t>
            </a:r>
          </a:p>
          <a:p>
            <a:r>
              <a:rPr lang="en-US" smtClean="0"/>
              <a:t>So, look at what</a:t>
            </a:r>
            <a:r>
              <a:rPr lang="ja-JP" altLang="en-US" smtClean="0"/>
              <a:t>’</a:t>
            </a:r>
            <a:r>
              <a:rPr lang="en-US" smtClean="0"/>
              <a:t>s left and work out how much you can do per iteration (on average)</a:t>
            </a: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2256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2256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2256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2256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2256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2256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2256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22570" name="Rectangle 10"/>
          <p:cNvSpPr>
            <a:spLocks noGrp="1" noChangeArrowheads="1"/>
          </p:cNvSpPr>
          <p:nvPr>
            <p:ph type="title"/>
          </p:nvPr>
        </p:nvSpPr>
        <p:spPr>
          <a:ln/>
        </p:spPr>
        <p:txBody>
          <a:bodyPr/>
          <a:lstStyle/>
          <a:p>
            <a:r>
              <a:rPr lang="en-US"/>
              <a:t>What did you learn?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358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2358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2358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2358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2359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2359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2359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2359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23595" name="Rectangle 11"/>
          <p:cNvSpPr>
            <a:spLocks noGrp="1" noChangeArrowheads="1"/>
          </p:cNvSpPr>
          <p:nvPr>
            <p:ph type="title"/>
          </p:nvPr>
        </p:nvSpPr>
        <p:spPr/>
        <p:txBody>
          <a:bodyPr/>
          <a:lstStyle/>
          <a:p>
            <a:r>
              <a:rPr lang="en-US" smtClean="0"/>
              <a:t>Focus on Agility</a:t>
            </a:r>
            <a:endParaRPr lang="en-US"/>
          </a:p>
        </p:txBody>
      </p:sp>
      <p:sp>
        <p:nvSpPr>
          <p:cNvPr id="323594" name="Rectangle 10"/>
          <p:cNvSpPr>
            <a:spLocks noGrp="1" noChangeArrowheads="1"/>
          </p:cNvSpPr>
          <p:nvPr>
            <p:ph idx="1"/>
          </p:nvPr>
        </p:nvSpPr>
        <p:spPr/>
        <p:txBody>
          <a:bodyPr/>
          <a:lstStyle/>
          <a:p>
            <a:r>
              <a:rPr lang="en-US" smtClean="0"/>
              <a:t>Accept that we will not know everything right away (no BDUF)</a:t>
            </a:r>
          </a:p>
          <a:p>
            <a:r>
              <a:rPr lang="en-US" smtClean="0"/>
              <a:t>Incremental</a:t>
            </a:r>
          </a:p>
          <a:p>
            <a:r>
              <a:rPr lang="en-US" smtClean="0"/>
              <a:t>Collaboration</a:t>
            </a:r>
          </a:p>
          <a:p>
            <a:r>
              <a:rPr lang="en-US" smtClean="0"/>
              <a:t>Self-Organization</a:t>
            </a:r>
          </a:p>
          <a:p>
            <a:r>
              <a:rPr lang="en-US" smtClean="0"/>
              <a:t>Talking to the Customer</a:t>
            </a:r>
          </a:p>
          <a:p>
            <a:r>
              <a:rPr lang="en-US" smtClean="0"/>
              <a:t>Acceptance Criteria</a:t>
            </a: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grpId="0" nodeType="clickEffect">
                                  <p:stCondLst>
                                    <p:cond delay="0"/>
                                  </p:stCondLst>
                                  <p:childTnLst>
                                    <p:set>
                                      <p:cBhvr>
                                        <p:cTn id="6" dur="1" fill="hold">
                                          <p:stCondLst>
                                            <p:cond delay="499"/>
                                          </p:stCondLst>
                                        </p:cTn>
                                        <p:tgtEl>
                                          <p:spTgt spid="32359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8" presetClass="entr" presetSubtype="0" fill="hold" grpId="0" nodeType="clickEffect">
                                  <p:stCondLst>
                                    <p:cond delay="0"/>
                                  </p:stCondLst>
                                  <p:childTnLst>
                                    <p:set>
                                      <p:cBhvr>
                                        <p:cTn id="10" dur="1" fill="hold">
                                          <p:stCondLst>
                                            <p:cond delay="499"/>
                                          </p:stCondLst>
                                        </p:cTn>
                                        <p:tgtEl>
                                          <p:spTgt spid="32359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68" presetClass="entr" presetSubtype="0" fill="hold" grpId="0" nodeType="clickEffect">
                                  <p:stCondLst>
                                    <p:cond delay="0"/>
                                  </p:stCondLst>
                                  <p:childTnLst>
                                    <p:set>
                                      <p:cBhvr>
                                        <p:cTn id="14" dur="1" fill="hold">
                                          <p:stCondLst>
                                            <p:cond delay="499"/>
                                          </p:stCondLst>
                                        </p:cTn>
                                        <p:tgtEl>
                                          <p:spTgt spid="32359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68" presetClass="entr" presetSubtype="0" fill="hold" grpId="0" nodeType="clickEffect">
                                  <p:stCondLst>
                                    <p:cond delay="0"/>
                                  </p:stCondLst>
                                  <p:childTnLst>
                                    <p:set>
                                      <p:cBhvr>
                                        <p:cTn id="18" dur="1" fill="hold">
                                          <p:stCondLst>
                                            <p:cond delay="499"/>
                                          </p:stCondLst>
                                        </p:cTn>
                                        <p:tgtEl>
                                          <p:spTgt spid="32359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68" presetClass="entr" presetSubtype="0" fill="hold" grpId="0" nodeType="clickEffect">
                                  <p:stCondLst>
                                    <p:cond delay="0"/>
                                  </p:stCondLst>
                                  <p:childTnLst>
                                    <p:set>
                                      <p:cBhvr>
                                        <p:cTn id="22" dur="1" fill="hold">
                                          <p:stCondLst>
                                            <p:cond delay="499"/>
                                          </p:stCondLst>
                                        </p:cTn>
                                        <p:tgtEl>
                                          <p:spTgt spid="32359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68" presetClass="entr" presetSubtype="0" fill="hold" grpId="0" nodeType="clickEffect">
                                  <p:stCondLst>
                                    <p:cond delay="0"/>
                                  </p:stCondLst>
                                  <p:childTnLst>
                                    <p:set>
                                      <p:cBhvr>
                                        <p:cTn id="26" dur="1" fill="hold">
                                          <p:stCondLst>
                                            <p:cond delay="499"/>
                                          </p:stCondLst>
                                        </p:cTn>
                                        <p:tgtEl>
                                          <p:spTgt spid="32359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94" grpId="0" build="p"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24611"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24612"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24613"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24614"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24615"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24616"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24617"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24618" name="Picture 10"/>
          <p:cNvPicPr>
            <a:picLocks noChangeAspect="1" noChangeArrowheads="1"/>
          </p:cNvPicPr>
          <p:nvPr/>
        </p:nvPicPr>
        <p:blipFill>
          <a:blip r:embed="rId10">
            <a:extLst>
              <a:ext uri="{28A0092B-C50C-407E-A947-70E740481C1C}">
                <a14:useLocalDpi xmlns:a14="http://schemas.microsoft.com/office/drawing/2010/main" val="0"/>
              </a:ext>
            </a:extLst>
          </a:blip>
          <a:srcRect l="9090" t="9091" r="9090" b="909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324619" name="Rectangle 11"/>
          <p:cNvSpPr>
            <a:spLocks/>
          </p:cNvSpPr>
          <p:nvPr/>
        </p:nvSpPr>
        <p:spPr bwMode="auto">
          <a:xfrm>
            <a:off x="7735888" y="6604000"/>
            <a:ext cx="1241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1000">
                <a:solidFill>
                  <a:srgbClr val="F2F2F2"/>
                </a:solidFill>
                <a:latin typeface="Trebuchet MS" charset="0"/>
                <a:ea typeface="ＭＳ Ｐゴシック" charset="0"/>
                <a:cs typeface="Trebuchet MS" charset="0"/>
                <a:sym typeface="Trebuchet MS" charset="0"/>
              </a:rPr>
              <a:t>Photo by Steven List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42" name="Rectangle 10"/>
          <p:cNvSpPr>
            <a:spLocks noGrp="1" noChangeArrowheads="1"/>
          </p:cNvSpPr>
          <p:nvPr>
            <p:ph type="title"/>
          </p:nvPr>
        </p:nvSpPr>
        <p:spPr>
          <a:ln/>
        </p:spPr>
        <p:txBody>
          <a:bodyPr anchor="ctr"/>
          <a:lstStyle/>
          <a:p>
            <a:r>
              <a:rPr lang="en-US"/>
              <a:t>Planning / managing</a:t>
            </a:r>
            <a:br>
              <a:rPr lang="en-US"/>
            </a:br>
            <a:r>
              <a:rPr lang="en-US"/>
              <a:t>the project</a:t>
            </a:r>
          </a:p>
        </p:txBody>
      </p:sp>
      <p:sp>
        <p:nvSpPr>
          <p:cNvPr id="32563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2563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2563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2563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2563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2563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2564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2564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6" name="Rectangle 10"/>
          <p:cNvSpPr>
            <a:spLocks noGrp="1" noChangeArrowheads="1"/>
          </p:cNvSpPr>
          <p:nvPr>
            <p:ph type="title"/>
          </p:nvPr>
        </p:nvSpPr>
        <p:spPr>
          <a:ln/>
        </p:spPr>
        <p:txBody>
          <a:bodyPr/>
          <a:lstStyle/>
          <a:p>
            <a:r>
              <a:rPr lang="en-US"/>
              <a:t>User Stories</a:t>
            </a:r>
          </a:p>
        </p:txBody>
      </p:sp>
      <p:sp>
        <p:nvSpPr>
          <p:cNvPr id="32665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2665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2666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2666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2666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2666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2666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2666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2870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2870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2870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2871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2871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2871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2871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28714" name="Rectangle 10"/>
          <p:cNvSpPr>
            <a:spLocks noGrp="1" noChangeArrowheads="1"/>
          </p:cNvSpPr>
          <p:nvPr>
            <p:ph type="title"/>
          </p:nvPr>
        </p:nvSpPr>
        <p:spPr>
          <a:ln/>
        </p:spPr>
        <p:txBody>
          <a:bodyPr/>
          <a:lstStyle/>
          <a:p>
            <a:r>
              <a:rPr lang="en-US"/>
              <a:t>User Stories</a:t>
            </a:r>
          </a:p>
        </p:txBody>
      </p:sp>
      <p:sp>
        <p:nvSpPr>
          <p:cNvPr id="328715" name="Rectangle 11"/>
          <p:cNvSpPr>
            <a:spLocks/>
          </p:cNvSpPr>
          <p:nvPr/>
        </p:nvSpPr>
        <p:spPr bwMode="auto">
          <a:xfrm>
            <a:off x="584200" y="914400"/>
            <a:ext cx="28162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88900" tIns="88900" rIns="88900" bIns="88900"/>
          <a:lstStyle/>
          <a:p>
            <a:pPr marL="150813" indent="-150813" algn="l"/>
            <a:r>
              <a:rPr lang="en-US" sz="4000" b="1" dirty="0">
                <a:solidFill>
                  <a:srgbClr val="E55725"/>
                </a:solidFill>
                <a:latin typeface="Calibri"/>
                <a:ea typeface="ＭＳ Ｐゴシック" charset="0"/>
                <a:cs typeface="Calibri"/>
                <a:sym typeface="Baskerville" charset="0"/>
              </a:rPr>
              <a:t>Three C</a:t>
            </a:r>
            <a:r>
              <a:rPr lang="ja-JP" altLang="en-US" sz="4000" b="1" dirty="0">
                <a:solidFill>
                  <a:srgbClr val="E55725"/>
                </a:solidFill>
                <a:latin typeface="Calibri"/>
                <a:ea typeface="ＭＳ Ｐゴシック" charset="0"/>
                <a:cs typeface="Calibri"/>
                <a:sym typeface="Baskerville" charset="0"/>
              </a:rPr>
              <a:t>’</a:t>
            </a:r>
            <a:r>
              <a:rPr lang="en-US" sz="4000" b="1" dirty="0">
                <a:solidFill>
                  <a:srgbClr val="E55725"/>
                </a:solidFill>
                <a:latin typeface="Calibri"/>
                <a:ea typeface="ＭＳ Ｐゴシック" charset="0"/>
                <a:cs typeface="Calibri"/>
                <a:sym typeface="Baskerville" charset="0"/>
              </a:rPr>
              <a:t>s</a:t>
            </a:r>
          </a:p>
        </p:txBody>
      </p:sp>
      <p:sp>
        <p:nvSpPr>
          <p:cNvPr id="328716" name="Rectangle 12"/>
          <p:cNvSpPr>
            <a:spLocks/>
          </p:cNvSpPr>
          <p:nvPr/>
        </p:nvSpPr>
        <p:spPr bwMode="auto">
          <a:xfrm>
            <a:off x="1101725" y="1676400"/>
            <a:ext cx="8540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Card</a:t>
            </a:r>
          </a:p>
        </p:txBody>
      </p:sp>
      <p:sp>
        <p:nvSpPr>
          <p:cNvPr id="328717" name="Rectangle 13"/>
          <p:cNvSpPr>
            <a:spLocks/>
          </p:cNvSpPr>
          <p:nvPr/>
        </p:nvSpPr>
        <p:spPr bwMode="auto">
          <a:xfrm>
            <a:off x="1101725" y="2286000"/>
            <a:ext cx="22621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dirty="0">
                <a:solidFill>
                  <a:schemeClr val="tx1"/>
                </a:solidFill>
                <a:latin typeface="Trebuchet MS" charset="0"/>
                <a:ea typeface="ＭＳ Ｐゴシック" charset="0"/>
                <a:cs typeface="Trebuchet MS" charset="0"/>
                <a:sym typeface="Trebuchet MS" charset="0"/>
              </a:rPr>
              <a:t>Conversation</a:t>
            </a:r>
          </a:p>
        </p:txBody>
      </p:sp>
      <p:sp>
        <p:nvSpPr>
          <p:cNvPr id="328718" name="Rectangle 14"/>
          <p:cNvSpPr>
            <a:spLocks/>
          </p:cNvSpPr>
          <p:nvPr/>
        </p:nvSpPr>
        <p:spPr bwMode="auto">
          <a:xfrm>
            <a:off x="1101725" y="2905125"/>
            <a:ext cx="2260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dirty="0">
                <a:solidFill>
                  <a:schemeClr val="tx1"/>
                </a:solidFill>
                <a:latin typeface="Trebuchet MS" charset="0"/>
                <a:ea typeface="ＭＳ Ｐゴシック" charset="0"/>
                <a:cs typeface="Trebuchet MS" charset="0"/>
                <a:sym typeface="Trebuchet MS" charset="0"/>
              </a:rPr>
              <a:t>Confirmation</a:t>
            </a:r>
          </a:p>
        </p:txBody>
      </p:sp>
      <p:sp>
        <p:nvSpPr>
          <p:cNvPr id="328732" name="Rectangle 28"/>
          <p:cNvSpPr>
            <a:spLocks/>
          </p:cNvSpPr>
          <p:nvPr/>
        </p:nvSpPr>
        <p:spPr bwMode="auto">
          <a:xfrm>
            <a:off x="609600" y="3733800"/>
            <a:ext cx="4356100" cy="2667000"/>
          </a:xfrm>
          <a:prstGeom prst="rect">
            <a:avLst/>
          </a:prstGeom>
          <a:solidFill>
            <a:srgbClr val="F2F2F2"/>
          </a:solidFill>
          <a:ln w="9525" cap="flat">
            <a:solidFill>
              <a:srgbClr val="0C0C0C"/>
            </a:solidFill>
            <a:prstDash val="solid"/>
            <a:round/>
            <a:headEnd type="none" w="med" len="med"/>
            <a:tailEnd type="none" w="med" len="med"/>
          </a:ln>
          <a:effectLst>
            <a:outerShdw blurRad="50800" dist="38099" dir="2700000" algn="ctr" rotWithShape="0">
              <a:schemeClr val="bg2">
                <a:alpha val="42999"/>
              </a:schemeClr>
            </a:outerShdw>
          </a:effectLst>
        </p:spPr>
        <p:txBody>
          <a:bodyPr lIns="88900" tIns="88900" rIns="88900" bIns="88900"/>
          <a:lstStyle/>
          <a:p>
            <a:pPr algn="l"/>
            <a:r>
              <a:rPr lang="en-US" sz="2800">
                <a:solidFill>
                  <a:schemeClr val="tx1"/>
                </a:solidFill>
                <a:latin typeface="Bradley Hand ITC TT-Bold" charset="0"/>
                <a:ea typeface="ＭＳ Ｐゴシック" charset="0"/>
                <a:cs typeface="Bradley Hand ITC TT-Bold" charset="0"/>
                <a:sym typeface="Bradley Hand ITC TT-Bold" charset="0"/>
              </a:rPr>
              <a:t>As a Librarian, I want to be able to search for books by publication year so that I can produce a chronological index</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7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8716"/>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2000"/>
                                  </p:stCondLst>
                                  <p:childTnLst>
                                    <p:set>
                                      <p:cBhvr>
                                        <p:cTn id="13" dur="1" fill="hold">
                                          <p:stCondLst>
                                            <p:cond delay="499"/>
                                          </p:stCondLst>
                                        </p:cTn>
                                        <p:tgtEl>
                                          <p:spTgt spid="32873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32871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328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5" grpId="0" autoUpdateAnimBg="0"/>
      <p:bldP spid="328716" grpId="0" autoUpdateAnimBg="0"/>
      <p:bldP spid="328717" grpId="0" autoUpdateAnimBg="0"/>
      <p:bldP spid="328718" grpId="0" autoUpdateAnimBg="0"/>
      <p:bldP spid="328732" grpId="0" animBg="1"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2870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2870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2870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2871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2871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2871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2871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28714" name="Rectangle 10"/>
          <p:cNvSpPr>
            <a:spLocks noGrp="1" noChangeArrowheads="1"/>
          </p:cNvSpPr>
          <p:nvPr>
            <p:ph type="title"/>
          </p:nvPr>
        </p:nvSpPr>
        <p:spPr>
          <a:ln/>
        </p:spPr>
        <p:txBody>
          <a:bodyPr/>
          <a:lstStyle/>
          <a:p>
            <a:r>
              <a:rPr lang="en-US"/>
              <a:t>User Stories</a:t>
            </a:r>
          </a:p>
        </p:txBody>
      </p:sp>
      <p:sp>
        <p:nvSpPr>
          <p:cNvPr id="328715" name="Rectangle 11"/>
          <p:cNvSpPr>
            <a:spLocks/>
          </p:cNvSpPr>
          <p:nvPr/>
        </p:nvSpPr>
        <p:spPr bwMode="auto">
          <a:xfrm>
            <a:off x="584200" y="914400"/>
            <a:ext cx="28162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88900" tIns="88900" rIns="88900" bIns="88900"/>
          <a:lstStyle/>
          <a:p>
            <a:pPr marL="150813" indent="-150813" algn="l"/>
            <a:r>
              <a:rPr lang="en-US" sz="4000" b="1" dirty="0">
                <a:solidFill>
                  <a:srgbClr val="E55725"/>
                </a:solidFill>
                <a:latin typeface="Calibri"/>
                <a:ea typeface="ＭＳ Ｐゴシック" charset="0"/>
                <a:cs typeface="Calibri"/>
                <a:sym typeface="Baskerville" charset="0"/>
              </a:rPr>
              <a:t>Three C</a:t>
            </a:r>
            <a:r>
              <a:rPr lang="ja-JP" altLang="en-US" sz="4000" b="1" dirty="0">
                <a:solidFill>
                  <a:srgbClr val="E55725"/>
                </a:solidFill>
                <a:latin typeface="Calibri"/>
                <a:ea typeface="ＭＳ Ｐゴシック" charset="0"/>
                <a:cs typeface="Calibri"/>
                <a:sym typeface="Baskerville" charset="0"/>
              </a:rPr>
              <a:t>’</a:t>
            </a:r>
            <a:r>
              <a:rPr lang="en-US" sz="4000" b="1" dirty="0">
                <a:solidFill>
                  <a:srgbClr val="E55725"/>
                </a:solidFill>
                <a:latin typeface="Calibri"/>
                <a:ea typeface="ＭＳ Ｐゴシック" charset="0"/>
                <a:cs typeface="Calibri"/>
                <a:sym typeface="Baskerville" charset="0"/>
              </a:rPr>
              <a:t>s</a:t>
            </a:r>
          </a:p>
        </p:txBody>
      </p:sp>
      <p:sp>
        <p:nvSpPr>
          <p:cNvPr id="328716" name="Rectangle 12"/>
          <p:cNvSpPr>
            <a:spLocks/>
          </p:cNvSpPr>
          <p:nvPr/>
        </p:nvSpPr>
        <p:spPr bwMode="auto">
          <a:xfrm>
            <a:off x="1101725" y="1676400"/>
            <a:ext cx="8540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Card</a:t>
            </a:r>
          </a:p>
        </p:txBody>
      </p:sp>
      <p:sp>
        <p:nvSpPr>
          <p:cNvPr id="328717" name="Rectangle 13"/>
          <p:cNvSpPr>
            <a:spLocks/>
          </p:cNvSpPr>
          <p:nvPr/>
        </p:nvSpPr>
        <p:spPr bwMode="auto">
          <a:xfrm>
            <a:off x="1101725" y="2286000"/>
            <a:ext cx="22621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Conversation</a:t>
            </a:r>
          </a:p>
        </p:txBody>
      </p:sp>
      <p:sp>
        <p:nvSpPr>
          <p:cNvPr id="328718" name="Rectangle 14"/>
          <p:cNvSpPr>
            <a:spLocks/>
          </p:cNvSpPr>
          <p:nvPr/>
        </p:nvSpPr>
        <p:spPr bwMode="auto">
          <a:xfrm>
            <a:off x="1101725" y="2905125"/>
            <a:ext cx="2260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Confirmation</a:t>
            </a:r>
          </a:p>
        </p:txBody>
      </p:sp>
      <p:sp>
        <p:nvSpPr>
          <p:cNvPr id="328719" name="Rectangle 15"/>
          <p:cNvSpPr>
            <a:spLocks/>
          </p:cNvSpPr>
          <p:nvPr/>
        </p:nvSpPr>
        <p:spPr bwMode="auto">
          <a:xfrm>
            <a:off x="4968875" y="914400"/>
            <a:ext cx="28162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a:solidFill>
                  <a:schemeClr val="tx1"/>
                </a:solidFill>
                <a:miter lim="800000"/>
                <a:headEnd type="none" w="med" len="med"/>
                <a:tailEnd type="none" w="med" len="med"/>
              </a14:hiddenLine>
            </a:ext>
          </a:extLst>
        </p:spPr>
        <p:txBody>
          <a:bodyPr lIns="88900" tIns="88900" rIns="88900" bIns="88900"/>
          <a:lstStyle/>
          <a:p>
            <a:pPr marL="150813" indent="-150813" algn="l"/>
            <a:r>
              <a:rPr lang="en-US" sz="4000" b="1" dirty="0">
                <a:solidFill>
                  <a:srgbClr val="E55725"/>
                </a:solidFill>
                <a:latin typeface="Calibri"/>
                <a:ea typeface="ＭＳ Ｐゴシック" charset="0"/>
                <a:cs typeface="Calibri"/>
                <a:sym typeface="Baskerville" charset="0"/>
              </a:rPr>
              <a:t>INVEST</a:t>
            </a:r>
          </a:p>
        </p:txBody>
      </p:sp>
      <p:sp>
        <p:nvSpPr>
          <p:cNvPr id="328720" name="Rectangle 16"/>
          <p:cNvSpPr>
            <a:spLocks/>
          </p:cNvSpPr>
          <p:nvPr/>
        </p:nvSpPr>
        <p:spPr bwMode="auto">
          <a:xfrm>
            <a:off x="5321300" y="1676400"/>
            <a:ext cx="1873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I</a:t>
            </a:r>
          </a:p>
        </p:txBody>
      </p:sp>
      <p:sp>
        <p:nvSpPr>
          <p:cNvPr id="328721" name="Rectangle 17"/>
          <p:cNvSpPr>
            <a:spLocks/>
          </p:cNvSpPr>
          <p:nvPr/>
        </p:nvSpPr>
        <p:spPr bwMode="auto">
          <a:xfrm>
            <a:off x="5334000" y="1676400"/>
            <a:ext cx="21907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I</a:t>
            </a:r>
            <a:r>
              <a:rPr lang="en-US" sz="2800" b="1">
                <a:solidFill>
                  <a:srgbClr val="E55725"/>
                </a:solidFill>
                <a:latin typeface="Trebuchet MS" charset="0"/>
                <a:ea typeface="ＭＳ Ｐゴシック" charset="0"/>
                <a:cs typeface="Trebuchet MS" charset="0"/>
                <a:sym typeface="Trebuchet MS" charset="0"/>
              </a:rPr>
              <a:t>ndependent</a:t>
            </a:r>
          </a:p>
        </p:txBody>
      </p:sp>
      <p:sp>
        <p:nvSpPr>
          <p:cNvPr id="328722" name="Rectangle 18"/>
          <p:cNvSpPr>
            <a:spLocks/>
          </p:cNvSpPr>
          <p:nvPr/>
        </p:nvSpPr>
        <p:spPr bwMode="auto">
          <a:xfrm>
            <a:off x="5334000" y="2066925"/>
            <a:ext cx="3254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N</a:t>
            </a:r>
          </a:p>
        </p:txBody>
      </p:sp>
      <p:sp>
        <p:nvSpPr>
          <p:cNvPr id="328723" name="Rectangle 19"/>
          <p:cNvSpPr>
            <a:spLocks/>
          </p:cNvSpPr>
          <p:nvPr/>
        </p:nvSpPr>
        <p:spPr bwMode="auto">
          <a:xfrm>
            <a:off x="5334000" y="2066925"/>
            <a:ext cx="18621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N</a:t>
            </a:r>
            <a:r>
              <a:rPr lang="en-US" sz="2800" b="1">
                <a:solidFill>
                  <a:srgbClr val="E55725"/>
                </a:solidFill>
                <a:latin typeface="Trebuchet MS" charset="0"/>
                <a:ea typeface="ＭＳ Ｐゴシック" charset="0"/>
                <a:cs typeface="Trebuchet MS" charset="0"/>
                <a:sym typeface="Trebuchet MS" charset="0"/>
              </a:rPr>
              <a:t>egotiable</a:t>
            </a:r>
          </a:p>
        </p:txBody>
      </p:sp>
      <p:sp>
        <p:nvSpPr>
          <p:cNvPr id="328724" name="Rectangle 20"/>
          <p:cNvSpPr>
            <a:spLocks/>
          </p:cNvSpPr>
          <p:nvPr/>
        </p:nvSpPr>
        <p:spPr bwMode="auto">
          <a:xfrm>
            <a:off x="5334000" y="2447925"/>
            <a:ext cx="3095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V</a:t>
            </a:r>
          </a:p>
        </p:txBody>
      </p:sp>
      <p:sp>
        <p:nvSpPr>
          <p:cNvPr id="328725" name="Rectangle 21"/>
          <p:cNvSpPr>
            <a:spLocks/>
          </p:cNvSpPr>
          <p:nvPr/>
        </p:nvSpPr>
        <p:spPr bwMode="auto">
          <a:xfrm>
            <a:off x="5334000" y="2447925"/>
            <a:ext cx="14922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V</a:t>
            </a:r>
            <a:r>
              <a:rPr lang="en-US" sz="2800" b="1">
                <a:solidFill>
                  <a:srgbClr val="E55725"/>
                </a:solidFill>
                <a:latin typeface="Trebuchet MS" charset="0"/>
                <a:ea typeface="ＭＳ Ｐゴシック" charset="0"/>
                <a:cs typeface="Trebuchet MS" charset="0"/>
                <a:sym typeface="Trebuchet MS" charset="0"/>
              </a:rPr>
              <a:t>aluable</a:t>
            </a:r>
          </a:p>
        </p:txBody>
      </p:sp>
      <p:sp>
        <p:nvSpPr>
          <p:cNvPr id="328726" name="Rectangle 22"/>
          <p:cNvSpPr>
            <a:spLocks/>
          </p:cNvSpPr>
          <p:nvPr/>
        </p:nvSpPr>
        <p:spPr bwMode="auto">
          <a:xfrm>
            <a:off x="5334000" y="2828925"/>
            <a:ext cx="2905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E</a:t>
            </a:r>
          </a:p>
        </p:txBody>
      </p:sp>
      <p:sp>
        <p:nvSpPr>
          <p:cNvPr id="328727" name="Rectangle 23"/>
          <p:cNvSpPr>
            <a:spLocks/>
          </p:cNvSpPr>
          <p:nvPr/>
        </p:nvSpPr>
        <p:spPr bwMode="auto">
          <a:xfrm>
            <a:off x="5334000" y="2828925"/>
            <a:ext cx="170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E</a:t>
            </a:r>
            <a:r>
              <a:rPr lang="en-US" sz="2800" b="1">
                <a:solidFill>
                  <a:srgbClr val="E55725"/>
                </a:solidFill>
                <a:latin typeface="Trebuchet MS" charset="0"/>
                <a:ea typeface="ＭＳ Ｐゴシック" charset="0"/>
                <a:cs typeface="Trebuchet MS" charset="0"/>
                <a:sym typeface="Trebuchet MS" charset="0"/>
              </a:rPr>
              <a:t>stimable</a:t>
            </a:r>
          </a:p>
        </p:txBody>
      </p:sp>
      <p:sp>
        <p:nvSpPr>
          <p:cNvPr id="328728" name="Rectangle 24"/>
          <p:cNvSpPr>
            <a:spLocks/>
          </p:cNvSpPr>
          <p:nvPr/>
        </p:nvSpPr>
        <p:spPr bwMode="auto">
          <a:xfrm>
            <a:off x="5334000" y="3209925"/>
            <a:ext cx="2698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S</a:t>
            </a:r>
          </a:p>
        </p:txBody>
      </p:sp>
      <p:sp>
        <p:nvSpPr>
          <p:cNvPr id="328729" name="Rectangle 25"/>
          <p:cNvSpPr>
            <a:spLocks/>
          </p:cNvSpPr>
          <p:nvPr/>
        </p:nvSpPr>
        <p:spPr bwMode="auto">
          <a:xfrm>
            <a:off x="5334000" y="3209925"/>
            <a:ext cx="9747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S</a:t>
            </a:r>
            <a:r>
              <a:rPr lang="en-US" sz="2800" b="1">
                <a:solidFill>
                  <a:srgbClr val="E55725"/>
                </a:solidFill>
                <a:latin typeface="Trebuchet MS" charset="0"/>
                <a:ea typeface="ＭＳ Ｐゴシック" charset="0"/>
                <a:cs typeface="Trebuchet MS" charset="0"/>
                <a:sym typeface="Trebuchet MS" charset="0"/>
              </a:rPr>
              <a:t>mall</a:t>
            </a:r>
          </a:p>
        </p:txBody>
      </p:sp>
      <p:sp>
        <p:nvSpPr>
          <p:cNvPr id="328730" name="Rectangle 26"/>
          <p:cNvSpPr>
            <a:spLocks/>
          </p:cNvSpPr>
          <p:nvPr/>
        </p:nvSpPr>
        <p:spPr bwMode="auto">
          <a:xfrm>
            <a:off x="5334000" y="3590925"/>
            <a:ext cx="3063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T</a:t>
            </a:r>
          </a:p>
        </p:txBody>
      </p:sp>
      <p:sp>
        <p:nvSpPr>
          <p:cNvPr id="328731" name="Rectangle 27"/>
          <p:cNvSpPr>
            <a:spLocks/>
          </p:cNvSpPr>
          <p:nvPr/>
        </p:nvSpPr>
        <p:spPr bwMode="auto">
          <a:xfrm>
            <a:off x="5334000" y="3590925"/>
            <a:ext cx="14700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b="1">
                <a:solidFill>
                  <a:schemeClr val="tx1"/>
                </a:solidFill>
                <a:latin typeface="Trebuchet MS" charset="0"/>
                <a:ea typeface="ＭＳ Ｐゴシック" charset="0"/>
                <a:cs typeface="Trebuchet MS" charset="0"/>
                <a:sym typeface="Trebuchet MS" charset="0"/>
              </a:rPr>
              <a:t>T</a:t>
            </a:r>
            <a:r>
              <a:rPr lang="en-US" sz="2800" b="1">
                <a:solidFill>
                  <a:srgbClr val="E55725"/>
                </a:solidFill>
                <a:latin typeface="Trebuchet MS" charset="0"/>
                <a:ea typeface="ＭＳ Ｐゴシック" charset="0"/>
                <a:cs typeface="Trebuchet MS" charset="0"/>
                <a:sym typeface="Trebuchet MS" charset="0"/>
              </a:rPr>
              <a:t>estable</a:t>
            </a:r>
          </a:p>
        </p:txBody>
      </p:sp>
      <p:sp>
        <p:nvSpPr>
          <p:cNvPr id="328732" name="Rectangle 28"/>
          <p:cNvSpPr>
            <a:spLocks/>
          </p:cNvSpPr>
          <p:nvPr/>
        </p:nvSpPr>
        <p:spPr bwMode="auto">
          <a:xfrm>
            <a:off x="609600" y="3733800"/>
            <a:ext cx="4356100" cy="2667000"/>
          </a:xfrm>
          <a:prstGeom prst="rect">
            <a:avLst/>
          </a:prstGeom>
          <a:solidFill>
            <a:srgbClr val="F2F2F2"/>
          </a:solidFill>
          <a:ln w="9525" cap="flat">
            <a:solidFill>
              <a:srgbClr val="0C0C0C"/>
            </a:solidFill>
            <a:prstDash val="solid"/>
            <a:round/>
            <a:headEnd type="none" w="med" len="med"/>
            <a:tailEnd type="none" w="med" len="med"/>
          </a:ln>
          <a:effectLst>
            <a:outerShdw blurRad="50800" dist="38099" dir="2700000" algn="ctr" rotWithShape="0">
              <a:schemeClr val="bg2">
                <a:alpha val="42999"/>
              </a:schemeClr>
            </a:outerShdw>
          </a:effectLst>
        </p:spPr>
        <p:txBody>
          <a:bodyPr lIns="88900" tIns="88900" rIns="88900" bIns="88900"/>
          <a:lstStyle/>
          <a:p>
            <a:pPr algn="l"/>
            <a:r>
              <a:rPr lang="en-US" sz="2800">
                <a:solidFill>
                  <a:schemeClr val="tx1"/>
                </a:solidFill>
                <a:latin typeface="Bradley Hand ITC TT-Bold" charset="0"/>
                <a:ea typeface="ＭＳ Ｐゴシック" charset="0"/>
                <a:cs typeface="Bradley Hand ITC TT-Bold" charset="0"/>
                <a:sym typeface="Bradley Hand ITC TT-Bold" charset="0"/>
              </a:rPr>
              <a:t>As a Librarian, I want to be able to search for books by publication year so that I can produce a chronological index</a:t>
            </a:r>
          </a:p>
        </p:txBody>
      </p:sp>
    </p:spTree>
    <p:extLst>
      <p:ext uri="{BB962C8B-B14F-4D97-AF65-F5344CB8AC3E}">
        <p14:creationId xmlns:p14="http://schemas.microsoft.com/office/powerpoint/2010/main" val="21495602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7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8716"/>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2000"/>
                                  </p:stCondLst>
                                  <p:childTnLst>
                                    <p:set>
                                      <p:cBhvr>
                                        <p:cTn id="13" dur="1" fill="hold">
                                          <p:stCondLst>
                                            <p:cond delay="499"/>
                                          </p:stCondLst>
                                        </p:cTn>
                                        <p:tgtEl>
                                          <p:spTgt spid="32873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32871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328718"/>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32871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328720"/>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grpId="0" nodeType="afterEffect">
                                  <p:stCondLst>
                                    <p:cond delay="2000"/>
                                  </p:stCondLst>
                                  <p:childTnLst>
                                    <p:set>
                                      <p:cBhvr>
                                        <p:cTn id="32" dur="1" fill="hold">
                                          <p:stCondLst>
                                            <p:cond delay="499"/>
                                          </p:stCondLst>
                                        </p:cTn>
                                        <p:tgtEl>
                                          <p:spTgt spid="3287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328722"/>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grpId="0" nodeType="afterEffect">
                                  <p:stCondLst>
                                    <p:cond delay="2000"/>
                                  </p:stCondLst>
                                  <p:childTnLst>
                                    <p:set>
                                      <p:cBhvr>
                                        <p:cTn id="39" dur="1" fill="hold">
                                          <p:stCondLst>
                                            <p:cond delay="499"/>
                                          </p:stCondLst>
                                        </p:cTn>
                                        <p:tgtEl>
                                          <p:spTgt spid="328723"/>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328724"/>
                                        </p:tgtEl>
                                        <p:attrNameLst>
                                          <p:attrName>style.visibility</p:attrName>
                                        </p:attrNameLst>
                                      </p:cBhvr>
                                      <p:to>
                                        <p:strVal val="visible"/>
                                      </p:to>
                                    </p:set>
                                  </p:childTnLst>
                                </p:cTn>
                              </p:par>
                            </p:childTnLst>
                          </p:cTn>
                        </p:par>
                        <p:par>
                          <p:cTn id="44" fill="hold" nodeType="afterGroup">
                            <p:stCondLst>
                              <p:cond delay="500"/>
                            </p:stCondLst>
                            <p:childTnLst>
                              <p:par>
                                <p:cTn id="45" presetID="1" presetClass="entr" presetSubtype="0" fill="hold" grpId="0" nodeType="afterEffect">
                                  <p:stCondLst>
                                    <p:cond delay="2000"/>
                                  </p:stCondLst>
                                  <p:childTnLst>
                                    <p:set>
                                      <p:cBhvr>
                                        <p:cTn id="46" dur="1" fill="hold">
                                          <p:stCondLst>
                                            <p:cond delay="499"/>
                                          </p:stCondLst>
                                        </p:cTn>
                                        <p:tgtEl>
                                          <p:spTgt spid="32872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328726"/>
                                        </p:tgtEl>
                                        <p:attrNameLst>
                                          <p:attrName>style.visibility</p:attrName>
                                        </p:attrNameLst>
                                      </p:cBhvr>
                                      <p:to>
                                        <p:strVal val="visible"/>
                                      </p:to>
                                    </p:set>
                                  </p:childTnLst>
                                </p:cTn>
                              </p:par>
                            </p:childTnLst>
                          </p:cTn>
                        </p:par>
                        <p:par>
                          <p:cTn id="51" fill="hold" nodeType="afterGroup">
                            <p:stCondLst>
                              <p:cond delay="500"/>
                            </p:stCondLst>
                            <p:childTnLst>
                              <p:par>
                                <p:cTn id="52" presetID="1" presetClass="entr" presetSubtype="0" fill="hold" grpId="0" nodeType="afterEffect">
                                  <p:stCondLst>
                                    <p:cond delay="2000"/>
                                  </p:stCondLst>
                                  <p:childTnLst>
                                    <p:set>
                                      <p:cBhvr>
                                        <p:cTn id="53" dur="1" fill="hold">
                                          <p:stCondLst>
                                            <p:cond delay="499"/>
                                          </p:stCondLst>
                                        </p:cTn>
                                        <p:tgtEl>
                                          <p:spTgt spid="328727"/>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328728"/>
                                        </p:tgtEl>
                                        <p:attrNameLst>
                                          <p:attrName>style.visibility</p:attrName>
                                        </p:attrNameLst>
                                      </p:cBhvr>
                                      <p:to>
                                        <p:strVal val="visible"/>
                                      </p:to>
                                    </p:set>
                                  </p:childTnLst>
                                </p:cTn>
                              </p:par>
                            </p:childTnLst>
                          </p:cTn>
                        </p:par>
                        <p:par>
                          <p:cTn id="58" fill="hold" nodeType="afterGroup">
                            <p:stCondLst>
                              <p:cond delay="500"/>
                            </p:stCondLst>
                            <p:childTnLst>
                              <p:par>
                                <p:cTn id="59" presetID="1" presetClass="entr" presetSubtype="0" fill="hold" grpId="0" nodeType="afterEffect">
                                  <p:stCondLst>
                                    <p:cond delay="2000"/>
                                  </p:stCondLst>
                                  <p:childTnLst>
                                    <p:set>
                                      <p:cBhvr>
                                        <p:cTn id="60" dur="1" fill="hold">
                                          <p:stCondLst>
                                            <p:cond delay="499"/>
                                          </p:stCondLst>
                                        </p:cTn>
                                        <p:tgtEl>
                                          <p:spTgt spid="32872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328730"/>
                                        </p:tgtEl>
                                        <p:attrNameLst>
                                          <p:attrName>style.visibility</p:attrName>
                                        </p:attrNameLst>
                                      </p:cBhvr>
                                      <p:to>
                                        <p:strVal val="visible"/>
                                      </p:to>
                                    </p:set>
                                  </p:childTnLst>
                                </p:cTn>
                              </p:par>
                            </p:childTnLst>
                          </p:cTn>
                        </p:par>
                        <p:par>
                          <p:cTn id="65" fill="hold" nodeType="afterGroup">
                            <p:stCondLst>
                              <p:cond delay="500"/>
                            </p:stCondLst>
                            <p:childTnLst>
                              <p:par>
                                <p:cTn id="66" presetID="1" presetClass="entr" presetSubtype="0" fill="hold" grpId="0" nodeType="afterEffect">
                                  <p:stCondLst>
                                    <p:cond delay="2000"/>
                                  </p:stCondLst>
                                  <p:childTnLst>
                                    <p:set>
                                      <p:cBhvr>
                                        <p:cTn id="67" dur="1" fill="hold">
                                          <p:stCondLst>
                                            <p:cond delay="499"/>
                                          </p:stCondLst>
                                        </p:cTn>
                                        <p:tgtEl>
                                          <p:spTgt spid="328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5" grpId="0" autoUpdateAnimBg="0"/>
      <p:bldP spid="328716" grpId="0" autoUpdateAnimBg="0"/>
      <p:bldP spid="328717" grpId="0" autoUpdateAnimBg="0"/>
      <p:bldP spid="328718" grpId="0" autoUpdateAnimBg="0"/>
      <p:bldP spid="328719" grpId="0" autoUpdateAnimBg="0"/>
      <p:bldP spid="328720" grpId="0" autoUpdateAnimBg="0"/>
      <p:bldP spid="328721" grpId="0" autoUpdateAnimBg="0"/>
      <p:bldP spid="328722" grpId="0" autoUpdateAnimBg="0"/>
      <p:bldP spid="328723" grpId="0" autoUpdateAnimBg="0"/>
      <p:bldP spid="328724" grpId="0" autoUpdateAnimBg="0"/>
      <p:bldP spid="328725" grpId="0" autoUpdateAnimBg="0"/>
      <p:bldP spid="328726" grpId="0" autoUpdateAnimBg="0"/>
      <p:bldP spid="328727" grpId="0" autoUpdateAnimBg="0"/>
      <p:bldP spid="328728" grpId="0" autoUpdateAnimBg="0"/>
      <p:bldP spid="328729" grpId="0" autoUpdateAnimBg="0"/>
      <p:bldP spid="328730" grpId="0" autoUpdateAnimBg="0"/>
      <p:bldP spid="328731" grpId="0" autoUpdateAnimBg="0"/>
      <p:bldP spid="328732"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5325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5325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5325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5325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5325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5325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5325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5325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4863" y="950913"/>
            <a:ext cx="2713037"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53259" name="Rectangle 11"/>
          <p:cNvSpPr>
            <a:spLocks/>
          </p:cNvSpPr>
          <p:nvPr/>
        </p:nvSpPr>
        <p:spPr bwMode="auto">
          <a:xfrm>
            <a:off x="836613" y="304800"/>
            <a:ext cx="62515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spcBef>
                <a:spcPts val="600"/>
              </a:spcBef>
            </a:pPr>
            <a:r>
              <a:rPr lang="en-US" sz="1800">
                <a:solidFill>
                  <a:schemeClr val="tx1"/>
                </a:solidFill>
                <a:latin typeface="Trebuchet MS" charset="0"/>
                <a:ea typeface="ＭＳ Ｐゴシック" charset="0"/>
                <a:cs typeface="Trebuchet MS" charset="0"/>
                <a:sym typeface="Trebuchet MS" charset="0"/>
              </a:rPr>
              <a:t>…an agile process to manage and control development work</a:t>
            </a:r>
          </a:p>
        </p:txBody>
      </p:sp>
      <p:sp>
        <p:nvSpPr>
          <p:cNvPr id="53260" name="Rectangle 12"/>
          <p:cNvSpPr>
            <a:spLocks/>
          </p:cNvSpPr>
          <p:nvPr/>
        </p:nvSpPr>
        <p:spPr bwMode="auto">
          <a:xfrm>
            <a:off x="836613" y="304800"/>
            <a:ext cx="47910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spcBef>
                <a:spcPts val="600"/>
              </a:spcBef>
            </a:pPr>
            <a:r>
              <a:rPr lang="en-US" sz="1800">
                <a:solidFill>
                  <a:schemeClr val="tx1"/>
                </a:solidFill>
                <a:latin typeface="Trebuchet MS" charset="0"/>
                <a:ea typeface="ＭＳ Ｐゴシック" charset="0"/>
                <a:cs typeface="Trebuchet MS" charset="0"/>
                <a:sym typeface="Trebuchet MS" charset="0"/>
              </a:rPr>
              <a:t>…a wrapper for existing engineering practices</a:t>
            </a:r>
          </a:p>
        </p:txBody>
      </p:sp>
      <p:sp>
        <p:nvSpPr>
          <p:cNvPr id="53261" name="Rectangle 13"/>
          <p:cNvSpPr>
            <a:spLocks/>
          </p:cNvSpPr>
          <p:nvPr/>
        </p:nvSpPr>
        <p:spPr bwMode="auto">
          <a:xfrm>
            <a:off x="836613" y="304800"/>
            <a:ext cx="7480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spcBef>
                <a:spcPts val="600"/>
              </a:spcBef>
            </a:pPr>
            <a:r>
              <a:rPr lang="en-US" sz="1800">
                <a:solidFill>
                  <a:schemeClr val="tx1"/>
                </a:solidFill>
                <a:latin typeface="Trebuchet MS" charset="0"/>
                <a:ea typeface="ＭＳ Ｐゴシック" charset="0"/>
                <a:cs typeface="Trebuchet MS" charset="0"/>
                <a:sym typeface="Trebuchet MS" charset="0"/>
              </a:rPr>
              <a:t>…a team-based approach to iteratively, incrementally develop systems and products when requirements are rapidly changing</a:t>
            </a:r>
          </a:p>
        </p:txBody>
      </p:sp>
      <p:sp>
        <p:nvSpPr>
          <p:cNvPr id="53262" name="Rectangle 14"/>
          <p:cNvSpPr>
            <a:spLocks/>
          </p:cNvSpPr>
          <p:nvPr/>
        </p:nvSpPr>
        <p:spPr bwMode="auto">
          <a:xfrm>
            <a:off x="836613" y="304800"/>
            <a:ext cx="714533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spcBef>
                <a:spcPts val="600"/>
              </a:spcBef>
            </a:pPr>
            <a:r>
              <a:rPr lang="en-US" sz="1800">
                <a:solidFill>
                  <a:schemeClr val="tx1"/>
                </a:solidFill>
                <a:latin typeface="Trebuchet MS" charset="0"/>
                <a:ea typeface="ＭＳ Ｐゴシック" charset="0"/>
                <a:cs typeface="Trebuchet MS" charset="0"/>
                <a:sym typeface="Trebuchet MS" charset="0"/>
              </a:rPr>
              <a:t>…a process that controls the chaos of conflicting interests and needs</a:t>
            </a:r>
          </a:p>
        </p:txBody>
      </p:sp>
      <p:sp>
        <p:nvSpPr>
          <p:cNvPr id="53263" name="Rectangle 15"/>
          <p:cNvSpPr>
            <a:spLocks/>
          </p:cNvSpPr>
          <p:nvPr/>
        </p:nvSpPr>
        <p:spPr bwMode="auto">
          <a:xfrm>
            <a:off x="838200" y="304800"/>
            <a:ext cx="65373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spcBef>
                <a:spcPts val="600"/>
              </a:spcBef>
            </a:pPr>
            <a:r>
              <a:rPr lang="en-US" sz="1800">
                <a:solidFill>
                  <a:schemeClr val="tx1"/>
                </a:solidFill>
                <a:latin typeface="Trebuchet MS" charset="0"/>
                <a:ea typeface="ＭＳ Ｐゴシック" charset="0"/>
                <a:cs typeface="Trebuchet MS" charset="0"/>
                <a:sym typeface="Trebuchet MS" charset="0"/>
              </a:rPr>
              <a:t>…a way to improve communications and maximize cooperation</a:t>
            </a:r>
          </a:p>
        </p:txBody>
      </p:sp>
      <p:sp>
        <p:nvSpPr>
          <p:cNvPr id="53264" name="Rectangle 16"/>
          <p:cNvSpPr>
            <a:spLocks/>
          </p:cNvSpPr>
          <p:nvPr/>
        </p:nvSpPr>
        <p:spPr bwMode="auto">
          <a:xfrm>
            <a:off x="838200" y="304800"/>
            <a:ext cx="7480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spcBef>
                <a:spcPts val="600"/>
              </a:spcBef>
            </a:pPr>
            <a:r>
              <a:rPr lang="en-US" sz="1800">
                <a:solidFill>
                  <a:schemeClr val="tx1"/>
                </a:solidFill>
                <a:latin typeface="Trebuchet MS" charset="0"/>
                <a:ea typeface="ＭＳ Ｐゴシック" charset="0"/>
                <a:cs typeface="Trebuchet MS" charset="0"/>
                <a:sym typeface="Trebuchet MS" charset="0"/>
              </a:rPr>
              <a:t>…a way to detect and cause the removal of anything that gets in the way of developing and delivering products</a:t>
            </a:r>
          </a:p>
        </p:txBody>
      </p:sp>
      <p:sp>
        <p:nvSpPr>
          <p:cNvPr id="53265" name="Rectangle 17"/>
          <p:cNvSpPr>
            <a:spLocks/>
          </p:cNvSpPr>
          <p:nvPr/>
        </p:nvSpPr>
        <p:spPr bwMode="auto">
          <a:xfrm>
            <a:off x="838200" y="304800"/>
            <a:ext cx="3486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spcBef>
                <a:spcPts val="600"/>
              </a:spcBef>
            </a:pPr>
            <a:r>
              <a:rPr lang="en-US" sz="1800">
                <a:solidFill>
                  <a:schemeClr val="tx1"/>
                </a:solidFill>
                <a:latin typeface="Trebuchet MS" charset="0"/>
                <a:ea typeface="ＭＳ Ｐゴシック" charset="0"/>
                <a:cs typeface="Trebuchet MS" charset="0"/>
                <a:sym typeface="Trebuchet MS" charset="0"/>
              </a:rPr>
              <a:t>…a way to maximize productivity</a:t>
            </a:r>
          </a:p>
        </p:txBody>
      </p:sp>
      <p:sp>
        <p:nvSpPr>
          <p:cNvPr id="53266" name="Rectangle 18"/>
          <p:cNvSpPr>
            <a:spLocks/>
          </p:cNvSpPr>
          <p:nvPr/>
        </p:nvSpPr>
        <p:spPr bwMode="auto">
          <a:xfrm>
            <a:off x="836613" y="304800"/>
            <a:ext cx="7480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spcBef>
                <a:spcPts val="600"/>
              </a:spcBef>
            </a:pPr>
            <a:r>
              <a:rPr lang="en-US" sz="1800">
                <a:solidFill>
                  <a:schemeClr val="tx1"/>
                </a:solidFill>
                <a:latin typeface="Trebuchet MS" charset="0"/>
                <a:ea typeface="ＭＳ Ｐゴシック" charset="0"/>
                <a:cs typeface="Trebuchet MS" charset="0"/>
                <a:sym typeface="Trebuchet MS" charset="0"/>
              </a:rPr>
              <a:t>…scalable from single projects to entire organizations. Scrum has controlled and organized development and implementation for multiple interrelated products and projects with over a thousand developers and implementers</a:t>
            </a:r>
          </a:p>
        </p:txBody>
      </p:sp>
      <p:sp>
        <p:nvSpPr>
          <p:cNvPr id="53267" name="Rectangle 19"/>
          <p:cNvSpPr>
            <a:spLocks/>
          </p:cNvSpPr>
          <p:nvPr/>
        </p:nvSpPr>
        <p:spPr bwMode="auto">
          <a:xfrm>
            <a:off x="836613" y="304800"/>
            <a:ext cx="7480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spcBef>
                <a:spcPts val="600"/>
              </a:spcBef>
            </a:pPr>
            <a:r>
              <a:rPr lang="en-US" sz="1800">
                <a:solidFill>
                  <a:schemeClr val="tx1"/>
                </a:solidFill>
                <a:latin typeface="Trebuchet MS" charset="0"/>
                <a:ea typeface="ＭＳ Ｐゴシック" charset="0"/>
                <a:cs typeface="Trebuchet MS" charset="0"/>
                <a:sym typeface="Trebuchet MS" charset="0"/>
              </a:rPr>
              <a:t>…a way for everyone to feel good about their job, their contributions, and that they have done the very best they possibly could</a:t>
            </a:r>
          </a:p>
        </p:txBody>
      </p:sp>
      <p:pic>
        <p:nvPicPr>
          <p:cNvPr id="53268"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4863" y="950913"/>
            <a:ext cx="2713037"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53269"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4600" y="2590800"/>
            <a:ext cx="426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grpId="0" nodeType="clickEffect">
                                  <p:stCondLst>
                                    <p:cond delay="0"/>
                                  </p:stCondLst>
                                  <p:childTnLst>
                                    <p:set>
                                      <p:cBhvr>
                                        <p:cTn id="6" dur="1" fill="hold">
                                          <p:stCondLst>
                                            <p:cond delay="499"/>
                                          </p:stCondLst>
                                        </p:cTn>
                                        <p:tgtEl>
                                          <p:spTgt spid="532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8" presetClass="entr" presetSubtype="0" fill="hold" grpId="0" nodeType="clickEffect">
                                  <p:stCondLst>
                                    <p:cond delay="0"/>
                                  </p:stCondLst>
                                  <p:childTnLst>
                                    <p:set>
                                      <p:cBhvr>
                                        <p:cTn id="10" dur="1" fill="hold">
                                          <p:stCondLst>
                                            <p:cond delay="499"/>
                                          </p:stCondLst>
                                        </p:cTn>
                                        <p:tgtEl>
                                          <p:spTgt spid="53260"/>
                                        </p:tgtEl>
                                        <p:attrNameLst>
                                          <p:attrName>style.visibility</p:attrName>
                                        </p:attrNameLst>
                                      </p:cBhvr>
                                      <p:to>
                                        <p:strVal val="visible"/>
                                      </p:to>
                                    </p:set>
                                  </p:childTnLst>
                                </p:cTn>
                              </p:par>
                            </p:childTnLst>
                          </p:cTn>
                        </p:par>
                        <p:par>
                          <p:cTn id="11" fill="hold" nodeType="afterGroup">
                            <p:stCondLst>
                              <p:cond delay="500"/>
                            </p:stCondLst>
                            <p:childTnLst>
                              <p:par>
                                <p:cTn id="12" presetID="168" presetClass="exit" presetSubtype="0" fill="hold" grpId="1" nodeType="afterEffect">
                                  <p:stCondLst>
                                    <p:cond delay="0"/>
                                  </p:stCondLst>
                                  <p:childTnLst>
                                    <p:set>
                                      <p:cBhvr>
                                        <p:cTn id="13" dur="1" fill="hold">
                                          <p:stCondLst>
                                            <p:cond delay="499"/>
                                          </p:stCondLst>
                                        </p:cTn>
                                        <p:tgtEl>
                                          <p:spTgt spid="53259"/>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68" presetClass="entr" presetSubtype="0" fill="hold" grpId="0" nodeType="clickEffect">
                                  <p:stCondLst>
                                    <p:cond delay="0"/>
                                  </p:stCondLst>
                                  <p:childTnLst>
                                    <p:set>
                                      <p:cBhvr>
                                        <p:cTn id="17" dur="1" fill="hold">
                                          <p:stCondLst>
                                            <p:cond delay="499"/>
                                          </p:stCondLst>
                                        </p:cTn>
                                        <p:tgtEl>
                                          <p:spTgt spid="53261"/>
                                        </p:tgtEl>
                                        <p:attrNameLst>
                                          <p:attrName>style.visibility</p:attrName>
                                        </p:attrNameLst>
                                      </p:cBhvr>
                                      <p:to>
                                        <p:strVal val="visible"/>
                                      </p:to>
                                    </p:set>
                                  </p:childTnLst>
                                </p:cTn>
                              </p:par>
                            </p:childTnLst>
                          </p:cTn>
                        </p:par>
                        <p:par>
                          <p:cTn id="18" fill="hold" nodeType="afterGroup">
                            <p:stCondLst>
                              <p:cond delay="500"/>
                            </p:stCondLst>
                            <p:childTnLst>
                              <p:par>
                                <p:cTn id="19" presetID="168" presetClass="exit" presetSubtype="0" fill="hold" grpId="1" nodeType="afterEffect">
                                  <p:stCondLst>
                                    <p:cond delay="0"/>
                                  </p:stCondLst>
                                  <p:childTnLst>
                                    <p:set>
                                      <p:cBhvr>
                                        <p:cTn id="20" dur="1" fill="hold">
                                          <p:stCondLst>
                                            <p:cond delay="499"/>
                                          </p:stCondLst>
                                        </p:cTn>
                                        <p:tgtEl>
                                          <p:spTgt spid="53260"/>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68" presetClass="entr" presetSubtype="0" fill="hold" grpId="0" nodeType="clickEffect">
                                  <p:stCondLst>
                                    <p:cond delay="0"/>
                                  </p:stCondLst>
                                  <p:childTnLst>
                                    <p:set>
                                      <p:cBhvr>
                                        <p:cTn id="24" dur="1" fill="hold">
                                          <p:stCondLst>
                                            <p:cond delay="499"/>
                                          </p:stCondLst>
                                        </p:cTn>
                                        <p:tgtEl>
                                          <p:spTgt spid="53262"/>
                                        </p:tgtEl>
                                        <p:attrNameLst>
                                          <p:attrName>style.visibility</p:attrName>
                                        </p:attrNameLst>
                                      </p:cBhvr>
                                      <p:to>
                                        <p:strVal val="visible"/>
                                      </p:to>
                                    </p:set>
                                  </p:childTnLst>
                                </p:cTn>
                              </p:par>
                            </p:childTnLst>
                          </p:cTn>
                        </p:par>
                        <p:par>
                          <p:cTn id="25" fill="hold" nodeType="afterGroup">
                            <p:stCondLst>
                              <p:cond delay="500"/>
                            </p:stCondLst>
                            <p:childTnLst>
                              <p:par>
                                <p:cTn id="26" presetID="168" presetClass="exit" presetSubtype="0" fill="hold" grpId="1" nodeType="afterEffect">
                                  <p:stCondLst>
                                    <p:cond delay="0"/>
                                  </p:stCondLst>
                                  <p:childTnLst>
                                    <p:set>
                                      <p:cBhvr>
                                        <p:cTn id="27" dur="1" fill="hold">
                                          <p:stCondLst>
                                            <p:cond delay="499"/>
                                          </p:stCondLst>
                                        </p:cTn>
                                        <p:tgtEl>
                                          <p:spTgt spid="53261"/>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68" presetClass="entr" presetSubtype="0" fill="hold" grpId="0" nodeType="clickEffect">
                                  <p:stCondLst>
                                    <p:cond delay="0"/>
                                  </p:stCondLst>
                                  <p:childTnLst>
                                    <p:set>
                                      <p:cBhvr>
                                        <p:cTn id="31" dur="1" fill="hold">
                                          <p:stCondLst>
                                            <p:cond delay="499"/>
                                          </p:stCondLst>
                                        </p:cTn>
                                        <p:tgtEl>
                                          <p:spTgt spid="53263"/>
                                        </p:tgtEl>
                                        <p:attrNameLst>
                                          <p:attrName>style.visibility</p:attrName>
                                        </p:attrNameLst>
                                      </p:cBhvr>
                                      <p:to>
                                        <p:strVal val="visible"/>
                                      </p:to>
                                    </p:set>
                                  </p:childTnLst>
                                </p:cTn>
                              </p:par>
                            </p:childTnLst>
                          </p:cTn>
                        </p:par>
                        <p:par>
                          <p:cTn id="32" fill="hold" nodeType="afterGroup">
                            <p:stCondLst>
                              <p:cond delay="500"/>
                            </p:stCondLst>
                            <p:childTnLst>
                              <p:par>
                                <p:cTn id="33" presetID="168" presetClass="exit" presetSubtype="0" fill="hold" grpId="1" nodeType="afterEffect">
                                  <p:stCondLst>
                                    <p:cond delay="0"/>
                                  </p:stCondLst>
                                  <p:childTnLst>
                                    <p:set>
                                      <p:cBhvr>
                                        <p:cTn id="34" dur="1" fill="hold">
                                          <p:stCondLst>
                                            <p:cond delay="499"/>
                                          </p:stCondLst>
                                        </p:cTn>
                                        <p:tgtEl>
                                          <p:spTgt spid="53262"/>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68" presetClass="entr" presetSubtype="0" fill="hold" grpId="0" nodeType="clickEffect">
                                  <p:stCondLst>
                                    <p:cond delay="0"/>
                                  </p:stCondLst>
                                  <p:childTnLst>
                                    <p:set>
                                      <p:cBhvr>
                                        <p:cTn id="38" dur="1" fill="hold">
                                          <p:stCondLst>
                                            <p:cond delay="499"/>
                                          </p:stCondLst>
                                        </p:cTn>
                                        <p:tgtEl>
                                          <p:spTgt spid="53264"/>
                                        </p:tgtEl>
                                        <p:attrNameLst>
                                          <p:attrName>style.visibility</p:attrName>
                                        </p:attrNameLst>
                                      </p:cBhvr>
                                      <p:to>
                                        <p:strVal val="visible"/>
                                      </p:to>
                                    </p:set>
                                  </p:childTnLst>
                                </p:cTn>
                              </p:par>
                            </p:childTnLst>
                          </p:cTn>
                        </p:par>
                        <p:par>
                          <p:cTn id="39" fill="hold" nodeType="afterGroup">
                            <p:stCondLst>
                              <p:cond delay="500"/>
                            </p:stCondLst>
                            <p:childTnLst>
                              <p:par>
                                <p:cTn id="40" presetID="168" presetClass="exit" presetSubtype="0" fill="hold" grpId="1" nodeType="afterEffect">
                                  <p:stCondLst>
                                    <p:cond delay="0"/>
                                  </p:stCondLst>
                                  <p:childTnLst>
                                    <p:set>
                                      <p:cBhvr>
                                        <p:cTn id="41" dur="1" fill="hold">
                                          <p:stCondLst>
                                            <p:cond delay="499"/>
                                          </p:stCondLst>
                                        </p:cTn>
                                        <p:tgtEl>
                                          <p:spTgt spid="53263"/>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68" presetClass="entr" presetSubtype="0" fill="hold" grpId="0" nodeType="clickEffect">
                                  <p:stCondLst>
                                    <p:cond delay="0"/>
                                  </p:stCondLst>
                                  <p:childTnLst>
                                    <p:set>
                                      <p:cBhvr>
                                        <p:cTn id="45" dur="1" fill="hold">
                                          <p:stCondLst>
                                            <p:cond delay="499"/>
                                          </p:stCondLst>
                                        </p:cTn>
                                        <p:tgtEl>
                                          <p:spTgt spid="53265"/>
                                        </p:tgtEl>
                                        <p:attrNameLst>
                                          <p:attrName>style.visibility</p:attrName>
                                        </p:attrNameLst>
                                      </p:cBhvr>
                                      <p:to>
                                        <p:strVal val="visible"/>
                                      </p:to>
                                    </p:set>
                                  </p:childTnLst>
                                </p:cTn>
                              </p:par>
                            </p:childTnLst>
                          </p:cTn>
                        </p:par>
                        <p:par>
                          <p:cTn id="46" fill="hold" nodeType="afterGroup">
                            <p:stCondLst>
                              <p:cond delay="500"/>
                            </p:stCondLst>
                            <p:childTnLst>
                              <p:par>
                                <p:cTn id="47" presetID="168" presetClass="exit" presetSubtype="0" fill="hold" grpId="1" nodeType="afterEffect">
                                  <p:stCondLst>
                                    <p:cond delay="0"/>
                                  </p:stCondLst>
                                  <p:childTnLst>
                                    <p:set>
                                      <p:cBhvr>
                                        <p:cTn id="48" dur="1" fill="hold">
                                          <p:stCondLst>
                                            <p:cond delay="499"/>
                                          </p:stCondLst>
                                        </p:cTn>
                                        <p:tgtEl>
                                          <p:spTgt spid="53264"/>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68" presetClass="entr" presetSubtype="0" fill="hold" grpId="0" nodeType="clickEffect">
                                  <p:stCondLst>
                                    <p:cond delay="0"/>
                                  </p:stCondLst>
                                  <p:childTnLst>
                                    <p:set>
                                      <p:cBhvr>
                                        <p:cTn id="52" dur="1" fill="hold">
                                          <p:stCondLst>
                                            <p:cond delay="499"/>
                                          </p:stCondLst>
                                        </p:cTn>
                                        <p:tgtEl>
                                          <p:spTgt spid="53266"/>
                                        </p:tgtEl>
                                        <p:attrNameLst>
                                          <p:attrName>style.visibility</p:attrName>
                                        </p:attrNameLst>
                                      </p:cBhvr>
                                      <p:to>
                                        <p:strVal val="visible"/>
                                      </p:to>
                                    </p:set>
                                  </p:childTnLst>
                                </p:cTn>
                              </p:par>
                            </p:childTnLst>
                          </p:cTn>
                        </p:par>
                        <p:par>
                          <p:cTn id="53" fill="hold" nodeType="afterGroup">
                            <p:stCondLst>
                              <p:cond delay="500"/>
                            </p:stCondLst>
                            <p:childTnLst>
                              <p:par>
                                <p:cTn id="54" presetID="168" presetClass="exit" presetSubtype="0" fill="hold" grpId="1" nodeType="afterEffect">
                                  <p:stCondLst>
                                    <p:cond delay="0"/>
                                  </p:stCondLst>
                                  <p:childTnLst>
                                    <p:set>
                                      <p:cBhvr>
                                        <p:cTn id="55" dur="1" fill="hold">
                                          <p:stCondLst>
                                            <p:cond delay="499"/>
                                          </p:stCondLst>
                                        </p:cTn>
                                        <p:tgtEl>
                                          <p:spTgt spid="53265"/>
                                        </p:tgtEl>
                                        <p:attrNameLst>
                                          <p:attrName>style.visibility</p:attrName>
                                        </p:attrNameLst>
                                      </p:cBhvr>
                                      <p:to>
                                        <p:strVal val="hidden"/>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68" presetClass="entr" presetSubtype="0" fill="hold" grpId="0" nodeType="clickEffect">
                                  <p:stCondLst>
                                    <p:cond delay="0"/>
                                  </p:stCondLst>
                                  <p:childTnLst>
                                    <p:set>
                                      <p:cBhvr>
                                        <p:cTn id="59" dur="1" fill="hold">
                                          <p:stCondLst>
                                            <p:cond delay="499"/>
                                          </p:stCondLst>
                                        </p:cTn>
                                        <p:tgtEl>
                                          <p:spTgt spid="53267"/>
                                        </p:tgtEl>
                                        <p:attrNameLst>
                                          <p:attrName>style.visibility</p:attrName>
                                        </p:attrNameLst>
                                      </p:cBhvr>
                                      <p:to>
                                        <p:strVal val="visible"/>
                                      </p:to>
                                    </p:set>
                                  </p:childTnLst>
                                </p:cTn>
                              </p:par>
                            </p:childTnLst>
                          </p:cTn>
                        </p:par>
                        <p:par>
                          <p:cTn id="60" fill="hold" nodeType="afterGroup">
                            <p:stCondLst>
                              <p:cond delay="500"/>
                            </p:stCondLst>
                            <p:childTnLst>
                              <p:par>
                                <p:cTn id="61" presetID="168" presetClass="exit" presetSubtype="0" fill="hold" grpId="1" nodeType="afterEffect">
                                  <p:stCondLst>
                                    <p:cond delay="0"/>
                                  </p:stCondLst>
                                  <p:childTnLst>
                                    <p:set>
                                      <p:cBhvr>
                                        <p:cTn id="62" dur="1" fill="hold">
                                          <p:stCondLst>
                                            <p:cond delay="499"/>
                                          </p:stCondLst>
                                        </p:cTn>
                                        <p:tgtEl>
                                          <p:spTgt spid="53266"/>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68" presetClass="entr" presetSubtype="0" fill="hold" nodeType="clickEffect">
                                  <p:stCondLst>
                                    <p:cond delay="0"/>
                                  </p:stCondLst>
                                  <p:childTnLst>
                                    <p:set>
                                      <p:cBhvr>
                                        <p:cTn id="66" dur="1" fill="hold">
                                          <p:stCondLst>
                                            <p:cond delay="499"/>
                                          </p:stCondLst>
                                        </p:cTn>
                                        <p:tgtEl>
                                          <p:spTgt spid="53269"/>
                                        </p:tgtEl>
                                        <p:attrNameLst>
                                          <p:attrName>style.visibility</p:attrName>
                                        </p:attrNameLst>
                                      </p:cBhvr>
                                      <p:to>
                                        <p:strVal val="visible"/>
                                      </p:to>
                                    </p:set>
                                  </p:childTnLst>
                                </p:cTn>
                              </p:par>
                            </p:childTnLst>
                          </p:cTn>
                        </p:par>
                        <p:par>
                          <p:cTn id="67" fill="hold" nodeType="afterGroup">
                            <p:stCondLst>
                              <p:cond delay="500"/>
                            </p:stCondLst>
                            <p:childTnLst>
                              <p:par>
                                <p:cTn id="68" presetID="168" presetClass="exit" presetSubtype="0" fill="hold" grpId="1" nodeType="afterEffect">
                                  <p:stCondLst>
                                    <p:cond delay="0"/>
                                  </p:stCondLst>
                                  <p:childTnLst>
                                    <p:set>
                                      <p:cBhvr>
                                        <p:cTn id="69" dur="1" fill="hold">
                                          <p:stCondLst>
                                            <p:cond delay="499"/>
                                          </p:stCondLst>
                                        </p:cTn>
                                        <p:tgtEl>
                                          <p:spTgt spid="532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9" grpId="0" autoUpdateAnimBg="0"/>
      <p:bldP spid="53259" grpId="1" autoUpdateAnimBg="0"/>
      <p:bldP spid="53260" grpId="0" autoUpdateAnimBg="0"/>
      <p:bldP spid="53260" grpId="1" autoUpdateAnimBg="0"/>
      <p:bldP spid="53261" grpId="0" autoUpdateAnimBg="0"/>
      <p:bldP spid="53261" grpId="1" autoUpdateAnimBg="0"/>
      <p:bldP spid="53262" grpId="0" autoUpdateAnimBg="0"/>
      <p:bldP spid="53262" grpId="1" autoUpdateAnimBg="0"/>
      <p:bldP spid="53263" grpId="0" autoUpdateAnimBg="0"/>
      <p:bldP spid="53263" grpId="1" autoUpdateAnimBg="0"/>
      <p:bldP spid="53264" grpId="0" autoUpdateAnimBg="0"/>
      <p:bldP spid="53264" grpId="1" autoUpdateAnimBg="0"/>
      <p:bldP spid="53265" grpId="0" autoUpdateAnimBg="0"/>
      <p:bldP spid="53265" grpId="1" autoUpdateAnimBg="0"/>
      <p:bldP spid="53266" grpId="0" autoUpdateAnimBg="0"/>
      <p:bldP spid="53266" grpId="1" autoUpdateAnimBg="0"/>
      <p:bldP spid="53267" grpId="0" autoUpdateAnimBg="0"/>
      <p:bldP spid="53267" grpId="1"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62" name="Rectangle 10"/>
          <p:cNvSpPr>
            <a:spLocks noGrp="1" noChangeArrowheads="1"/>
          </p:cNvSpPr>
          <p:nvPr>
            <p:ph type="title"/>
          </p:nvPr>
        </p:nvSpPr>
        <p:spPr>
          <a:ln/>
        </p:spPr>
        <p:txBody>
          <a:bodyPr/>
          <a:lstStyle/>
          <a:p>
            <a:r>
              <a:rPr lang="en-US" smtClean="0"/>
              <a:t>User Story Template</a:t>
            </a:r>
            <a:endParaRPr lang="en-US"/>
          </a:p>
        </p:txBody>
      </p:sp>
      <p:sp>
        <p:nvSpPr>
          <p:cNvPr id="33075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3075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3075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3075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3075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3075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3076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3076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30763" name="Rectangle 11"/>
          <p:cNvSpPr>
            <a:spLocks/>
          </p:cNvSpPr>
          <p:nvPr/>
        </p:nvSpPr>
        <p:spPr bwMode="auto">
          <a:xfrm>
            <a:off x="457200" y="1371600"/>
            <a:ext cx="6413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3600" b="1">
                <a:solidFill>
                  <a:schemeClr val="tx1"/>
                </a:solidFill>
                <a:latin typeface="Trebuchet MS" charset="0"/>
                <a:ea typeface="ＭＳ Ｐゴシック" charset="0"/>
                <a:cs typeface="Trebuchet MS" charset="0"/>
                <a:sym typeface="Trebuchet MS" charset="0"/>
              </a:rPr>
              <a:t>Role</a:t>
            </a:r>
            <a:r>
              <a:rPr lang="en-US" sz="3600">
                <a:solidFill>
                  <a:schemeClr val="tx1"/>
                </a:solidFill>
                <a:latin typeface="Trebuchet MS" charset="0"/>
                <a:ea typeface="ＭＳ Ｐゴシック" charset="0"/>
                <a:cs typeface="Trebuchet MS" charset="0"/>
                <a:sym typeface="Trebuchet MS" charset="0"/>
              </a:rPr>
              <a:t>: As a …</a:t>
            </a:r>
          </a:p>
        </p:txBody>
      </p:sp>
      <p:sp>
        <p:nvSpPr>
          <p:cNvPr id="330764" name="Rectangle 12"/>
          <p:cNvSpPr>
            <a:spLocks/>
          </p:cNvSpPr>
          <p:nvPr/>
        </p:nvSpPr>
        <p:spPr bwMode="auto">
          <a:xfrm>
            <a:off x="457200" y="2171700"/>
            <a:ext cx="6413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3600" b="1">
                <a:solidFill>
                  <a:schemeClr val="tx1"/>
                </a:solidFill>
                <a:latin typeface="Trebuchet MS" charset="0"/>
                <a:ea typeface="ＭＳ Ｐゴシック" charset="0"/>
                <a:cs typeface="Trebuchet MS" charset="0"/>
                <a:sym typeface="Trebuchet MS" charset="0"/>
              </a:rPr>
              <a:t>Goal</a:t>
            </a:r>
            <a:r>
              <a:rPr lang="en-US" sz="3600">
                <a:solidFill>
                  <a:schemeClr val="tx1"/>
                </a:solidFill>
                <a:latin typeface="Trebuchet MS" charset="0"/>
                <a:ea typeface="ＭＳ Ｐゴシック" charset="0"/>
                <a:cs typeface="Trebuchet MS" charset="0"/>
                <a:sym typeface="Trebuchet MS" charset="0"/>
              </a:rPr>
              <a:t>: I want/need …</a:t>
            </a:r>
          </a:p>
        </p:txBody>
      </p:sp>
      <p:sp>
        <p:nvSpPr>
          <p:cNvPr id="330765" name="Rectangle 13"/>
          <p:cNvSpPr>
            <a:spLocks/>
          </p:cNvSpPr>
          <p:nvPr/>
        </p:nvSpPr>
        <p:spPr bwMode="auto">
          <a:xfrm>
            <a:off x="457200" y="2933700"/>
            <a:ext cx="6413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3600" b="1" dirty="0">
                <a:solidFill>
                  <a:schemeClr val="tx1"/>
                </a:solidFill>
                <a:latin typeface="Trebuchet MS" charset="0"/>
                <a:ea typeface="ＭＳ Ｐゴシック" charset="0"/>
                <a:cs typeface="Trebuchet MS" charset="0"/>
                <a:sym typeface="Trebuchet MS" charset="0"/>
              </a:rPr>
              <a:t>Value</a:t>
            </a:r>
            <a:r>
              <a:rPr lang="en-US" sz="3600" dirty="0">
                <a:solidFill>
                  <a:schemeClr val="tx1"/>
                </a:solidFill>
                <a:latin typeface="Trebuchet MS" charset="0"/>
                <a:ea typeface="ＭＳ Ｐゴシック" charset="0"/>
                <a:cs typeface="Trebuchet MS" charset="0"/>
                <a:sym typeface="Trebuchet MS" charset="0"/>
              </a:rPr>
              <a:t>: So that …</a:t>
            </a:r>
          </a:p>
        </p:txBody>
      </p:sp>
      <p:pic>
        <p:nvPicPr>
          <p:cNvPr id="330766" name="Picture 1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8825" y="2055813"/>
            <a:ext cx="4330700" cy="3022600"/>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7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07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0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3" grpId="0" autoUpdateAnimBg="0"/>
      <p:bldP spid="330764" grpId="0" autoUpdateAnimBg="0"/>
      <p:bldP spid="330765" grpId="0"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86" name="Rectangle 10"/>
          <p:cNvSpPr>
            <a:spLocks noGrp="1" noChangeArrowheads="1"/>
          </p:cNvSpPr>
          <p:nvPr>
            <p:ph type="title"/>
          </p:nvPr>
        </p:nvSpPr>
        <p:spPr>
          <a:ln/>
        </p:spPr>
        <p:txBody>
          <a:bodyPr/>
          <a:lstStyle/>
          <a:p>
            <a:r>
              <a:rPr lang="en-US"/>
              <a:t>Acceptance Criteria Template</a:t>
            </a:r>
          </a:p>
        </p:txBody>
      </p:sp>
      <p:sp>
        <p:nvSpPr>
          <p:cNvPr id="33177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3177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3178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3178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3178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3178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3178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3178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31787" name="Rectangle 11"/>
          <p:cNvSpPr>
            <a:spLocks/>
          </p:cNvSpPr>
          <p:nvPr/>
        </p:nvSpPr>
        <p:spPr bwMode="auto">
          <a:xfrm>
            <a:off x="685800" y="1371600"/>
            <a:ext cx="6413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3600" b="1">
                <a:solidFill>
                  <a:schemeClr val="tx1"/>
                </a:solidFill>
                <a:latin typeface="Trebuchet MS" charset="0"/>
                <a:ea typeface="ＭＳ Ｐゴシック" charset="0"/>
                <a:cs typeface="Trebuchet MS" charset="0"/>
                <a:sym typeface="Trebuchet MS" charset="0"/>
              </a:rPr>
              <a:t>Context</a:t>
            </a:r>
            <a:r>
              <a:rPr lang="en-US" sz="3600">
                <a:solidFill>
                  <a:schemeClr val="tx1"/>
                </a:solidFill>
                <a:latin typeface="Trebuchet MS" charset="0"/>
                <a:ea typeface="ＭＳ Ｐゴシック" charset="0"/>
                <a:cs typeface="Trebuchet MS" charset="0"/>
                <a:sym typeface="Trebuchet MS" charset="0"/>
              </a:rPr>
              <a:t>: Given…</a:t>
            </a:r>
          </a:p>
        </p:txBody>
      </p:sp>
      <p:sp>
        <p:nvSpPr>
          <p:cNvPr id="331788" name="Rectangle 12"/>
          <p:cNvSpPr>
            <a:spLocks/>
          </p:cNvSpPr>
          <p:nvPr/>
        </p:nvSpPr>
        <p:spPr bwMode="auto">
          <a:xfrm>
            <a:off x="685800" y="2171700"/>
            <a:ext cx="6413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3600" b="1">
                <a:solidFill>
                  <a:schemeClr val="tx1"/>
                </a:solidFill>
                <a:latin typeface="Trebuchet MS" charset="0"/>
                <a:ea typeface="ＭＳ Ｐゴシック" charset="0"/>
                <a:cs typeface="Trebuchet MS" charset="0"/>
                <a:sym typeface="Trebuchet MS" charset="0"/>
              </a:rPr>
              <a:t>Action</a:t>
            </a:r>
            <a:r>
              <a:rPr lang="en-US" sz="3600">
                <a:solidFill>
                  <a:schemeClr val="tx1"/>
                </a:solidFill>
                <a:latin typeface="Trebuchet MS" charset="0"/>
                <a:ea typeface="ＭＳ Ｐゴシック" charset="0"/>
                <a:cs typeface="Trebuchet MS" charset="0"/>
                <a:sym typeface="Trebuchet MS" charset="0"/>
              </a:rPr>
              <a:t>: When…</a:t>
            </a:r>
          </a:p>
        </p:txBody>
      </p:sp>
      <p:sp>
        <p:nvSpPr>
          <p:cNvPr id="331789" name="Rectangle 13"/>
          <p:cNvSpPr>
            <a:spLocks/>
          </p:cNvSpPr>
          <p:nvPr/>
        </p:nvSpPr>
        <p:spPr bwMode="auto">
          <a:xfrm>
            <a:off x="685800" y="2933700"/>
            <a:ext cx="6413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3600" b="1">
                <a:solidFill>
                  <a:schemeClr val="tx1"/>
                </a:solidFill>
                <a:latin typeface="Trebuchet MS" charset="0"/>
                <a:ea typeface="ＭＳ Ｐゴシック" charset="0"/>
                <a:cs typeface="Trebuchet MS" charset="0"/>
                <a:sym typeface="Trebuchet MS" charset="0"/>
              </a:rPr>
              <a:t>Expectations</a:t>
            </a:r>
            <a:r>
              <a:rPr lang="en-US" sz="3600">
                <a:solidFill>
                  <a:schemeClr val="tx1"/>
                </a:solidFill>
                <a:latin typeface="Trebuchet MS" charset="0"/>
                <a:ea typeface="ＭＳ Ｐゴシック" charset="0"/>
                <a:cs typeface="Trebuchet MS" charset="0"/>
                <a:sym typeface="Trebuchet MS" charset="0"/>
              </a:rPr>
              <a:t>: Then…</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17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17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1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7" grpId="0" autoUpdateAnimBg="0"/>
      <p:bldP spid="331788" grpId="0" autoUpdateAnimBg="0"/>
      <p:bldP spid="331789" grpId="0"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3280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3280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3280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3280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3280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3280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3280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graphicFrame>
        <p:nvGraphicFramePr>
          <p:cNvPr id="332810" name="Group 10"/>
          <p:cNvGraphicFramePr>
            <a:graphicFrameLocks noGrp="1"/>
          </p:cNvGraphicFramePr>
          <p:nvPr/>
        </p:nvGraphicFramePr>
        <p:xfrm>
          <a:off x="685800" y="1295400"/>
          <a:ext cx="8143875" cy="4572000"/>
        </p:xfrm>
        <a:graphic>
          <a:graphicData uri="http://schemas.openxmlformats.org/drawingml/2006/table">
            <a:tbl>
              <a:tblPr/>
              <a:tblGrid>
                <a:gridCol w="1428750"/>
                <a:gridCol w="6715125"/>
              </a:tblGrid>
              <a:tr h="1143000">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Themes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43000">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Epics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43000">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Stories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r h="1143000">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Tasks</a:t>
                      </a:r>
                    </a:p>
                  </a:txBody>
                  <a:tcPr marL="38100" marR="38100" marT="38100" marB="38100" anchor="ctr"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solidFill>
                      <a:srgbClr val="FDE5CC"/>
                    </a:solidFill>
                  </a:tcPr>
                </a:tc>
                <a:tc>
                  <a:txBody>
                    <a:bodyPr/>
                    <a:lstStyle/>
                    <a:p>
                      <a:pPr marL="0" marR="0" lvl="0" indent="0" algn="l"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endParaRPr kumimoji="0" lang="en-US" sz="1800" b="0" i="0" u="none" strike="noStrike" cap="none" normalizeH="0" baseline="0">
                        <a:ln>
                          <a:noFill/>
                        </a:ln>
                        <a:solidFill>
                          <a:schemeClr val="tx1"/>
                        </a:solidFill>
                        <a:effectLst/>
                        <a:latin typeface="Trebuchet MS" charset="0"/>
                        <a:ea typeface="ヒラギノ角ゴ ProN W3" charset="0"/>
                        <a:cs typeface="ヒラギノ角ゴ ProN W3" charset="0"/>
                        <a:sym typeface="Trebuchet MS" charset="0"/>
                      </a:endParaRPr>
                    </a:p>
                  </a:txBody>
                  <a:tcPr marL="38100" marR="38100" marT="38100" marB="38100" horzOverflow="overflow">
                    <a:lnL cap="flat">
                      <a:noFill/>
                    </a:lnL>
                    <a:lnR cap="flat">
                      <a:noFill/>
                    </a:lnR>
                    <a:lnT w="12700" cap="flat" cmpd="sng" algn="ctr">
                      <a:solidFill>
                        <a:srgbClr val="A5A5A5"/>
                      </a:solidFill>
                      <a:prstDash val="sysDot"/>
                      <a:round/>
                      <a:headEnd type="none" w="med" len="med"/>
                      <a:tailEnd type="none" w="med" len="med"/>
                    </a:lnT>
                    <a:lnB w="12700" cap="flat" cmpd="sng" algn="ctr">
                      <a:solidFill>
                        <a:srgbClr val="A5A5A5"/>
                      </a:solidFill>
                      <a:prstDash val="sysDot"/>
                      <a:round/>
                      <a:headEnd type="none" w="med" len="med"/>
                      <a:tailEnd type="none" w="med" len="med"/>
                    </a:lnB>
                    <a:lnTlToBr>
                      <a:noFill/>
                    </a:lnTlToBr>
                    <a:lnBlToTr>
                      <a:noFill/>
                    </a:lnBlToTr>
                    <a:noFill/>
                  </a:tcPr>
                </a:tc>
              </a:tr>
            </a:tbl>
          </a:graphicData>
        </a:graphic>
      </p:graphicFrame>
      <p:sp>
        <p:nvSpPr>
          <p:cNvPr id="332841" name="Rectangle 41"/>
          <p:cNvSpPr>
            <a:spLocks noGrp="1" noChangeArrowheads="1"/>
          </p:cNvSpPr>
          <p:nvPr>
            <p:ph type="title"/>
          </p:nvPr>
        </p:nvSpPr>
        <p:spPr>
          <a:ln/>
        </p:spPr>
        <p:txBody>
          <a:bodyPr/>
          <a:lstStyle/>
          <a:p>
            <a:r>
              <a:rPr lang="en-US" dirty="0" smtClean="0"/>
              <a:t>Different levels of stories</a:t>
            </a:r>
            <a:endParaRPr lang="en-US" dirty="0"/>
          </a:p>
        </p:txBody>
      </p:sp>
      <p:grpSp>
        <p:nvGrpSpPr>
          <p:cNvPr id="332842" name="Group 42"/>
          <p:cNvGrpSpPr>
            <a:grpSpLocks/>
          </p:cNvGrpSpPr>
          <p:nvPr/>
        </p:nvGrpSpPr>
        <p:grpSpPr bwMode="auto">
          <a:xfrm>
            <a:off x="4757738" y="1490663"/>
            <a:ext cx="1600200" cy="762000"/>
            <a:chOff x="0" y="0"/>
            <a:chExt cx="1008" cy="480"/>
          </a:xfrm>
        </p:grpSpPr>
        <p:sp>
          <p:nvSpPr>
            <p:cNvPr id="332843" name="AutoShape 43"/>
            <p:cNvSpPr>
              <a:spLocks/>
            </p:cNvSpPr>
            <p:nvPr/>
          </p:nvSpPr>
          <p:spPr bwMode="auto">
            <a:xfrm>
              <a:off x="0" y="0"/>
              <a:ext cx="1008" cy="480"/>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32844" name="Rectangle 44"/>
            <p:cNvSpPr>
              <a:spLocks/>
            </p:cNvSpPr>
            <p:nvPr/>
          </p:nvSpPr>
          <p:spPr bwMode="auto">
            <a:xfrm>
              <a:off x="115" y="156"/>
              <a:ext cx="77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Search Results</a:t>
              </a:r>
            </a:p>
          </p:txBody>
        </p:sp>
      </p:grpSp>
      <p:grpSp>
        <p:nvGrpSpPr>
          <p:cNvPr id="332845" name="Group 45"/>
          <p:cNvGrpSpPr>
            <a:grpSpLocks/>
          </p:cNvGrpSpPr>
          <p:nvPr/>
        </p:nvGrpSpPr>
        <p:grpSpPr bwMode="auto">
          <a:xfrm>
            <a:off x="2928938" y="1490663"/>
            <a:ext cx="1600200" cy="762000"/>
            <a:chOff x="0" y="0"/>
            <a:chExt cx="1008" cy="480"/>
          </a:xfrm>
        </p:grpSpPr>
        <p:sp>
          <p:nvSpPr>
            <p:cNvPr id="332846" name="AutoShape 46"/>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332847" name="Rectangle 47"/>
            <p:cNvSpPr>
              <a:spLocks/>
            </p:cNvSpPr>
            <p:nvPr/>
          </p:nvSpPr>
          <p:spPr bwMode="auto">
            <a:xfrm>
              <a:off x="214" y="156"/>
              <a:ext cx="57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Home Page</a:t>
              </a:r>
            </a:p>
          </p:txBody>
        </p:sp>
      </p:grpSp>
      <p:grpSp>
        <p:nvGrpSpPr>
          <p:cNvPr id="332848" name="Group 48"/>
          <p:cNvGrpSpPr>
            <a:grpSpLocks/>
          </p:cNvGrpSpPr>
          <p:nvPr/>
        </p:nvGrpSpPr>
        <p:grpSpPr bwMode="auto">
          <a:xfrm>
            <a:off x="6662738" y="1490663"/>
            <a:ext cx="1600200" cy="762000"/>
            <a:chOff x="0" y="0"/>
            <a:chExt cx="1008" cy="480"/>
          </a:xfrm>
        </p:grpSpPr>
        <p:sp>
          <p:nvSpPr>
            <p:cNvPr id="332849" name="AutoShape 49"/>
            <p:cNvSpPr>
              <a:spLocks/>
            </p:cNvSpPr>
            <p:nvPr/>
          </p:nvSpPr>
          <p:spPr bwMode="auto">
            <a:xfrm>
              <a:off x="0" y="0"/>
              <a:ext cx="1008" cy="480"/>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332850" name="Rectangle 50"/>
            <p:cNvSpPr>
              <a:spLocks/>
            </p:cNvSpPr>
            <p:nvPr/>
          </p:nvSpPr>
          <p:spPr bwMode="auto">
            <a:xfrm>
              <a:off x="189" y="156"/>
              <a:ext cx="62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783F04"/>
                  </a:solidFill>
                  <a:latin typeface="Lucida Grande" charset="0"/>
                  <a:ea typeface="ＭＳ Ｐゴシック" charset="0"/>
                  <a:cs typeface="Lucida Grande" charset="0"/>
                  <a:sym typeface="Lucida Grande" charset="0"/>
                </a:rPr>
                <a:t>Full Page Ad</a:t>
              </a:r>
            </a:p>
          </p:txBody>
        </p:sp>
      </p:grpSp>
      <p:grpSp>
        <p:nvGrpSpPr>
          <p:cNvPr id="332851" name="Group 51"/>
          <p:cNvGrpSpPr>
            <a:grpSpLocks/>
          </p:cNvGrpSpPr>
          <p:nvPr/>
        </p:nvGrpSpPr>
        <p:grpSpPr bwMode="auto">
          <a:xfrm>
            <a:off x="3005138" y="2709863"/>
            <a:ext cx="1600200" cy="609600"/>
            <a:chOff x="0" y="0"/>
            <a:chExt cx="1008" cy="384"/>
          </a:xfrm>
        </p:grpSpPr>
        <p:sp>
          <p:nvSpPr>
            <p:cNvPr id="332852" name="AutoShape 52"/>
            <p:cNvSpPr>
              <a:spLocks/>
            </p:cNvSpPr>
            <p:nvPr/>
          </p:nvSpPr>
          <p:spPr bwMode="auto">
            <a:xfrm>
              <a:off x="0" y="0"/>
              <a:ext cx="1008" cy="384"/>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32853" name="Rectangle 53"/>
            <p:cNvSpPr>
              <a:spLocks/>
            </p:cNvSpPr>
            <p:nvPr/>
          </p:nvSpPr>
          <p:spPr bwMode="auto">
            <a:xfrm>
              <a:off x="74" y="108"/>
              <a:ext cx="85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Featured Listing</a:t>
              </a:r>
            </a:p>
          </p:txBody>
        </p:sp>
      </p:grpSp>
      <p:grpSp>
        <p:nvGrpSpPr>
          <p:cNvPr id="332854" name="Group 54"/>
          <p:cNvGrpSpPr>
            <a:grpSpLocks/>
          </p:cNvGrpSpPr>
          <p:nvPr/>
        </p:nvGrpSpPr>
        <p:grpSpPr bwMode="auto">
          <a:xfrm>
            <a:off x="4757738" y="2709863"/>
            <a:ext cx="1600200" cy="609600"/>
            <a:chOff x="0" y="0"/>
            <a:chExt cx="1008" cy="384"/>
          </a:xfrm>
        </p:grpSpPr>
        <p:sp>
          <p:nvSpPr>
            <p:cNvPr id="332855" name="AutoShape 55"/>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332856" name="Rectangle 56"/>
            <p:cNvSpPr>
              <a:spLocks/>
            </p:cNvSpPr>
            <p:nvPr/>
          </p:nvSpPr>
          <p:spPr bwMode="auto">
            <a:xfrm>
              <a:off x="188" y="108"/>
              <a:ext cx="63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Search Form</a:t>
              </a:r>
            </a:p>
          </p:txBody>
        </p:sp>
      </p:grpSp>
      <p:grpSp>
        <p:nvGrpSpPr>
          <p:cNvPr id="332857" name="Group 57"/>
          <p:cNvGrpSpPr>
            <a:grpSpLocks/>
          </p:cNvGrpSpPr>
          <p:nvPr/>
        </p:nvGrpSpPr>
        <p:grpSpPr bwMode="auto">
          <a:xfrm>
            <a:off x="6586538" y="2709863"/>
            <a:ext cx="1600200" cy="609600"/>
            <a:chOff x="0" y="0"/>
            <a:chExt cx="1008" cy="384"/>
          </a:xfrm>
        </p:grpSpPr>
        <p:sp>
          <p:nvSpPr>
            <p:cNvPr id="332858" name="AutoShape 58"/>
            <p:cNvSpPr>
              <a:spLocks/>
            </p:cNvSpPr>
            <p:nvPr/>
          </p:nvSpPr>
          <p:spPr bwMode="auto">
            <a:xfrm>
              <a:off x="0" y="0"/>
              <a:ext cx="1008" cy="384"/>
            </a:xfrm>
            <a:prstGeom prst="roundRect">
              <a:avLst>
                <a:gd name="adj" fmla="val 16667"/>
              </a:avLst>
            </a:prstGeom>
            <a:solidFill>
              <a:srgbClr val="FFFFFF"/>
            </a:solidFill>
            <a:ln w="9525" cap="flat">
              <a:solidFill>
                <a:srgbClr val="E55725"/>
              </a:solidFill>
              <a:prstDash val="solid"/>
              <a:round/>
              <a:headEnd type="none" w="med" len="med"/>
              <a:tailEnd type="none" w="med" len="med"/>
            </a:ln>
          </p:spPr>
          <p:txBody>
            <a:bodyPr lIns="0" tIns="0" rIns="0" bIns="0"/>
            <a:lstStyle/>
            <a:p>
              <a:endParaRPr lang="en-US"/>
            </a:p>
          </p:txBody>
        </p:sp>
        <p:sp>
          <p:nvSpPr>
            <p:cNvPr id="332859" name="Rectangle 59"/>
            <p:cNvSpPr>
              <a:spLocks/>
            </p:cNvSpPr>
            <p:nvPr/>
          </p:nvSpPr>
          <p:spPr bwMode="auto">
            <a:xfrm>
              <a:off x="68" y="108"/>
              <a:ext cx="87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a:solidFill>
                    <a:srgbClr val="DB7408"/>
                  </a:solidFill>
                  <a:latin typeface="Lucida Grande" charset="0"/>
                  <a:ea typeface="ＭＳ Ｐゴシック" charset="0"/>
                  <a:cs typeface="Lucida Grande" charset="0"/>
                  <a:sym typeface="Lucida Grande" charset="0"/>
                </a:rPr>
                <a:t>Classified Results</a:t>
              </a:r>
            </a:p>
          </p:txBody>
        </p:sp>
      </p:grpSp>
      <p:sp>
        <p:nvSpPr>
          <p:cNvPr id="332860" name="AutoShape 60"/>
          <p:cNvSpPr>
            <a:spLocks noChangeShapeType="1"/>
          </p:cNvSpPr>
          <p:nvPr/>
        </p:nvSpPr>
        <p:spPr bwMode="auto">
          <a:xfrm flipH="1">
            <a:off x="3805238" y="1871663"/>
            <a:ext cx="1752600" cy="114300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32861" name="AutoShape 61"/>
          <p:cNvSpPr>
            <a:spLocks noChangeShapeType="1"/>
          </p:cNvSpPr>
          <p:nvPr/>
        </p:nvSpPr>
        <p:spPr bwMode="auto">
          <a:xfrm>
            <a:off x="5557838" y="1871663"/>
            <a:ext cx="0" cy="114300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32862" name="AutoShape 62"/>
          <p:cNvSpPr>
            <a:spLocks noChangeShapeType="1"/>
          </p:cNvSpPr>
          <p:nvPr/>
        </p:nvSpPr>
        <p:spPr bwMode="auto">
          <a:xfrm>
            <a:off x="5557838" y="1871663"/>
            <a:ext cx="1828800" cy="114300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332863" name="Group 63"/>
          <p:cNvGrpSpPr>
            <a:grpSpLocks/>
          </p:cNvGrpSpPr>
          <p:nvPr/>
        </p:nvGrpSpPr>
        <p:grpSpPr bwMode="auto">
          <a:xfrm>
            <a:off x="2852738" y="3852863"/>
            <a:ext cx="1295400" cy="457200"/>
            <a:chOff x="0" y="0"/>
            <a:chExt cx="816" cy="288"/>
          </a:xfrm>
        </p:grpSpPr>
        <p:sp>
          <p:nvSpPr>
            <p:cNvPr id="332864" name="AutoShape 64"/>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32865" name="Rectangle 65"/>
            <p:cNvSpPr>
              <a:spLocks/>
            </p:cNvSpPr>
            <p:nvPr/>
          </p:nvSpPr>
          <p:spPr bwMode="auto">
            <a:xfrm>
              <a:off x="224" y="60"/>
              <a:ext cx="36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Billing</a:t>
              </a:r>
            </a:p>
          </p:txBody>
        </p:sp>
      </p:grpSp>
      <p:grpSp>
        <p:nvGrpSpPr>
          <p:cNvPr id="332866" name="Group 66"/>
          <p:cNvGrpSpPr>
            <a:grpSpLocks/>
          </p:cNvGrpSpPr>
          <p:nvPr/>
        </p:nvGrpSpPr>
        <p:grpSpPr bwMode="auto">
          <a:xfrm>
            <a:off x="4224338" y="3852863"/>
            <a:ext cx="1295400" cy="457200"/>
            <a:chOff x="0" y="0"/>
            <a:chExt cx="816" cy="288"/>
          </a:xfrm>
        </p:grpSpPr>
        <p:sp>
          <p:nvSpPr>
            <p:cNvPr id="332867" name="AutoShape 67"/>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32868" name="Rectangle 68"/>
            <p:cNvSpPr>
              <a:spLocks/>
            </p:cNvSpPr>
            <p:nvPr/>
          </p:nvSpPr>
          <p:spPr bwMode="auto">
            <a:xfrm>
              <a:off x="25" y="60"/>
              <a:ext cx="76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Dealer Groups</a:t>
              </a:r>
            </a:p>
          </p:txBody>
        </p:sp>
      </p:grpSp>
      <p:grpSp>
        <p:nvGrpSpPr>
          <p:cNvPr id="332869" name="Group 69"/>
          <p:cNvGrpSpPr>
            <a:grpSpLocks/>
          </p:cNvGrpSpPr>
          <p:nvPr/>
        </p:nvGrpSpPr>
        <p:grpSpPr bwMode="auto">
          <a:xfrm>
            <a:off x="5595938" y="3852863"/>
            <a:ext cx="1295400" cy="457200"/>
            <a:chOff x="0" y="0"/>
            <a:chExt cx="816" cy="288"/>
          </a:xfrm>
        </p:grpSpPr>
        <p:sp>
          <p:nvSpPr>
            <p:cNvPr id="332870" name="AutoShape 70"/>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32871" name="Rectangle 71"/>
            <p:cNvSpPr>
              <a:spLocks/>
            </p:cNvSpPr>
            <p:nvPr/>
          </p:nvSpPr>
          <p:spPr bwMode="auto">
            <a:xfrm>
              <a:off x="48" y="60"/>
              <a:ext cx="71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Display Logic</a:t>
              </a:r>
            </a:p>
          </p:txBody>
        </p:sp>
      </p:grpSp>
      <p:grpSp>
        <p:nvGrpSpPr>
          <p:cNvPr id="332872" name="Group 72"/>
          <p:cNvGrpSpPr>
            <a:grpSpLocks/>
          </p:cNvGrpSpPr>
          <p:nvPr/>
        </p:nvGrpSpPr>
        <p:grpSpPr bwMode="auto">
          <a:xfrm>
            <a:off x="6967538" y="3852863"/>
            <a:ext cx="1295400" cy="457200"/>
            <a:chOff x="0" y="0"/>
            <a:chExt cx="816" cy="288"/>
          </a:xfrm>
        </p:grpSpPr>
        <p:sp>
          <p:nvSpPr>
            <p:cNvPr id="332873" name="AutoShape 73"/>
            <p:cNvSpPr>
              <a:spLocks/>
            </p:cNvSpPr>
            <p:nvPr/>
          </p:nvSpPr>
          <p:spPr bwMode="auto">
            <a:xfrm>
              <a:off x="0" y="0"/>
              <a:ext cx="816" cy="288"/>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32874" name="Rectangle 74"/>
            <p:cNvSpPr>
              <a:spLocks/>
            </p:cNvSpPr>
            <p:nvPr/>
          </p:nvSpPr>
          <p:spPr bwMode="auto">
            <a:xfrm>
              <a:off x="16" y="60"/>
              <a:ext cx="78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Click Counting</a:t>
              </a:r>
            </a:p>
          </p:txBody>
        </p:sp>
      </p:grpSp>
      <p:sp>
        <p:nvSpPr>
          <p:cNvPr id="332875" name="AutoShape 75"/>
          <p:cNvSpPr>
            <a:spLocks noChangeShapeType="1"/>
          </p:cNvSpPr>
          <p:nvPr/>
        </p:nvSpPr>
        <p:spPr bwMode="auto">
          <a:xfrm flipH="1">
            <a:off x="3500438" y="3014663"/>
            <a:ext cx="304800" cy="106680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32876" name="AutoShape 76"/>
          <p:cNvSpPr>
            <a:spLocks noChangeShapeType="1"/>
          </p:cNvSpPr>
          <p:nvPr/>
        </p:nvSpPr>
        <p:spPr bwMode="auto">
          <a:xfrm>
            <a:off x="3805238" y="3014663"/>
            <a:ext cx="1066800" cy="106680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32877" name="AutoShape 77"/>
          <p:cNvSpPr>
            <a:spLocks noChangeShapeType="1"/>
          </p:cNvSpPr>
          <p:nvPr/>
        </p:nvSpPr>
        <p:spPr bwMode="auto">
          <a:xfrm>
            <a:off x="3805238" y="3014663"/>
            <a:ext cx="2438400" cy="106680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32878" name="AutoShape 78"/>
          <p:cNvSpPr>
            <a:spLocks noChangeShapeType="1"/>
          </p:cNvSpPr>
          <p:nvPr/>
        </p:nvSpPr>
        <p:spPr bwMode="auto">
          <a:xfrm>
            <a:off x="3805238" y="3014663"/>
            <a:ext cx="3810000" cy="106680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332879" name="Group 79"/>
          <p:cNvGrpSpPr>
            <a:grpSpLocks/>
          </p:cNvGrpSpPr>
          <p:nvPr/>
        </p:nvGrpSpPr>
        <p:grpSpPr bwMode="auto">
          <a:xfrm>
            <a:off x="2282825" y="5108575"/>
            <a:ext cx="2017713" cy="306388"/>
            <a:chOff x="0" y="0"/>
            <a:chExt cx="1270" cy="193"/>
          </a:xfrm>
        </p:grpSpPr>
        <p:sp>
          <p:nvSpPr>
            <p:cNvPr id="332880" name="AutoShape 80"/>
            <p:cNvSpPr>
              <a:spLocks/>
            </p:cNvSpPr>
            <p:nvPr/>
          </p:nvSpPr>
          <p:spPr bwMode="auto">
            <a:xfrm>
              <a:off x="0" y="0"/>
              <a:ext cx="1270"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32881" name="Rectangle 81"/>
            <p:cNvSpPr>
              <a:spLocks/>
            </p:cNvSpPr>
            <p:nvPr/>
          </p:nvSpPr>
          <p:spPr bwMode="auto">
            <a:xfrm>
              <a:off x="1" y="12"/>
              <a:ext cx="12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Matching Search Criteria</a:t>
              </a:r>
            </a:p>
          </p:txBody>
        </p:sp>
      </p:grpSp>
      <p:grpSp>
        <p:nvGrpSpPr>
          <p:cNvPr id="332882" name="Group 82"/>
          <p:cNvGrpSpPr>
            <a:grpSpLocks/>
          </p:cNvGrpSpPr>
          <p:nvPr/>
        </p:nvGrpSpPr>
        <p:grpSpPr bwMode="auto">
          <a:xfrm>
            <a:off x="4592638" y="5108575"/>
            <a:ext cx="1550987" cy="306388"/>
            <a:chOff x="0" y="0"/>
            <a:chExt cx="976" cy="193"/>
          </a:xfrm>
        </p:grpSpPr>
        <p:sp>
          <p:nvSpPr>
            <p:cNvPr id="332883" name="AutoShape 83"/>
            <p:cNvSpPr>
              <a:spLocks/>
            </p:cNvSpPr>
            <p:nvPr/>
          </p:nvSpPr>
          <p:spPr bwMode="auto">
            <a:xfrm>
              <a:off x="0" y="0"/>
              <a:ext cx="976"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32884" name="Rectangle 84"/>
            <p:cNvSpPr>
              <a:spLocks/>
            </p:cNvSpPr>
            <p:nvPr/>
          </p:nvSpPr>
          <p:spPr bwMode="auto">
            <a:xfrm>
              <a:off x="7" y="12"/>
              <a:ext cx="96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 Dealer</a:t>
              </a:r>
            </a:p>
          </p:txBody>
        </p:sp>
      </p:grpSp>
      <p:grpSp>
        <p:nvGrpSpPr>
          <p:cNvPr id="332885" name="Group 85"/>
          <p:cNvGrpSpPr>
            <a:grpSpLocks/>
          </p:cNvGrpSpPr>
          <p:nvPr/>
        </p:nvGrpSpPr>
        <p:grpSpPr bwMode="auto">
          <a:xfrm>
            <a:off x="6435725" y="5108575"/>
            <a:ext cx="1384300" cy="306388"/>
            <a:chOff x="0" y="0"/>
            <a:chExt cx="872" cy="193"/>
          </a:xfrm>
        </p:grpSpPr>
        <p:sp>
          <p:nvSpPr>
            <p:cNvPr id="332886" name="AutoShape 86"/>
            <p:cNvSpPr>
              <a:spLocks/>
            </p:cNvSpPr>
            <p:nvPr/>
          </p:nvSpPr>
          <p:spPr bwMode="auto">
            <a:xfrm>
              <a:off x="0" y="0"/>
              <a:ext cx="872"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32887" name="Rectangle 87"/>
            <p:cNvSpPr>
              <a:spLocks/>
            </p:cNvSpPr>
            <p:nvPr/>
          </p:nvSpPr>
          <p:spPr bwMode="auto">
            <a:xfrm>
              <a:off x="16" y="12"/>
              <a:ext cx="83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Choosing an Ad</a:t>
              </a:r>
            </a:p>
          </p:txBody>
        </p:sp>
      </p:grpSp>
      <p:grpSp>
        <p:nvGrpSpPr>
          <p:cNvPr id="332888" name="Group 88"/>
          <p:cNvGrpSpPr>
            <a:grpSpLocks/>
          </p:cNvGrpSpPr>
          <p:nvPr/>
        </p:nvGrpSpPr>
        <p:grpSpPr bwMode="auto">
          <a:xfrm>
            <a:off x="8113713" y="5108575"/>
            <a:ext cx="606425" cy="306388"/>
            <a:chOff x="0" y="0"/>
            <a:chExt cx="381" cy="193"/>
          </a:xfrm>
        </p:grpSpPr>
        <p:sp>
          <p:nvSpPr>
            <p:cNvPr id="332889" name="AutoShape 89"/>
            <p:cNvSpPr>
              <a:spLocks/>
            </p:cNvSpPr>
            <p:nvPr/>
          </p:nvSpPr>
          <p:spPr bwMode="auto">
            <a:xfrm>
              <a:off x="0" y="0"/>
              <a:ext cx="381" cy="193"/>
            </a:xfrm>
            <a:prstGeom prst="roundRect">
              <a:avLst>
                <a:gd name="adj" fmla="val 16667"/>
              </a:avLst>
            </a:prstGeom>
            <a:solidFill>
              <a:srgbClr val="F8AC5E"/>
            </a:solidFill>
            <a:ln w="9525" cap="flat">
              <a:solidFill>
                <a:srgbClr val="DB7408"/>
              </a:solidFill>
              <a:prstDash val="solid"/>
              <a:round/>
              <a:headEnd type="none" w="med" len="med"/>
              <a:tailEnd type="none" w="med" len="med"/>
            </a:ln>
          </p:spPr>
          <p:txBody>
            <a:bodyPr lIns="0" tIns="0" rIns="0" bIns="0"/>
            <a:lstStyle/>
            <a:p>
              <a:endParaRPr lang="en-US"/>
            </a:p>
          </p:txBody>
        </p:sp>
        <p:sp>
          <p:nvSpPr>
            <p:cNvPr id="332890" name="Rectangle 90"/>
            <p:cNvSpPr>
              <a:spLocks/>
            </p:cNvSpPr>
            <p:nvPr/>
          </p:nvSpPr>
          <p:spPr bwMode="auto">
            <a:xfrm>
              <a:off x="41" y="12"/>
              <a:ext cx="29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38100" tIns="38100" rIns="38100" bIns="38100" anchor="ctr">
              <a:spAutoFit/>
            </a:bodyPr>
            <a:lstStyle/>
            <a:p>
              <a:r>
                <a:rPr lang="en-US" sz="1200" b="1">
                  <a:solidFill>
                    <a:srgbClr val="783F04"/>
                  </a:solidFill>
                  <a:latin typeface="Lucida Grande" charset="0"/>
                  <a:ea typeface="ＭＳ Ｐゴシック" charset="0"/>
                  <a:cs typeface="Lucida Grande" charset="0"/>
                  <a:sym typeface="Lucida Grande" charset="0"/>
                </a:rPr>
                <a:t>Etc…</a:t>
              </a:r>
            </a:p>
          </p:txBody>
        </p:sp>
      </p:grpSp>
      <p:sp>
        <p:nvSpPr>
          <p:cNvPr id="332891" name="AutoShape 91"/>
          <p:cNvSpPr>
            <a:spLocks noChangeShapeType="1"/>
          </p:cNvSpPr>
          <p:nvPr/>
        </p:nvSpPr>
        <p:spPr bwMode="auto">
          <a:xfrm flipH="1">
            <a:off x="3290888" y="4081463"/>
            <a:ext cx="2952750" cy="118110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32892" name="AutoShape 92"/>
          <p:cNvSpPr>
            <a:spLocks noChangeShapeType="1"/>
          </p:cNvSpPr>
          <p:nvPr/>
        </p:nvSpPr>
        <p:spPr bwMode="auto">
          <a:xfrm flipH="1">
            <a:off x="5367338" y="4081463"/>
            <a:ext cx="876300" cy="118110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32893" name="AutoShape 93"/>
          <p:cNvSpPr>
            <a:spLocks noChangeShapeType="1"/>
          </p:cNvSpPr>
          <p:nvPr/>
        </p:nvSpPr>
        <p:spPr bwMode="auto">
          <a:xfrm>
            <a:off x="6243638" y="4081463"/>
            <a:ext cx="884237" cy="118110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332894" name="AutoShape 94"/>
          <p:cNvSpPr>
            <a:spLocks noChangeShapeType="1"/>
          </p:cNvSpPr>
          <p:nvPr/>
        </p:nvSpPr>
        <p:spPr bwMode="auto">
          <a:xfrm>
            <a:off x="6243638" y="4081463"/>
            <a:ext cx="2173287" cy="1181100"/>
          </a:xfrm>
          <a:prstGeom prst="straightConnector1">
            <a:avLst/>
          </a:prstGeom>
          <a:noFill/>
          <a:ln w="28575" cap="flat">
            <a:solidFill>
              <a:srgbClr val="D86B6B"/>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0300" y="1016000"/>
            <a:ext cx="6870700" cy="4813300"/>
          </a:xfrm>
          <a:prstGeom prst="rect">
            <a:avLst/>
          </a:prstGeom>
        </p:spPr>
      </p:pic>
      <p:sp>
        <p:nvSpPr>
          <p:cNvPr id="3" name="Title 2"/>
          <p:cNvSpPr>
            <a:spLocks noGrp="1"/>
          </p:cNvSpPr>
          <p:nvPr>
            <p:ph type="title"/>
          </p:nvPr>
        </p:nvSpPr>
        <p:spPr/>
        <p:txBody>
          <a:bodyPr/>
          <a:lstStyle/>
          <a:p>
            <a:r>
              <a:rPr lang="en-US" dirty="0" smtClean="0"/>
              <a:t>Detail increases</a:t>
            </a:r>
            <a:endParaRPr lang="en-US" dirty="0"/>
          </a:p>
        </p:txBody>
      </p:sp>
    </p:spTree>
    <p:extLst>
      <p:ext uri="{BB962C8B-B14F-4D97-AF65-F5344CB8AC3E}">
        <p14:creationId xmlns:p14="http://schemas.microsoft.com/office/powerpoint/2010/main" val="33885001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0" name="Rectangle 10"/>
          <p:cNvSpPr>
            <a:spLocks noGrp="1" noChangeArrowheads="1"/>
          </p:cNvSpPr>
          <p:nvPr>
            <p:ph type="title"/>
          </p:nvPr>
        </p:nvSpPr>
        <p:spPr>
          <a:ln/>
        </p:spPr>
        <p:txBody>
          <a:bodyPr/>
          <a:lstStyle/>
          <a:p>
            <a:r>
              <a:rPr lang="en-US" sz="3600"/>
              <a:t>Roles</a:t>
            </a:r>
          </a:p>
        </p:txBody>
      </p:sp>
      <p:sp>
        <p:nvSpPr>
          <p:cNvPr id="33792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3792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3792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3792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3792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3792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3792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3792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3793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 y="304800"/>
            <a:ext cx="2538413" cy="617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337932"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4200" y="685800"/>
            <a:ext cx="1600200" cy="3922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337933"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2600" y="228600"/>
            <a:ext cx="3276600" cy="364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337934"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9600" y="2743200"/>
            <a:ext cx="1831975" cy="3875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2000"/>
                                  </p:stCondLst>
                                  <p:childTnLst>
                                    <p:set>
                                      <p:cBhvr>
                                        <p:cTn id="6" dur="1" fill="hold">
                                          <p:stCondLst>
                                            <p:cond delay="499"/>
                                          </p:stCondLst>
                                        </p:cTn>
                                        <p:tgtEl>
                                          <p:spTgt spid="337934"/>
                                        </p:tgtEl>
                                        <p:attrNameLst>
                                          <p:attrName>style.visibility</p:attrName>
                                        </p:attrNameLst>
                                      </p:cBhvr>
                                      <p:to>
                                        <p:strVal val="visible"/>
                                      </p:to>
                                    </p:set>
                                  </p:childTnLst>
                                </p:cTn>
                              </p:par>
                            </p:childTnLst>
                          </p:cTn>
                        </p:par>
                        <p:par>
                          <p:cTn id="7" fill="hold" nodeType="afterGroup">
                            <p:stCondLst>
                              <p:cond delay="2500"/>
                            </p:stCondLst>
                            <p:childTnLst>
                              <p:par>
                                <p:cTn id="8" presetID="168" presetClass="entr" presetSubtype="0" fill="hold" nodeType="afterEffect">
                                  <p:stCondLst>
                                    <p:cond delay="2000"/>
                                  </p:stCondLst>
                                  <p:childTnLst>
                                    <p:set>
                                      <p:cBhvr>
                                        <p:cTn id="9" dur="1" fill="hold">
                                          <p:stCondLst>
                                            <p:cond delay="499"/>
                                          </p:stCondLst>
                                        </p:cTn>
                                        <p:tgtEl>
                                          <p:spTgt spid="337932"/>
                                        </p:tgtEl>
                                        <p:attrNameLst>
                                          <p:attrName>style.visibility</p:attrName>
                                        </p:attrNameLst>
                                      </p:cBhvr>
                                      <p:to>
                                        <p:strVal val="visible"/>
                                      </p:to>
                                    </p:set>
                                  </p:childTnLst>
                                </p:cTn>
                              </p:par>
                            </p:childTnLst>
                          </p:cTn>
                        </p:par>
                        <p:par>
                          <p:cTn id="10" fill="hold" nodeType="afterGroup">
                            <p:stCondLst>
                              <p:cond delay="5000"/>
                            </p:stCondLst>
                            <p:childTnLst>
                              <p:par>
                                <p:cTn id="11" presetID="168" presetClass="entr" presetSubtype="0" fill="hold" nodeType="afterEffect">
                                  <p:stCondLst>
                                    <p:cond delay="2000"/>
                                  </p:stCondLst>
                                  <p:childTnLst>
                                    <p:set>
                                      <p:cBhvr>
                                        <p:cTn id="12" dur="1" fill="hold">
                                          <p:stCondLst>
                                            <p:cond delay="499"/>
                                          </p:stCondLst>
                                        </p:cTn>
                                        <p:tgtEl>
                                          <p:spTgt spid="3379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8" name="Rectangle 10"/>
          <p:cNvSpPr>
            <a:spLocks noGrp="1" noChangeArrowheads="1"/>
          </p:cNvSpPr>
          <p:nvPr>
            <p:ph type="title"/>
          </p:nvPr>
        </p:nvSpPr>
        <p:spPr>
          <a:ln/>
        </p:spPr>
        <p:txBody>
          <a:bodyPr/>
          <a:lstStyle/>
          <a:p>
            <a:pPr algn="l"/>
            <a:r>
              <a:rPr lang="en-US"/>
              <a:t>Personas</a:t>
            </a:r>
          </a:p>
        </p:txBody>
      </p:sp>
      <p:sp>
        <p:nvSpPr>
          <p:cNvPr id="33997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3997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3997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3997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3997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3997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3997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3997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3997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800" y="38100"/>
            <a:ext cx="7010400" cy="678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6" name="Rectangle 10"/>
          <p:cNvSpPr>
            <a:spLocks noGrp="1" noChangeArrowheads="1"/>
          </p:cNvSpPr>
          <p:nvPr>
            <p:ph type="title"/>
          </p:nvPr>
        </p:nvSpPr>
        <p:spPr>
          <a:ln/>
        </p:spPr>
        <p:txBody>
          <a:bodyPr/>
          <a:lstStyle/>
          <a:p>
            <a:r>
              <a:rPr lang="en-US"/>
              <a:t>The Customer</a:t>
            </a:r>
            <a:r>
              <a:rPr lang="ja-JP" altLang="en-US">
                <a:latin typeface="Arial"/>
              </a:rPr>
              <a:t>’</a:t>
            </a:r>
            <a:r>
              <a:rPr lang="en-US"/>
              <a:t>s Journey</a:t>
            </a:r>
          </a:p>
        </p:txBody>
      </p:sp>
      <p:sp>
        <p:nvSpPr>
          <p:cNvPr id="34201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4201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4202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4202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4202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4202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4202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4202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4202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100" y="1117600"/>
            <a:ext cx="83058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42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74" name="Rectangle 10"/>
          <p:cNvSpPr>
            <a:spLocks noGrp="1" noChangeArrowheads="1"/>
          </p:cNvSpPr>
          <p:nvPr>
            <p:ph type="title"/>
          </p:nvPr>
        </p:nvSpPr>
        <p:spPr>
          <a:ln/>
        </p:spPr>
        <p:txBody>
          <a:bodyPr/>
          <a:lstStyle/>
          <a:p>
            <a:r>
              <a:rPr lang="en-US"/>
              <a:t>Low-Fi Prototyping</a:t>
            </a:r>
          </a:p>
        </p:txBody>
      </p:sp>
      <p:sp>
        <p:nvSpPr>
          <p:cNvPr id="34406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4406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4406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4406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4407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4407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4407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4407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44075" name="Rectangle 11"/>
          <p:cNvSpPr>
            <a:spLocks/>
          </p:cNvSpPr>
          <p:nvPr/>
        </p:nvSpPr>
        <p:spPr bwMode="auto">
          <a:xfrm>
            <a:off x="533400" y="1981200"/>
            <a:ext cx="80899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spcBef>
                <a:spcPts val="1800"/>
              </a:spcBef>
            </a:pPr>
            <a:r>
              <a:rPr lang="ja-JP" altLang="en-US" sz="3200">
                <a:solidFill>
                  <a:schemeClr val="tx1"/>
                </a:solidFill>
                <a:latin typeface="Arial"/>
                <a:ea typeface="ＭＳ Ｐゴシック" charset="0"/>
                <a:cs typeface="Trebuchet MS" charset="0"/>
                <a:sym typeface="Trebuchet MS" charset="0"/>
              </a:rPr>
              <a:t>“</a:t>
            </a:r>
            <a:r>
              <a:rPr lang="en-US" sz="3200">
                <a:solidFill>
                  <a:schemeClr val="tx1"/>
                </a:solidFill>
                <a:latin typeface="Trebuchet MS" charset="0"/>
                <a:ea typeface="ＭＳ Ｐゴシック" charset="0"/>
                <a:cs typeface="Trebuchet MS" charset="0"/>
                <a:sym typeface="Trebuchet MS" charset="0"/>
              </a:rPr>
              <a:t>a prototype that is sketchy and incomplete, that has some characteristics of the target product but is otherwise simple, usually in order to quickly produce the prototype and test broad concept.</a:t>
            </a:r>
            <a:r>
              <a:rPr lang="ja-JP" altLang="en-US" sz="3200">
                <a:solidFill>
                  <a:schemeClr val="tx1"/>
                </a:solidFill>
                <a:latin typeface="Arial"/>
                <a:ea typeface="ＭＳ Ｐゴシック" charset="0"/>
                <a:cs typeface="Trebuchet MS" charset="0"/>
                <a:sym typeface="Trebuchet MS" charset="0"/>
              </a:rPr>
              <a:t>”</a:t>
            </a:r>
            <a:endParaRPr lang="en-US" sz="3200">
              <a:solidFill>
                <a:schemeClr val="tx1"/>
              </a:solidFill>
              <a:latin typeface="Trebuchet MS" charset="0"/>
              <a:ea typeface="ＭＳ Ｐゴシック" charset="0"/>
              <a:cs typeface="Trebuchet MS" charset="0"/>
              <a:sym typeface="Trebuchet MS"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7" presetClass="entr" presetSubtype="4" fill="hold" grpId="0" nodeType="afterEffect">
                                  <p:stCondLst>
                                    <p:cond delay="2000"/>
                                  </p:stCondLst>
                                  <p:childTnLst>
                                    <p:set>
                                      <p:cBhvr>
                                        <p:cTn id="6" dur="1" fill="hold">
                                          <p:stCondLst>
                                            <p:cond delay="0"/>
                                          </p:stCondLst>
                                        </p:cTn>
                                        <p:tgtEl>
                                          <p:spTgt spid="344075"/>
                                        </p:tgtEl>
                                        <p:attrNameLst>
                                          <p:attrName>style.visibility</p:attrName>
                                        </p:attrNameLst>
                                      </p:cBhvr>
                                      <p:to>
                                        <p:strVal val="visible"/>
                                      </p:to>
                                    </p:set>
                                    <p:anim calcmode="lin" valueType="num">
                                      <p:cBhvr additive="base">
                                        <p:cTn id="7" dur="5000" fill="hold"/>
                                        <p:tgtEl>
                                          <p:spTgt spid="344075"/>
                                        </p:tgtEl>
                                        <p:attrNameLst>
                                          <p:attrName>ppt_x</p:attrName>
                                        </p:attrNameLst>
                                      </p:cBhvr>
                                      <p:tavLst>
                                        <p:tav tm="0">
                                          <p:val>
                                            <p:strVal val="#ppt_x"/>
                                          </p:val>
                                        </p:tav>
                                        <p:tav tm="100000">
                                          <p:val>
                                            <p:strVal val="#ppt_x"/>
                                          </p:val>
                                        </p:tav>
                                      </p:tavLst>
                                    </p:anim>
                                    <p:anim calcmode="lin" valueType="num">
                                      <p:cBhvr additive="base">
                                        <p:cTn id="8" dur="5000" fill="hold"/>
                                        <p:tgtEl>
                                          <p:spTgt spid="344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75" grpId="0"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22" name="Rectangle 10"/>
          <p:cNvSpPr>
            <a:spLocks noGrp="1" noChangeArrowheads="1"/>
          </p:cNvSpPr>
          <p:nvPr>
            <p:ph type="title"/>
          </p:nvPr>
        </p:nvSpPr>
        <p:spPr>
          <a:ln/>
        </p:spPr>
        <p:txBody>
          <a:bodyPr/>
          <a:lstStyle/>
          <a:p>
            <a:r>
              <a:rPr lang="en-US"/>
              <a:t>Low-Fi Prototyping</a:t>
            </a:r>
          </a:p>
        </p:txBody>
      </p:sp>
      <p:sp>
        <p:nvSpPr>
          <p:cNvPr id="34611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4611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4611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4611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4611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4611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4612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4612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4612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9200" y="1270000"/>
            <a:ext cx="3810000" cy="2921000"/>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346124"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3784600"/>
            <a:ext cx="3810000" cy="2921000"/>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346125"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 y="1041400"/>
            <a:ext cx="3810000" cy="2921000"/>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4816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4816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4816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4816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4816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4816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4816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48170" name="Rectangle 10"/>
          <p:cNvSpPr>
            <a:spLocks noGrp="1" noChangeArrowheads="1"/>
          </p:cNvSpPr>
          <p:nvPr>
            <p:ph type="title"/>
          </p:nvPr>
        </p:nvSpPr>
        <p:spPr>
          <a:ln/>
        </p:spPr>
        <p:txBody>
          <a:bodyPr/>
          <a:lstStyle/>
          <a:p>
            <a:r>
              <a:rPr lang="en-US"/>
              <a:t>Prioritising what you</a:t>
            </a:r>
            <a:r>
              <a:rPr lang="ja-JP" altLang="en-US">
                <a:latin typeface="Arial"/>
              </a:rPr>
              <a:t>’</a:t>
            </a:r>
            <a:r>
              <a:rPr lang="en-US"/>
              <a:t>ve gathered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 name="Rectangle 10"/>
          <p:cNvSpPr>
            <a:spLocks noGrp="1" noChangeArrowheads="1"/>
          </p:cNvSpPr>
          <p:nvPr>
            <p:ph type="title"/>
          </p:nvPr>
        </p:nvSpPr>
        <p:spPr>
          <a:ln/>
        </p:spPr>
        <p:txBody>
          <a:bodyPr/>
          <a:lstStyle/>
          <a:p>
            <a:r>
              <a:rPr lang="en-US"/>
              <a:t>Your Facilitator</a:t>
            </a:r>
          </a:p>
        </p:txBody>
      </p:sp>
      <p:sp>
        <p:nvSpPr>
          <p:cNvPr id="20491" name="Rectangle 11"/>
          <p:cNvSpPr>
            <a:spLocks noGrp="1" noChangeArrowheads="1"/>
          </p:cNvSpPr>
          <p:nvPr>
            <p:ph idx="1"/>
          </p:nvPr>
        </p:nvSpPr>
        <p:spPr bwMode="auto">
          <a:xfrm>
            <a:off x="0" y="1293813"/>
            <a:ext cx="2743200" cy="55641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38100" tIns="38100" rIns="38100" bIns="38100" numCol="1" anchor="t" anchorCtr="0" compatLnSpc="1">
            <a:prstTxWarp prst="textNoShape">
              <a:avLst/>
            </a:prstTxWarp>
          </a:bodyPr>
          <a:lstStyle/>
          <a:p>
            <a:pPr marL="0" indent="0" algn="r">
              <a:spcBef>
                <a:spcPct val="0"/>
              </a:spcBef>
              <a:buNone/>
            </a:pPr>
            <a:r>
              <a:rPr lang="en-US" sz="3600" dirty="0">
                <a:latin typeface="Gill Sans MT" charset="0"/>
                <a:cs typeface="Gill Sans MT" charset="0"/>
                <a:sym typeface="Gill Sans MT" charset="0"/>
              </a:rPr>
              <a:t>Name:</a:t>
            </a:r>
            <a:endParaRPr lang="en-US" sz="3600" dirty="0">
              <a:latin typeface="Gill Sans MT" charset="0"/>
              <a:sym typeface="Gill Sans MT" charset="0"/>
            </a:endParaRPr>
          </a:p>
          <a:p>
            <a:pPr marL="0" indent="0" algn="r">
              <a:spcBef>
                <a:spcPts val="700"/>
              </a:spcBef>
              <a:buNone/>
            </a:pPr>
            <a:r>
              <a:rPr lang="en-US" sz="3600" dirty="0">
                <a:latin typeface="Gill Sans MT" charset="0"/>
                <a:cs typeface="Gill Sans MT" charset="0"/>
                <a:sym typeface="Gill Sans MT" charset="0"/>
              </a:rPr>
              <a:t>Role:</a:t>
            </a:r>
            <a:endParaRPr lang="en-US" sz="3600" dirty="0">
              <a:latin typeface="Gill Sans MT" charset="0"/>
              <a:sym typeface="Gill Sans MT" charset="0"/>
            </a:endParaRPr>
          </a:p>
          <a:p>
            <a:pPr marL="0" indent="0" algn="r">
              <a:spcBef>
                <a:spcPts val="700"/>
              </a:spcBef>
              <a:buNone/>
            </a:pPr>
            <a:r>
              <a:rPr lang="en-US" sz="3600" dirty="0">
                <a:latin typeface="Gill Sans MT" charset="0"/>
                <a:cs typeface="Gill Sans MT" charset="0"/>
                <a:sym typeface="Gill Sans MT" charset="0"/>
              </a:rPr>
              <a:t>Email:</a:t>
            </a:r>
            <a:endParaRPr lang="en-US" sz="3600" dirty="0">
              <a:latin typeface="Gill Sans MT" charset="0"/>
              <a:sym typeface="Gill Sans MT" charset="0"/>
            </a:endParaRPr>
          </a:p>
          <a:p>
            <a:pPr marL="0" indent="0" algn="r">
              <a:spcBef>
                <a:spcPts val="700"/>
              </a:spcBef>
              <a:buNone/>
            </a:pPr>
            <a:r>
              <a:rPr lang="en-US" sz="3600" dirty="0">
                <a:latin typeface="Gill Sans MT" charset="0"/>
                <a:cs typeface="Gill Sans MT" charset="0"/>
                <a:sym typeface="Gill Sans MT" charset="0"/>
              </a:rPr>
              <a:t>Phone:</a:t>
            </a:r>
            <a:endParaRPr lang="en-US" sz="3600" dirty="0">
              <a:latin typeface="Gill Sans MT" charset="0"/>
              <a:sym typeface="Gill Sans MT" charset="0"/>
            </a:endParaRPr>
          </a:p>
        </p:txBody>
      </p:sp>
      <p:sp>
        <p:nvSpPr>
          <p:cNvPr id="2048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048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048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048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048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048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048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048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20492" name="Rectangle 12"/>
          <p:cNvSpPr>
            <a:spLocks/>
          </p:cNvSpPr>
          <p:nvPr/>
        </p:nvSpPr>
        <p:spPr bwMode="auto">
          <a:xfrm>
            <a:off x="3048000" y="1293813"/>
            <a:ext cx="6096000"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pPr marL="304800" indent="-304800" algn="l">
              <a:spcBef>
                <a:spcPts val="663"/>
              </a:spcBef>
            </a:pPr>
            <a:r>
              <a:rPr lang="en-US" sz="3600">
                <a:solidFill>
                  <a:srgbClr val="292929"/>
                </a:solidFill>
                <a:latin typeface="Gill Sans MT" charset="0"/>
                <a:ea typeface="ＭＳ Ｐゴシック" charset="0"/>
                <a:cs typeface="Gill Sans MT" charset="0"/>
                <a:sym typeface="Gill Sans MT" charset="0"/>
              </a:rPr>
              <a:t>Steven List (aka </a:t>
            </a:r>
            <a:r>
              <a:rPr lang="ja-JP" altLang="en-US" sz="3600">
                <a:solidFill>
                  <a:srgbClr val="292929"/>
                </a:solidFill>
                <a:latin typeface="Arial"/>
                <a:ea typeface="ＭＳ Ｐゴシック" charset="0"/>
                <a:cs typeface="Gill Sans MT" charset="0"/>
                <a:sym typeface="Gill Sans MT" charset="0"/>
              </a:rPr>
              <a:t>“</a:t>
            </a:r>
            <a:r>
              <a:rPr lang="en-US" sz="3600">
                <a:solidFill>
                  <a:srgbClr val="292929"/>
                </a:solidFill>
                <a:latin typeface="Gill Sans MT" charset="0"/>
                <a:ea typeface="ＭＳ Ｐゴシック" charset="0"/>
                <a:cs typeface="Gill Sans MT" charset="0"/>
                <a:sym typeface="Gill Sans MT" charset="0"/>
              </a:rPr>
              <a:t>Doc</a:t>
            </a:r>
            <a:r>
              <a:rPr lang="ja-JP" altLang="en-US" sz="3600">
                <a:solidFill>
                  <a:srgbClr val="292929"/>
                </a:solidFill>
                <a:latin typeface="Arial"/>
                <a:ea typeface="ＭＳ Ｐゴシック" charset="0"/>
                <a:cs typeface="Gill Sans MT" charset="0"/>
                <a:sym typeface="Gill Sans MT" charset="0"/>
              </a:rPr>
              <a:t>”</a:t>
            </a:r>
            <a:r>
              <a:rPr lang="en-US" sz="3600">
                <a:solidFill>
                  <a:srgbClr val="292929"/>
                </a:solidFill>
                <a:latin typeface="Gill Sans MT" charset="0"/>
                <a:ea typeface="ＭＳ Ｐゴシック" charset="0"/>
                <a:cs typeface="Gill Sans MT" charset="0"/>
                <a:sym typeface="Gill Sans MT" charset="0"/>
              </a:rPr>
              <a:t>)</a:t>
            </a:r>
          </a:p>
          <a:p>
            <a:pPr marL="304800" indent="-304800" algn="l">
              <a:spcBef>
                <a:spcPts val="663"/>
              </a:spcBef>
            </a:pPr>
            <a:r>
              <a:rPr lang="en-US" sz="3600">
                <a:solidFill>
                  <a:srgbClr val="292929"/>
                </a:solidFill>
                <a:latin typeface="Gill Sans MT" charset="0"/>
                <a:ea typeface="ＭＳ Ｐゴシック" charset="0"/>
                <a:cs typeface="Gill Sans MT" charset="0"/>
                <a:sym typeface="Gill Sans MT" charset="0"/>
              </a:rPr>
              <a:t>Lead Trainer</a:t>
            </a:r>
          </a:p>
          <a:p>
            <a:pPr marL="304800" indent="-304800" algn="l">
              <a:spcBef>
                <a:spcPts val="663"/>
              </a:spcBef>
            </a:pPr>
            <a:r>
              <a:rPr lang="en-US" sz="3600">
                <a:solidFill>
                  <a:schemeClr val="tx1"/>
                </a:solidFill>
                <a:latin typeface="Gill Sans MT" charset="0"/>
                <a:ea typeface="ＭＳ Ｐゴシック" charset="0"/>
                <a:cs typeface="Gill Sans MT" charset="0"/>
                <a:sym typeface="Gill Sans MT" charset="0"/>
              </a:rPr>
              <a:t>doc@thoughtworks.com</a:t>
            </a:r>
            <a:endParaRPr lang="en-US" sz="3600">
              <a:solidFill>
                <a:srgbClr val="292929"/>
              </a:solidFill>
              <a:latin typeface="Gill Sans MT" charset="0"/>
              <a:ea typeface="ＭＳ Ｐゴシック" charset="0"/>
              <a:cs typeface="Lucida Grande" charset="0"/>
              <a:sym typeface="Gill Sans MT" charset="0"/>
            </a:endParaRPr>
          </a:p>
          <a:p>
            <a:pPr marL="304800" indent="-304800" algn="l">
              <a:spcBef>
                <a:spcPts val="663"/>
              </a:spcBef>
            </a:pPr>
            <a:r>
              <a:rPr lang="en-US" sz="3600">
                <a:solidFill>
                  <a:srgbClr val="292929"/>
                </a:solidFill>
                <a:latin typeface="Gill Sans MT" charset="0"/>
                <a:ea typeface="ＭＳ Ｐゴシック" charset="0"/>
                <a:cs typeface="Gill Sans MT" charset="0"/>
                <a:sym typeface="Gill Sans MT" charset="0"/>
              </a:rPr>
              <a:t>+1 512 924 9248</a:t>
            </a:r>
          </a:p>
        </p:txBody>
      </p:sp>
      <p:pic>
        <p:nvPicPr>
          <p:cNvPr id="20493"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40488" y="3429000"/>
            <a:ext cx="1778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5529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5530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5530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5530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5530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5530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5530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55306" name="Picture 10"/>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3656472" y="819150"/>
            <a:ext cx="1831056"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55307" name="Rectangle 11"/>
          <p:cNvSpPr>
            <a:spLocks/>
          </p:cNvSpPr>
          <p:nvPr/>
        </p:nvSpPr>
        <p:spPr bwMode="auto">
          <a:xfrm>
            <a:off x="1752600" y="990600"/>
            <a:ext cx="16684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a:solidFill>
                  <a:schemeClr val="tx1"/>
                </a:solidFill>
                <a:latin typeface="Trebuchet MS" charset="0"/>
                <a:ea typeface="ＭＳ Ｐゴシック" charset="0"/>
                <a:cs typeface="Trebuchet MS" charset="0"/>
                <a:sym typeface="Trebuchet MS" charset="0"/>
              </a:rPr>
              <a:t>Kent Beck</a:t>
            </a:r>
          </a:p>
        </p:txBody>
      </p:sp>
    </p:spTree>
  </p:cSld>
  <p:clrMapOvr>
    <a:masterClrMapping/>
  </p:clrMapOvr>
  <p:transition xmlns:p14="http://schemas.microsoft.com/office/powerpoint/2010/mai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value</a:t>
            </a:r>
            <a:endParaRPr lang="en-US" dirty="0"/>
          </a:p>
        </p:txBody>
      </p:sp>
      <p:pic>
        <p:nvPicPr>
          <p:cNvPr id="3" name="Picture 2"/>
          <p:cNvPicPr>
            <a:picLocks noChangeAspect="1"/>
          </p:cNvPicPr>
          <p:nvPr/>
        </p:nvPicPr>
        <p:blipFill>
          <a:blip r:embed="rId2"/>
          <a:stretch>
            <a:fillRect/>
          </a:stretch>
        </p:blipFill>
        <p:spPr>
          <a:xfrm>
            <a:off x="1676400" y="1219200"/>
            <a:ext cx="6197600" cy="6477000"/>
          </a:xfrm>
          <a:prstGeom prst="rect">
            <a:avLst/>
          </a:prstGeom>
        </p:spPr>
      </p:pic>
    </p:spTree>
    <p:extLst>
      <p:ext uri="{BB962C8B-B14F-4D97-AF65-F5344CB8AC3E}">
        <p14:creationId xmlns:p14="http://schemas.microsoft.com/office/powerpoint/2010/main" val="2965380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5021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5021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5021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5021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5021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5021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5021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50219" name="Rectangle 11"/>
          <p:cNvSpPr>
            <a:spLocks noGrp="1" noChangeArrowheads="1"/>
          </p:cNvSpPr>
          <p:nvPr>
            <p:ph type="title"/>
          </p:nvPr>
        </p:nvSpPr>
        <p:spPr/>
        <p:txBody>
          <a:bodyPr/>
          <a:lstStyle/>
          <a:p>
            <a:r>
              <a:rPr lang="en-US" smtClean="0"/>
              <a:t>Prioritisation</a:t>
            </a:r>
            <a:endParaRPr lang="en-US"/>
          </a:p>
        </p:txBody>
      </p:sp>
      <p:sp>
        <p:nvSpPr>
          <p:cNvPr id="350218" name="Rectangle 10"/>
          <p:cNvSpPr>
            <a:spLocks noGrp="1" noChangeArrowheads="1"/>
          </p:cNvSpPr>
          <p:nvPr>
            <p:ph idx="1"/>
          </p:nvPr>
        </p:nvSpPr>
        <p:spPr/>
        <p:txBody>
          <a:bodyPr/>
          <a:lstStyle/>
          <a:p>
            <a:r>
              <a:rPr lang="en-US" smtClean="0"/>
              <a:t>The business are responsible for providing a relative prioritisation of the captured story:</a:t>
            </a:r>
          </a:p>
          <a:p>
            <a:pPr lvl="1"/>
            <a:r>
              <a:rPr lang="en-US" smtClean="0"/>
              <a:t>Must have / Should have / Could have / Won</a:t>
            </a:r>
            <a:r>
              <a:rPr lang="ja-JP" altLang="en-US" smtClean="0"/>
              <a:t>’</a:t>
            </a:r>
            <a:r>
              <a:rPr lang="en-US" smtClean="0"/>
              <a:t>t have</a:t>
            </a:r>
            <a:br>
              <a:rPr lang="en-US" smtClean="0"/>
            </a:br>
            <a:r>
              <a:rPr lang="en-US" smtClean="0"/>
              <a:t>(MoSCoW)</a:t>
            </a:r>
          </a:p>
          <a:p>
            <a:pPr lvl="1"/>
            <a:r>
              <a:rPr lang="en-US" smtClean="0"/>
              <a:t>Rank order</a:t>
            </a:r>
          </a:p>
          <a:p>
            <a:pPr lvl="1"/>
            <a:endParaRPr lang="en-US" smtClean="0"/>
          </a:p>
          <a:p>
            <a:r>
              <a:rPr lang="en-US" smtClean="0"/>
              <a:t>Priority and scope: collaborative vs. antagonistic</a:t>
            </a:r>
            <a:endParaRPr lang="en-US"/>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5225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5226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5226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5226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5226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5226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5226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52266" name="Rectangle 10"/>
          <p:cNvSpPr>
            <a:spLocks noGrp="1" noChangeArrowheads="1"/>
          </p:cNvSpPr>
          <p:nvPr>
            <p:ph type="title"/>
          </p:nvPr>
        </p:nvSpPr>
        <p:spPr>
          <a:ln/>
        </p:spPr>
        <p:txBody>
          <a:bodyPr/>
          <a:lstStyle/>
          <a:p>
            <a:r>
              <a:rPr lang="en-US"/>
              <a:t>Estimation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2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3532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8" y="361950"/>
            <a:ext cx="1614487"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353283" name="Picture 3"/>
          <p:cNvPicPr>
            <a:picLocks noChangeAspect="1" noChangeArrowheads="1"/>
          </p:cNvPicPr>
          <p:nvPr/>
        </p:nvPicPr>
        <p:blipFill>
          <a:blip r:embed="rId5">
            <a:extLst>
              <a:ext uri="{28A0092B-C50C-407E-A947-70E740481C1C}">
                <a14:useLocalDpi xmlns:a14="http://schemas.microsoft.com/office/drawing/2010/main" val="0"/>
              </a:ext>
            </a:extLst>
          </a:blip>
          <a:srcRect t="18965" b="3447"/>
          <a:stretch>
            <a:fillRect/>
          </a:stretch>
        </p:blipFill>
        <p:spPr bwMode="auto">
          <a:xfrm>
            <a:off x="76200" y="0"/>
            <a:ext cx="8991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353284" name="Rectangle 4"/>
          <p:cNvSpPr>
            <a:spLocks noGrp="1" noChangeArrowheads="1"/>
          </p:cNvSpPr>
          <p:nvPr>
            <p:ph type="title"/>
          </p:nvPr>
        </p:nvSpPr>
        <p:spPr>
          <a:ln/>
        </p:spPr>
        <p:txBody>
          <a:bodyPr/>
          <a:lstStyle/>
          <a:p>
            <a:r>
              <a:rPr lang="en-US"/>
              <a:t>Estimation</a:t>
            </a:r>
          </a:p>
        </p:txBody>
      </p:sp>
      <p:sp>
        <p:nvSpPr>
          <p:cNvPr id="353285" name="AutoShape 5"/>
          <p:cNvSpPr>
            <a:spLocks/>
          </p:cNvSpPr>
          <p:nvPr/>
        </p:nvSpPr>
        <p:spPr bwMode="auto">
          <a:xfrm>
            <a:off x="5257800" y="3657600"/>
            <a:ext cx="685800" cy="152400"/>
          </a:xfrm>
          <a:prstGeom prst="rightArrow">
            <a:avLst>
              <a:gd name="adj1" fmla="val 50000"/>
              <a:gd name="adj2" fmla="val 50000"/>
            </a:avLst>
          </a:prstGeom>
          <a:solidFill>
            <a:schemeClr val="accent1"/>
          </a:solidFill>
          <a:ln w="9525" cap="flat">
            <a:solidFill>
              <a:srgbClr val="F07F09"/>
            </a:solidFill>
            <a:prstDash val="solid"/>
            <a:round/>
            <a:headEnd type="none" w="med" len="med"/>
            <a:tailEnd type="none" w="med" len="med"/>
          </a:ln>
        </p:spPr>
        <p:txBody>
          <a:bodyPr lIns="0" tIns="0" rIns="0" bIns="0"/>
          <a:lstStyle/>
          <a:p>
            <a:endParaRPr lang="en-US"/>
          </a:p>
        </p:txBody>
      </p:sp>
      <p:sp>
        <p:nvSpPr>
          <p:cNvPr id="353286" name="AutoShape 6"/>
          <p:cNvSpPr>
            <a:spLocks/>
          </p:cNvSpPr>
          <p:nvPr/>
        </p:nvSpPr>
        <p:spPr bwMode="auto">
          <a:xfrm>
            <a:off x="4724400" y="4114800"/>
            <a:ext cx="685800" cy="152400"/>
          </a:xfrm>
          <a:prstGeom prst="rightArrow">
            <a:avLst>
              <a:gd name="adj1" fmla="val 50000"/>
              <a:gd name="adj2" fmla="val 50000"/>
            </a:avLst>
          </a:prstGeom>
          <a:solidFill>
            <a:schemeClr val="accent1"/>
          </a:solidFill>
          <a:ln w="9525" cap="flat">
            <a:solidFill>
              <a:srgbClr val="F07F09"/>
            </a:solidFill>
            <a:prstDash val="solid"/>
            <a:round/>
            <a:headEnd type="none" w="med" len="med"/>
            <a:tailEnd type="none" w="med" len="med"/>
          </a:ln>
        </p:spPr>
        <p:txBody>
          <a:bodyPr lIns="0" tIns="0" rIns="0" bIns="0"/>
          <a:lstStyle/>
          <a:p>
            <a:endParaRPr lang="en-US"/>
          </a:p>
        </p:txBody>
      </p:sp>
      <p:sp>
        <p:nvSpPr>
          <p:cNvPr id="353287" name="AutoShape 7"/>
          <p:cNvSpPr>
            <a:spLocks/>
          </p:cNvSpPr>
          <p:nvPr/>
        </p:nvSpPr>
        <p:spPr bwMode="auto">
          <a:xfrm>
            <a:off x="2819400" y="5181600"/>
            <a:ext cx="685800" cy="152400"/>
          </a:xfrm>
          <a:prstGeom prst="rightArrow">
            <a:avLst>
              <a:gd name="adj1" fmla="val 50000"/>
              <a:gd name="adj2" fmla="val 50000"/>
            </a:avLst>
          </a:prstGeom>
          <a:solidFill>
            <a:schemeClr val="accent1"/>
          </a:solidFill>
          <a:ln w="9525" cap="flat">
            <a:solidFill>
              <a:srgbClr val="F07F09"/>
            </a:solidFill>
            <a:prstDash val="solid"/>
            <a:round/>
            <a:headEnd type="none" w="med" len="med"/>
            <a:tailEnd type="none" w="med" len="med"/>
          </a:ln>
        </p:spPr>
        <p:txBody>
          <a:bodyPr lIns="0" tIns="0" rIns="0" bIns="0"/>
          <a:lstStyle/>
          <a:p>
            <a:endParaRPr lang="en-US"/>
          </a:p>
        </p:txBody>
      </p:sp>
      <p:sp>
        <p:nvSpPr>
          <p:cNvPr id="353288" name="Rectangle 8"/>
          <p:cNvSpPr>
            <a:spLocks/>
          </p:cNvSpPr>
          <p:nvPr/>
        </p:nvSpPr>
        <p:spPr bwMode="auto">
          <a:xfrm>
            <a:off x="7735888" y="6604000"/>
            <a:ext cx="1241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1000">
                <a:solidFill>
                  <a:srgbClr val="F2F2F2"/>
                </a:solidFill>
                <a:latin typeface="Trebuchet MS" charset="0"/>
                <a:ea typeface="ＭＳ Ｐゴシック" charset="0"/>
                <a:cs typeface="Trebuchet MS" charset="0"/>
                <a:sym typeface="Trebuchet MS" charset="0"/>
              </a:rPr>
              <a:t>Photo by Steven List</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32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32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3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5" grpId="0" animBg="1"/>
      <p:bldP spid="353286" grpId="0" animBg="1"/>
      <p:bldP spid="353287"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8" name="Rectangle 10"/>
          <p:cNvSpPr>
            <a:spLocks noGrp="1" noChangeArrowheads="1"/>
          </p:cNvSpPr>
          <p:nvPr>
            <p:ph type="title"/>
          </p:nvPr>
        </p:nvSpPr>
        <p:spPr>
          <a:ln/>
        </p:spPr>
        <p:txBody>
          <a:bodyPr/>
          <a:lstStyle/>
          <a:p>
            <a:r>
              <a:rPr lang="en-US"/>
              <a:t>Accuracy and Precision</a:t>
            </a:r>
          </a:p>
        </p:txBody>
      </p:sp>
      <p:sp>
        <p:nvSpPr>
          <p:cNvPr id="35533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5533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5533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5533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5533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5533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5533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5533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5533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701675"/>
            <a:ext cx="6940550" cy="556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87" name="Rectangle 11"/>
          <p:cNvSpPr>
            <a:spLocks noGrp="1" noChangeArrowheads="1"/>
          </p:cNvSpPr>
          <p:nvPr>
            <p:ph type="title"/>
          </p:nvPr>
        </p:nvSpPr>
        <p:spPr>
          <a:ln/>
        </p:spPr>
        <p:txBody>
          <a:bodyPr/>
          <a:lstStyle/>
          <a:p>
            <a:r>
              <a:rPr lang="en-US"/>
              <a:t>Accuracy and Precision</a:t>
            </a:r>
          </a:p>
        </p:txBody>
      </p:sp>
      <p:sp>
        <p:nvSpPr>
          <p:cNvPr id="35737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5737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5738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5738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5738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5738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5738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5738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5738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400" y="838200"/>
            <a:ext cx="7489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ln/>
        </p:spPr>
        <p:txBody>
          <a:bodyPr/>
          <a:lstStyle/>
          <a:p>
            <a:r>
              <a:rPr lang="en-US"/>
              <a:t>Units of Estimation</a:t>
            </a:r>
          </a:p>
        </p:txBody>
      </p:sp>
      <p:pic>
        <p:nvPicPr>
          <p:cNvPr id="3594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7050"/>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type="title"/>
          </p:nvPr>
        </p:nvSpPr>
        <p:spPr>
          <a:ln/>
        </p:spPr>
        <p:txBody>
          <a:bodyPr/>
          <a:lstStyle/>
          <a:p>
            <a:r>
              <a:rPr lang="en-US"/>
              <a:t>Units of Estimation</a:t>
            </a:r>
          </a:p>
        </p:txBody>
      </p:sp>
      <p:pic>
        <p:nvPicPr>
          <p:cNvPr id="3614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338"/>
            <a:ext cx="9144000" cy="657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a:ln/>
        </p:spPr>
        <p:txBody>
          <a:bodyPr/>
          <a:lstStyle/>
          <a:p>
            <a:r>
              <a:rPr lang="en-US"/>
              <a:t>Ideal Time</a:t>
            </a:r>
          </a:p>
        </p:txBody>
      </p:sp>
      <p:pic>
        <p:nvPicPr>
          <p:cNvPr id="3635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44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ln/>
        </p:spPr>
        <p:txBody>
          <a:bodyPr/>
          <a:lstStyle/>
          <a:p>
            <a:r>
              <a:rPr lang="en-US"/>
              <a:t>Granularity of Estimation</a:t>
            </a:r>
          </a:p>
        </p:txBody>
      </p:sp>
      <p:pic>
        <p:nvPicPr>
          <p:cNvPr id="3655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5875"/>
            <a:ext cx="9144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5734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5734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5734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5735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5735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5735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5735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57354" name="Picture 10"/>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4724400" y="304799"/>
            <a:ext cx="2339285" cy="6050377"/>
          </a:xfrm>
          <a:prstGeom prst="rect">
            <a:avLst/>
          </a:prstGeom>
          <a:noFill/>
          <a:ln>
            <a:noFill/>
          </a:ln>
          <a:effectLst>
            <a:outerShdw blurRad="76200" dist="761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57355" name="Rectangle 11"/>
          <p:cNvSpPr>
            <a:spLocks/>
          </p:cNvSpPr>
          <p:nvPr/>
        </p:nvSpPr>
        <p:spPr bwMode="auto">
          <a:xfrm>
            <a:off x="1752600" y="990600"/>
            <a:ext cx="19764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800">
                <a:solidFill>
                  <a:schemeClr val="tx1"/>
                </a:solidFill>
                <a:latin typeface="Trebuchet MS" charset="0"/>
                <a:ea typeface="ＭＳ Ｐゴシック" charset="0"/>
                <a:cs typeface="Trebuchet MS" charset="0"/>
                <a:sym typeface="Trebuchet MS" charset="0"/>
              </a:rPr>
              <a:t>Ron Jeffries</a:t>
            </a:r>
          </a:p>
        </p:txBody>
      </p:sp>
    </p:spTree>
  </p:cSld>
  <p:clrMapOvr>
    <a:masterClrMapping/>
  </p:clrMapOvr>
  <p:transition xmlns:p14="http://schemas.microsoft.com/office/powerpoint/2010/mai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ln/>
        </p:spPr>
        <p:txBody>
          <a:bodyPr/>
          <a:lstStyle/>
          <a:p>
            <a:endParaRPr lang="en-US"/>
          </a:p>
        </p:txBody>
      </p:sp>
      <p:pic>
        <p:nvPicPr>
          <p:cNvPr id="3676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14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67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a:ln/>
        </p:spPr>
        <p:txBody>
          <a:bodyPr/>
          <a:lstStyle/>
          <a:p>
            <a:endParaRPr lang="en-US"/>
          </a:p>
        </p:txBody>
      </p:sp>
      <p:pic>
        <p:nvPicPr>
          <p:cNvPr id="3696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
            <a:ext cx="9144000" cy="706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a:ln/>
        </p:spPr>
        <p:txBody>
          <a:bodyPr/>
          <a:lstStyle/>
          <a:p>
            <a:endParaRPr lang="en-US"/>
          </a:p>
        </p:txBody>
      </p:sp>
      <p:pic>
        <p:nvPicPr>
          <p:cNvPr id="3717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ln/>
        </p:spPr>
        <p:txBody>
          <a:bodyPr/>
          <a:lstStyle/>
          <a:p>
            <a:endParaRPr lang="en-US"/>
          </a:p>
        </p:txBody>
      </p:sp>
      <p:pic>
        <p:nvPicPr>
          <p:cNvPr id="3737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3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ln/>
        </p:spPr>
        <p:txBody>
          <a:bodyPr/>
          <a:lstStyle/>
          <a:p>
            <a:endParaRPr lang="en-US"/>
          </a:p>
        </p:txBody>
      </p:sp>
      <p:pic>
        <p:nvPicPr>
          <p:cNvPr id="375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5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a:ln/>
        </p:spPr>
        <p:txBody>
          <a:bodyPr/>
          <a:lstStyle/>
          <a:p>
            <a:endParaRPr lang="en-US"/>
          </a:p>
        </p:txBody>
      </p:sp>
      <p:pic>
        <p:nvPicPr>
          <p:cNvPr id="3778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7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Estimation: Planning Poker</a:t>
            </a:r>
            <a:endParaRPr lang="en-US" dirty="0"/>
          </a:p>
        </p:txBody>
      </p:sp>
      <p:pic>
        <p:nvPicPr>
          <p:cNvPr id="3" name="Picture 2"/>
          <p:cNvPicPr>
            <a:picLocks noChangeAspect="1"/>
          </p:cNvPicPr>
          <p:nvPr/>
        </p:nvPicPr>
        <p:blipFill>
          <a:blip r:embed="rId2"/>
          <a:stretch>
            <a:fillRect/>
          </a:stretch>
        </p:blipFill>
        <p:spPr>
          <a:xfrm>
            <a:off x="558800" y="787400"/>
            <a:ext cx="8026400" cy="5270500"/>
          </a:xfrm>
          <a:prstGeom prst="rect">
            <a:avLst/>
          </a:prstGeom>
        </p:spPr>
      </p:pic>
    </p:spTree>
    <p:extLst>
      <p:ext uri="{BB962C8B-B14F-4D97-AF65-F5344CB8AC3E}">
        <p14:creationId xmlns:p14="http://schemas.microsoft.com/office/powerpoint/2010/main" val="22776541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62" name="Rectangle 10"/>
          <p:cNvSpPr>
            <a:spLocks noGrp="1" noChangeArrowheads="1"/>
          </p:cNvSpPr>
          <p:nvPr>
            <p:ph type="title"/>
          </p:nvPr>
        </p:nvSpPr>
        <p:spPr>
          <a:ln/>
        </p:spPr>
        <p:txBody>
          <a:bodyPr/>
          <a:lstStyle/>
          <a:p>
            <a:r>
              <a:rPr lang="en-US"/>
              <a:t>Agile Estimation: Planning Poker </a:t>
            </a:r>
          </a:p>
        </p:txBody>
      </p:sp>
      <p:sp>
        <p:nvSpPr>
          <p:cNvPr id="38195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8195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8195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8195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8195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8195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8196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8196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8196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 y="660400"/>
            <a:ext cx="8128000" cy="61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10" name="Rectangle 10"/>
          <p:cNvSpPr>
            <a:spLocks noGrp="1" noChangeArrowheads="1"/>
          </p:cNvSpPr>
          <p:nvPr>
            <p:ph type="title"/>
          </p:nvPr>
        </p:nvSpPr>
        <p:spPr>
          <a:ln/>
        </p:spPr>
        <p:txBody>
          <a:bodyPr/>
          <a:lstStyle/>
          <a:p>
            <a:r>
              <a:rPr lang="en-US"/>
              <a:t>Agile Estimation: Planning Poker </a:t>
            </a:r>
          </a:p>
        </p:txBody>
      </p:sp>
      <p:sp>
        <p:nvSpPr>
          <p:cNvPr id="38400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8400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8400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8400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8400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8400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8400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8400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8401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9800" y="50800"/>
            <a:ext cx="5778500" cy="680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384012" name="Oval 12"/>
          <p:cNvSpPr>
            <a:spLocks/>
          </p:cNvSpPr>
          <p:nvPr/>
        </p:nvSpPr>
        <p:spPr bwMode="auto">
          <a:xfrm>
            <a:off x="5029200" y="2667000"/>
            <a:ext cx="304800" cy="304800"/>
          </a:xfrm>
          <a:prstGeom prst="ellipse">
            <a:avLst/>
          </a:prstGeom>
          <a:noFill/>
          <a:ln w="41275" cap="flat">
            <a:solidFill>
              <a:srgbClr val="FF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4013" name="Oval 13"/>
          <p:cNvSpPr>
            <a:spLocks/>
          </p:cNvSpPr>
          <p:nvPr/>
        </p:nvSpPr>
        <p:spPr bwMode="auto">
          <a:xfrm>
            <a:off x="5513388" y="2743200"/>
            <a:ext cx="381000" cy="381000"/>
          </a:xfrm>
          <a:prstGeom prst="ellipse">
            <a:avLst/>
          </a:prstGeom>
          <a:noFill/>
          <a:ln w="41275" cap="flat">
            <a:solidFill>
              <a:srgbClr val="FF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grpId="0" nodeType="clickEffect">
                                  <p:stCondLst>
                                    <p:cond delay="0"/>
                                  </p:stCondLst>
                                  <p:childTnLst>
                                    <p:set>
                                      <p:cBhvr>
                                        <p:cTn id="6" dur="1" fill="hold">
                                          <p:stCondLst>
                                            <p:cond delay="499"/>
                                          </p:stCondLst>
                                        </p:cTn>
                                        <p:tgtEl>
                                          <p:spTgt spid="38401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grpId="0" nodeType="afterEffect">
                                  <p:stCondLst>
                                    <p:cond delay="500"/>
                                  </p:stCondLst>
                                  <p:childTnLst>
                                    <p:set>
                                      <p:cBhvr>
                                        <p:cTn id="9" dur="1" fill="hold">
                                          <p:stCondLst>
                                            <p:cond delay="499"/>
                                          </p:stCondLst>
                                        </p:cTn>
                                        <p:tgtEl>
                                          <p:spTgt spid="384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12" grpId="0" animBg="1"/>
      <p:bldP spid="384013"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8" name="Rectangle 10"/>
          <p:cNvSpPr>
            <a:spLocks noGrp="1" noChangeArrowheads="1"/>
          </p:cNvSpPr>
          <p:nvPr>
            <p:ph type="title"/>
          </p:nvPr>
        </p:nvSpPr>
        <p:spPr>
          <a:ln/>
        </p:spPr>
        <p:txBody>
          <a:bodyPr/>
          <a:lstStyle/>
          <a:p>
            <a:r>
              <a:rPr lang="en-US"/>
              <a:t>Agile Estimation: Planning Poker </a:t>
            </a:r>
          </a:p>
        </p:txBody>
      </p:sp>
      <p:sp>
        <p:nvSpPr>
          <p:cNvPr id="38605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8605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8605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8605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8605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8605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8605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8605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86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 y="285750"/>
            <a:ext cx="8140700" cy="59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86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5939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5939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5939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5939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5939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5940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5940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59402"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9400" y="477838"/>
            <a:ext cx="5994400" cy="599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6" name="Rectangle 10"/>
          <p:cNvSpPr>
            <a:spLocks noGrp="1" noChangeArrowheads="1"/>
          </p:cNvSpPr>
          <p:nvPr>
            <p:ph type="title"/>
          </p:nvPr>
        </p:nvSpPr>
        <p:spPr>
          <a:ln/>
        </p:spPr>
        <p:txBody>
          <a:bodyPr/>
          <a:lstStyle/>
          <a:p>
            <a:r>
              <a:rPr lang="en-US"/>
              <a:t>Agile Estimation: Planning Poker </a:t>
            </a:r>
          </a:p>
        </p:txBody>
      </p:sp>
      <p:sp>
        <p:nvSpPr>
          <p:cNvPr id="38809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8809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8810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8810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8810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8810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8810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8810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88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728663"/>
            <a:ext cx="7213600"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88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54" name="Rectangle 10"/>
          <p:cNvSpPr>
            <a:spLocks noGrp="1" noChangeArrowheads="1"/>
          </p:cNvSpPr>
          <p:nvPr>
            <p:ph type="title"/>
          </p:nvPr>
        </p:nvSpPr>
        <p:spPr>
          <a:ln/>
        </p:spPr>
        <p:txBody>
          <a:bodyPr/>
          <a:lstStyle/>
          <a:p>
            <a:r>
              <a:rPr lang="en-US"/>
              <a:t>Agile Estimation: Planning Poker </a:t>
            </a:r>
          </a:p>
        </p:txBody>
      </p:sp>
      <p:sp>
        <p:nvSpPr>
          <p:cNvPr id="39014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9014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9014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9014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9015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9015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9015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9015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9015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0"/>
            <a:ext cx="5778500" cy="680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90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203" name="Rectangle 11"/>
          <p:cNvSpPr>
            <a:spLocks noGrp="1" noChangeArrowheads="1"/>
          </p:cNvSpPr>
          <p:nvPr>
            <p:ph type="title"/>
          </p:nvPr>
        </p:nvSpPr>
        <p:spPr>
          <a:ln/>
        </p:spPr>
        <p:txBody>
          <a:bodyPr/>
          <a:lstStyle/>
          <a:p>
            <a:r>
              <a:rPr lang="en-US"/>
              <a:t>Reliability of Estimates:  Burn-Up</a:t>
            </a:r>
          </a:p>
        </p:txBody>
      </p:sp>
      <p:pic>
        <p:nvPicPr>
          <p:cNvPr id="392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939800"/>
            <a:ext cx="78232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2195"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92196"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92197"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92198"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92199"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92200"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92201"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92202"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92204" name="AutoShape 12"/>
          <p:cNvSpPr>
            <a:spLocks/>
          </p:cNvSpPr>
          <p:nvPr/>
        </p:nvSpPr>
        <p:spPr bwMode="auto">
          <a:xfrm>
            <a:off x="571500" y="2032000"/>
            <a:ext cx="1270000" cy="533400"/>
          </a:xfrm>
          <a:prstGeom prst="rightArrow">
            <a:avLst>
              <a:gd name="adj1" fmla="val 47620"/>
              <a:gd name="adj2" fmla="val 73810"/>
            </a:avLst>
          </a:prstGeom>
          <a:gradFill rotWithShape="0">
            <a:gsLst>
              <a:gs pos="0">
                <a:srgbClr val="FFFFFF"/>
              </a:gs>
              <a:gs pos="100000">
                <a:srgbClr val="F27B00"/>
              </a:gs>
            </a:gsLst>
            <a:lin ang="120000" scaled="1"/>
          </a:gradFill>
          <a:ln w="25400" cap="flat">
            <a:solidFill>
              <a:schemeClr val="tx1"/>
            </a:solidFill>
            <a:prstDash val="solid"/>
            <a:miter lim="800000"/>
            <a:headEnd type="none" w="med" len="med"/>
            <a:tailEnd type="none" w="med" len="med"/>
          </a:ln>
        </p:spPr>
        <p:txBody>
          <a:bodyPr lIns="0" tIns="0" rIns="0" bIns="0"/>
          <a:lstStyle/>
          <a:p>
            <a:pPr>
              <a:spcBef>
                <a:spcPts val="475"/>
              </a:spcBef>
            </a:pPr>
            <a:r>
              <a:rPr lang="en-US" sz="1000">
                <a:solidFill>
                  <a:srgbClr val="292929"/>
                </a:solidFill>
                <a:latin typeface="Arial Bold" charset="0"/>
                <a:ea typeface="ＭＳ Ｐゴシック" charset="0"/>
                <a:cs typeface="Arial Bold" charset="0"/>
                <a:sym typeface="Arial Bold" charset="0"/>
              </a:rPr>
              <a:t>Scope</a:t>
            </a:r>
          </a:p>
        </p:txBody>
      </p:sp>
      <p:sp>
        <p:nvSpPr>
          <p:cNvPr id="392205" name="AutoShape 13"/>
          <p:cNvSpPr>
            <a:spLocks/>
          </p:cNvSpPr>
          <p:nvPr/>
        </p:nvSpPr>
        <p:spPr bwMode="auto">
          <a:xfrm rot="5400000">
            <a:off x="2565400" y="11938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06" name="Line 14"/>
          <p:cNvSpPr>
            <a:spLocks noChangeShapeType="1"/>
          </p:cNvSpPr>
          <p:nvPr/>
        </p:nvSpPr>
        <p:spPr bwMode="auto">
          <a:xfrm rot="10800000" flipH="1">
            <a:off x="1955800" y="3949700"/>
            <a:ext cx="6057900" cy="1270000"/>
          </a:xfrm>
          <a:prstGeom prst="line">
            <a:avLst/>
          </a:prstGeom>
          <a:noFill/>
          <a:ln w="63500" cap="rnd">
            <a:solidFill>
              <a:srgbClr val="F53F00"/>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7" name="Line 15"/>
          <p:cNvSpPr>
            <a:spLocks noChangeShapeType="1"/>
          </p:cNvSpPr>
          <p:nvPr/>
        </p:nvSpPr>
        <p:spPr bwMode="auto">
          <a:xfrm rot="10800000" flipH="1">
            <a:off x="3683000" y="2030413"/>
            <a:ext cx="5053013" cy="2643187"/>
          </a:xfrm>
          <a:prstGeom prst="line">
            <a:avLst/>
          </a:prstGeom>
          <a:noFill/>
          <a:ln w="63500" cap="rnd">
            <a:solidFill>
              <a:srgbClr val="4A99B7"/>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8" name="Line 16"/>
          <p:cNvSpPr>
            <a:spLocks noChangeShapeType="1"/>
          </p:cNvSpPr>
          <p:nvPr/>
        </p:nvSpPr>
        <p:spPr bwMode="auto">
          <a:xfrm rot="10800000" flipH="1">
            <a:off x="6235700" y="1968500"/>
            <a:ext cx="1917700" cy="1090613"/>
          </a:xfrm>
          <a:prstGeom prst="line">
            <a:avLst/>
          </a:prstGeom>
          <a:noFill/>
          <a:ln w="63500" cap="rnd">
            <a:solidFill>
              <a:srgbClr val="46D062"/>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09" name="Line 17"/>
          <p:cNvSpPr>
            <a:spLocks noChangeShapeType="1"/>
          </p:cNvSpPr>
          <p:nvPr/>
        </p:nvSpPr>
        <p:spPr bwMode="auto">
          <a:xfrm rot="10800000" flipH="1">
            <a:off x="6388100" y="2030413"/>
            <a:ext cx="2667000" cy="1587"/>
          </a:xfrm>
          <a:prstGeom prst="line">
            <a:avLst/>
          </a:prstGeom>
          <a:noFill/>
          <a:ln w="63500" cap="rnd">
            <a:solidFill>
              <a:srgbClr val="D0CD59"/>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0" name="Oval 18"/>
          <p:cNvSpPr>
            <a:spLocks/>
          </p:cNvSpPr>
          <p:nvPr/>
        </p:nvSpPr>
        <p:spPr bwMode="auto">
          <a:xfrm>
            <a:off x="8356600" y="1752600"/>
            <a:ext cx="558800" cy="558800"/>
          </a:xfrm>
          <a:prstGeom prst="ellipse">
            <a:avLst/>
          </a:prstGeom>
          <a:noFill/>
          <a:ln w="63500" cap="flat">
            <a:solidFill>
              <a:srgbClr val="F53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1" name="Oval 19"/>
          <p:cNvSpPr>
            <a:spLocks/>
          </p:cNvSpPr>
          <p:nvPr/>
        </p:nvSpPr>
        <p:spPr bwMode="auto">
          <a:xfrm>
            <a:off x="7874000" y="1739900"/>
            <a:ext cx="558800" cy="558800"/>
          </a:xfrm>
          <a:prstGeom prst="ellipse">
            <a:avLst/>
          </a:prstGeom>
          <a:noFill/>
          <a:ln w="63500" cap="flat">
            <a:solidFill>
              <a:srgbClr val="F53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2212" name="AutoShape 20"/>
          <p:cNvSpPr>
            <a:spLocks/>
          </p:cNvSpPr>
          <p:nvPr/>
        </p:nvSpPr>
        <p:spPr bwMode="auto">
          <a:xfrm rot="5400000">
            <a:off x="5118100" y="10795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3" name="AutoShape 21"/>
          <p:cNvSpPr>
            <a:spLocks/>
          </p:cNvSpPr>
          <p:nvPr/>
        </p:nvSpPr>
        <p:spPr bwMode="auto">
          <a:xfrm>
            <a:off x="571500" y="4953000"/>
            <a:ext cx="1270000" cy="533400"/>
          </a:xfrm>
          <a:prstGeom prst="rightArrow">
            <a:avLst>
              <a:gd name="adj1" fmla="val 47620"/>
              <a:gd name="adj2" fmla="val 73810"/>
            </a:avLst>
          </a:prstGeom>
          <a:gradFill rotWithShape="0">
            <a:gsLst>
              <a:gs pos="0">
                <a:srgbClr val="FFFFFF"/>
              </a:gs>
              <a:gs pos="100000">
                <a:srgbClr val="F27B00"/>
              </a:gs>
            </a:gsLst>
            <a:lin ang="120000" scaled="1"/>
          </a:gradFill>
          <a:ln w="25400" cap="flat">
            <a:solidFill>
              <a:schemeClr val="tx1"/>
            </a:solidFill>
            <a:prstDash val="solid"/>
            <a:miter lim="800000"/>
            <a:headEnd type="none" w="med" len="med"/>
            <a:tailEnd type="none" w="med" len="med"/>
          </a:ln>
        </p:spPr>
        <p:txBody>
          <a:bodyPr lIns="0" tIns="0" rIns="0" bIns="0"/>
          <a:lstStyle/>
          <a:p>
            <a:pPr>
              <a:spcBef>
                <a:spcPts val="475"/>
              </a:spcBef>
            </a:pPr>
            <a:r>
              <a:rPr lang="en-US" sz="1000">
                <a:solidFill>
                  <a:srgbClr val="292929"/>
                </a:solidFill>
                <a:latin typeface="Arial Bold" charset="0"/>
                <a:ea typeface="ＭＳ Ｐゴシック" charset="0"/>
                <a:cs typeface="Arial Bold" charset="0"/>
                <a:sym typeface="Arial Bold" charset="0"/>
              </a:rPr>
              <a:t>Velocity</a:t>
            </a:r>
          </a:p>
        </p:txBody>
      </p:sp>
      <p:sp>
        <p:nvSpPr>
          <p:cNvPr id="392214" name="AutoShape 22"/>
          <p:cNvSpPr>
            <a:spLocks/>
          </p:cNvSpPr>
          <p:nvPr/>
        </p:nvSpPr>
        <p:spPr bwMode="auto">
          <a:xfrm rot="5400000">
            <a:off x="2565400" y="39370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5" name="AutoShape 23"/>
          <p:cNvSpPr>
            <a:spLocks/>
          </p:cNvSpPr>
          <p:nvPr/>
        </p:nvSpPr>
        <p:spPr bwMode="auto">
          <a:xfrm rot="5400000">
            <a:off x="5105400" y="2438400"/>
            <a:ext cx="1270000" cy="533400"/>
          </a:xfrm>
          <a:prstGeom prst="rightArrow">
            <a:avLst>
              <a:gd name="adj1" fmla="val 47620"/>
              <a:gd name="adj2" fmla="val 73810"/>
            </a:avLst>
          </a:prstGeom>
          <a:gradFill rotWithShape="0">
            <a:gsLst>
              <a:gs pos="0">
                <a:srgbClr val="F27B00"/>
              </a:gs>
              <a:gs pos="100000">
                <a:srgbClr val="FFFFFF"/>
              </a:gs>
            </a:gsLst>
            <a:lin ang="1632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2216" name="Line 24"/>
          <p:cNvSpPr>
            <a:spLocks noChangeShapeType="1"/>
          </p:cNvSpPr>
          <p:nvPr/>
        </p:nvSpPr>
        <p:spPr bwMode="auto">
          <a:xfrm>
            <a:off x="8102600" y="990600"/>
            <a:ext cx="0" cy="48799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2204"/>
                                        </p:tgtEl>
                                        <p:attrNameLst>
                                          <p:attrName>style.visibility</p:attrName>
                                        </p:attrNameLst>
                                      </p:cBhvr>
                                      <p:to>
                                        <p:strVal val="visible"/>
                                      </p:to>
                                    </p:set>
                                    <p:animEffect transition="in" filter="wipe(left)">
                                      <p:cBhvr>
                                        <p:cTn id="7" dur="500"/>
                                        <p:tgtEl>
                                          <p:spTgt spid="3922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92205"/>
                                        </p:tgtEl>
                                        <p:attrNameLst>
                                          <p:attrName>style.visibility</p:attrName>
                                        </p:attrNameLst>
                                      </p:cBhvr>
                                      <p:to>
                                        <p:strVal val="visible"/>
                                      </p:to>
                                    </p:set>
                                    <p:animEffect transition="in" filter="wipe(up)">
                                      <p:cBhvr>
                                        <p:cTn id="12" dur="500"/>
                                        <p:tgtEl>
                                          <p:spTgt spid="3922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2212"/>
                                        </p:tgtEl>
                                        <p:attrNameLst>
                                          <p:attrName>style.visibility</p:attrName>
                                        </p:attrNameLst>
                                      </p:cBhvr>
                                      <p:to>
                                        <p:strVal val="visible"/>
                                      </p:to>
                                    </p:set>
                                    <p:animEffect transition="in" filter="wipe(up)">
                                      <p:cBhvr>
                                        <p:cTn id="17" dur="500"/>
                                        <p:tgtEl>
                                          <p:spTgt spid="3922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2209"/>
                                        </p:tgtEl>
                                        <p:attrNameLst>
                                          <p:attrName>style.visibility</p:attrName>
                                        </p:attrNameLst>
                                      </p:cBhvr>
                                      <p:to>
                                        <p:strVal val="visible"/>
                                      </p:to>
                                    </p:set>
                                    <p:animEffect transition="in" filter="wipe(left)">
                                      <p:cBhvr>
                                        <p:cTn id="22" dur="500"/>
                                        <p:tgtEl>
                                          <p:spTgt spid="3922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2213"/>
                                        </p:tgtEl>
                                        <p:attrNameLst>
                                          <p:attrName>style.visibility</p:attrName>
                                        </p:attrNameLst>
                                      </p:cBhvr>
                                      <p:to>
                                        <p:strVal val="visible"/>
                                      </p:to>
                                    </p:set>
                                    <p:animEffect transition="in" filter="wipe(left)">
                                      <p:cBhvr>
                                        <p:cTn id="27" dur="500"/>
                                        <p:tgtEl>
                                          <p:spTgt spid="392213"/>
                                        </p:tgtEl>
                                      </p:cBhvr>
                                    </p:animEffect>
                                  </p:childTnLst>
                                </p:cTn>
                              </p:par>
                            </p:childTnLst>
                          </p:cTn>
                        </p:par>
                        <p:par>
                          <p:cTn id="28" fill="hold" nodeType="afterGroup">
                            <p:stCondLst>
                              <p:cond delay="500"/>
                            </p:stCondLst>
                            <p:childTnLst>
                              <p:par>
                                <p:cTn id="29" presetID="22" presetClass="exit" presetSubtype="4" fill="hold" grpId="1" nodeType="afterEffect">
                                  <p:stCondLst>
                                    <p:cond delay="0"/>
                                  </p:stCondLst>
                                  <p:childTnLst>
                                    <p:animEffect transition="out" filter="wipe(down)">
                                      <p:cBhvr>
                                        <p:cTn id="30" dur="500"/>
                                        <p:tgtEl>
                                          <p:spTgt spid="392204"/>
                                        </p:tgtEl>
                                      </p:cBhvr>
                                    </p:animEffect>
                                    <p:set>
                                      <p:cBhvr>
                                        <p:cTn id="31" dur="1" fill="hold">
                                          <p:stCondLst>
                                            <p:cond delay="499"/>
                                          </p:stCondLst>
                                        </p:cTn>
                                        <p:tgtEl>
                                          <p:spTgt spid="392204"/>
                                        </p:tgtEl>
                                        <p:attrNameLst>
                                          <p:attrName>style.visibility</p:attrName>
                                        </p:attrNameLst>
                                      </p:cBhvr>
                                      <p:to>
                                        <p:strVal val="hidden"/>
                                      </p:to>
                                    </p:set>
                                  </p:childTnLst>
                                </p:cTn>
                              </p:par>
                            </p:childTnLst>
                          </p:cTn>
                        </p:par>
                        <p:par>
                          <p:cTn id="32" fill="hold" nodeType="afterGroup">
                            <p:stCondLst>
                              <p:cond delay="1000"/>
                            </p:stCondLst>
                            <p:childTnLst>
                              <p:par>
                                <p:cTn id="33" presetID="22" presetClass="exit" presetSubtype="4" fill="hold" grpId="1" nodeType="afterEffect">
                                  <p:stCondLst>
                                    <p:cond delay="0"/>
                                  </p:stCondLst>
                                  <p:childTnLst>
                                    <p:animEffect transition="out" filter="wipe(down)">
                                      <p:cBhvr>
                                        <p:cTn id="34" dur="500"/>
                                        <p:tgtEl>
                                          <p:spTgt spid="392205"/>
                                        </p:tgtEl>
                                      </p:cBhvr>
                                    </p:animEffect>
                                    <p:set>
                                      <p:cBhvr>
                                        <p:cTn id="35" dur="1" fill="hold">
                                          <p:stCondLst>
                                            <p:cond delay="499"/>
                                          </p:stCondLst>
                                        </p:cTn>
                                        <p:tgtEl>
                                          <p:spTgt spid="392205"/>
                                        </p:tgtEl>
                                        <p:attrNameLst>
                                          <p:attrName>style.visibility</p:attrName>
                                        </p:attrNameLst>
                                      </p:cBhvr>
                                      <p:to>
                                        <p:strVal val="hidden"/>
                                      </p:to>
                                    </p:set>
                                  </p:childTnLst>
                                </p:cTn>
                              </p:par>
                            </p:childTnLst>
                          </p:cTn>
                        </p:par>
                        <p:par>
                          <p:cTn id="36" fill="hold" nodeType="afterGroup">
                            <p:stCondLst>
                              <p:cond delay="1500"/>
                            </p:stCondLst>
                            <p:childTnLst>
                              <p:par>
                                <p:cTn id="37" presetID="22" presetClass="exit" presetSubtype="4" fill="hold" grpId="1" nodeType="afterEffect">
                                  <p:stCondLst>
                                    <p:cond delay="0"/>
                                  </p:stCondLst>
                                  <p:childTnLst>
                                    <p:animEffect transition="out" filter="wipe(down)">
                                      <p:cBhvr>
                                        <p:cTn id="38" dur="500"/>
                                        <p:tgtEl>
                                          <p:spTgt spid="392212"/>
                                        </p:tgtEl>
                                      </p:cBhvr>
                                    </p:animEffect>
                                    <p:set>
                                      <p:cBhvr>
                                        <p:cTn id="39" dur="1" fill="hold">
                                          <p:stCondLst>
                                            <p:cond delay="499"/>
                                          </p:stCondLst>
                                        </p:cTn>
                                        <p:tgtEl>
                                          <p:spTgt spid="392212"/>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92214"/>
                                        </p:tgtEl>
                                        <p:attrNameLst>
                                          <p:attrName>style.visibility</p:attrName>
                                        </p:attrNameLst>
                                      </p:cBhvr>
                                      <p:to>
                                        <p:strVal val="visible"/>
                                      </p:to>
                                    </p:set>
                                    <p:animEffect transition="in" filter="wipe(up)">
                                      <p:cBhvr>
                                        <p:cTn id="44" dur="500"/>
                                        <p:tgtEl>
                                          <p:spTgt spid="392214"/>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92206"/>
                                        </p:tgtEl>
                                        <p:attrNameLst>
                                          <p:attrName>style.visibility</p:attrName>
                                        </p:attrNameLst>
                                      </p:cBhvr>
                                      <p:to>
                                        <p:strVal val="visible"/>
                                      </p:to>
                                    </p:set>
                                    <p:animEffect transition="in" filter="wipe(left)">
                                      <p:cBhvr>
                                        <p:cTn id="48" dur="500"/>
                                        <p:tgtEl>
                                          <p:spTgt spid="39220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92215"/>
                                        </p:tgtEl>
                                        <p:attrNameLst>
                                          <p:attrName>style.visibility</p:attrName>
                                        </p:attrNameLst>
                                      </p:cBhvr>
                                      <p:to>
                                        <p:strVal val="visible"/>
                                      </p:to>
                                    </p:set>
                                    <p:animEffect transition="in" filter="wipe(up)">
                                      <p:cBhvr>
                                        <p:cTn id="53" dur="500"/>
                                        <p:tgtEl>
                                          <p:spTgt spid="392215"/>
                                        </p:tgtEl>
                                      </p:cBhvr>
                                    </p:animEffect>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392207"/>
                                        </p:tgtEl>
                                        <p:attrNameLst>
                                          <p:attrName>style.visibility</p:attrName>
                                        </p:attrNameLst>
                                      </p:cBhvr>
                                      <p:to>
                                        <p:strVal val="visible"/>
                                      </p:to>
                                    </p:set>
                                    <p:animEffect transition="in" filter="wipe(left)">
                                      <p:cBhvr>
                                        <p:cTn id="57" dur="500"/>
                                        <p:tgtEl>
                                          <p:spTgt spid="392207"/>
                                        </p:tgtEl>
                                      </p:cBhvr>
                                    </p:animEffect>
                                  </p:childTnLst>
                                </p:cTn>
                              </p:par>
                            </p:childTnLst>
                          </p:cTn>
                        </p:par>
                        <p:par>
                          <p:cTn id="58" fill="hold" nodeType="afterGroup">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392210"/>
                                        </p:tgtEl>
                                        <p:attrNameLst>
                                          <p:attrName>style.visibility</p:attrName>
                                        </p:attrNameLst>
                                      </p:cBhvr>
                                      <p:to>
                                        <p:strVal val="visible"/>
                                      </p:to>
                                    </p:set>
                                    <p:animEffect transition="in" filter="wipe(down)">
                                      <p:cBhvr>
                                        <p:cTn id="61" dur="500"/>
                                        <p:tgtEl>
                                          <p:spTgt spid="39221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92208"/>
                                        </p:tgtEl>
                                        <p:attrNameLst>
                                          <p:attrName>style.visibility</p:attrName>
                                        </p:attrNameLst>
                                      </p:cBhvr>
                                      <p:to>
                                        <p:strVal val="visible"/>
                                      </p:to>
                                    </p:set>
                                    <p:animEffect transition="in" filter="wipe(left)">
                                      <p:cBhvr>
                                        <p:cTn id="66" dur="500"/>
                                        <p:tgtEl>
                                          <p:spTgt spid="392208"/>
                                        </p:tgtEl>
                                      </p:cBhvr>
                                    </p:animEffect>
                                  </p:childTnLst>
                                </p:cTn>
                              </p:par>
                            </p:childTnLst>
                          </p:cTn>
                        </p:par>
                        <p:par>
                          <p:cTn id="67" fill="hold" nodeType="afterGroup">
                            <p:stCondLst>
                              <p:cond delay="500"/>
                            </p:stCondLst>
                            <p:childTnLst>
                              <p:par>
                                <p:cTn id="68" presetID="22" presetClass="exit" presetSubtype="4" fill="hold" grpId="1" nodeType="afterEffect">
                                  <p:stCondLst>
                                    <p:cond delay="0"/>
                                  </p:stCondLst>
                                  <p:childTnLst>
                                    <p:animEffect transition="out" filter="wipe(down)">
                                      <p:cBhvr>
                                        <p:cTn id="69" dur="500"/>
                                        <p:tgtEl>
                                          <p:spTgt spid="392210"/>
                                        </p:tgtEl>
                                      </p:cBhvr>
                                    </p:animEffect>
                                    <p:set>
                                      <p:cBhvr>
                                        <p:cTn id="70" dur="1" fill="hold">
                                          <p:stCondLst>
                                            <p:cond delay="499"/>
                                          </p:stCondLst>
                                        </p:cTn>
                                        <p:tgtEl>
                                          <p:spTgt spid="392210"/>
                                        </p:tgtEl>
                                        <p:attrNameLst>
                                          <p:attrName>style.visibility</p:attrName>
                                        </p:attrNameLst>
                                      </p:cBhvr>
                                      <p:to>
                                        <p:strVal val="hidden"/>
                                      </p:to>
                                    </p:set>
                                  </p:childTnLst>
                                </p:cTn>
                              </p:par>
                            </p:childTnLst>
                          </p:cTn>
                        </p:par>
                        <p:par>
                          <p:cTn id="71" fill="hold" nodeType="afterGroup">
                            <p:stCondLst>
                              <p:cond delay="1000"/>
                            </p:stCondLst>
                            <p:childTnLst>
                              <p:par>
                                <p:cTn id="72" presetID="22" presetClass="entr" presetSubtype="4" fill="hold" grpId="0" nodeType="afterEffect">
                                  <p:stCondLst>
                                    <p:cond delay="0"/>
                                  </p:stCondLst>
                                  <p:childTnLst>
                                    <p:set>
                                      <p:cBhvr>
                                        <p:cTn id="73" dur="1" fill="hold">
                                          <p:stCondLst>
                                            <p:cond delay="0"/>
                                          </p:stCondLst>
                                        </p:cTn>
                                        <p:tgtEl>
                                          <p:spTgt spid="392211"/>
                                        </p:tgtEl>
                                        <p:attrNameLst>
                                          <p:attrName>style.visibility</p:attrName>
                                        </p:attrNameLst>
                                      </p:cBhvr>
                                      <p:to>
                                        <p:strVal val="visible"/>
                                      </p:to>
                                    </p:set>
                                    <p:animEffect transition="in" filter="wipe(down)">
                                      <p:cBhvr>
                                        <p:cTn id="74" dur="500"/>
                                        <p:tgtEl>
                                          <p:spTgt spid="392211"/>
                                        </p:tgtEl>
                                      </p:cBhvr>
                                    </p:animEffect>
                                  </p:childTnLst>
                                </p:cTn>
                              </p:par>
                            </p:childTnLst>
                          </p:cTn>
                        </p:par>
                        <p:par>
                          <p:cTn id="75" fill="hold" nodeType="afterGroup">
                            <p:stCondLst>
                              <p:cond delay="1500"/>
                            </p:stCondLst>
                            <p:childTnLst>
                              <p:par>
                                <p:cTn id="76" presetID="22" presetClass="entr" presetSubtype="4" fill="hold" grpId="0" nodeType="afterEffect">
                                  <p:stCondLst>
                                    <p:cond delay="0"/>
                                  </p:stCondLst>
                                  <p:childTnLst>
                                    <p:set>
                                      <p:cBhvr>
                                        <p:cTn id="77" dur="1" fill="hold">
                                          <p:stCondLst>
                                            <p:cond delay="0"/>
                                          </p:stCondLst>
                                        </p:cTn>
                                        <p:tgtEl>
                                          <p:spTgt spid="392216"/>
                                        </p:tgtEl>
                                        <p:attrNameLst>
                                          <p:attrName>style.visibility</p:attrName>
                                        </p:attrNameLst>
                                      </p:cBhvr>
                                      <p:to>
                                        <p:strVal val="visible"/>
                                      </p:to>
                                    </p:set>
                                    <p:animEffect transition="in" filter="wipe(down)">
                                      <p:cBhvr>
                                        <p:cTn id="78" dur="500"/>
                                        <p:tgtEl>
                                          <p:spTgt spid="392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04" grpId="0" animBg="1" autoUpdateAnimBg="0"/>
      <p:bldP spid="392204" grpId="1" animBg="1" autoUpdateAnimBg="0"/>
      <p:bldP spid="392205" grpId="0" animBg="1"/>
      <p:bldP spid="392205" grpId="1" animBg="1"/>
      <p:bldP spid="392206" grpId="0" animBg="1"/>
      <p:bldP spid="392207" grpId="0" animBg="1"/>
      <p:bldP spid="392208" grpId="0" animBg="1"/>
      <p:bldP spid="392209" grpId="0" animBg="1"/>
      <p:bldP spid="392210" grpId="0" animBg="1"/>
      <p:bldP spid="392210" grpId="1" animBg="1"/>
      <p:bldP spid="392211" grpId="0" animBg="1"/>
      <p:bldP spid="392212" grpId="0" animBg="1"/>
      <p:bldP spid="392212" grpId="1" animBg="1"/>
      <p:bldP spid="392213" grpId="0" animBg="1" autoUpdateAnimBg="0"/>
      <p:bldP spid="392214" grpId="0" animBg="1"/>
      <p:bldP spid="392215" grpId="0" animBg="1"/>
      <p:bldP spid="39221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9424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9424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9424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9424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9424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9424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9424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394250" name="Rectangle 10"/>
          <p:cNvSpPr>
            <a:spLocks noGrp="1" noChangeArrowheads="1"/>
          </p:cNvSpPr>
          <p:nvPr>
            <p:ph type="title"/>
          </p:nvPr>
        </p:nvSpPr>
        <p:spPr>
          <a:ln/>
        </p:spPr>
        <p:txBody>
          <a:bodyPr/>
          <a:lstStyle/>
          <a:p>
            <a:r>
              <a:rPr lang="en-US"/>
              <a:t>Release planning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74" name="Rectangle 10"/>
          <p:cNvSpPr>
            <a:spLocks noGrp="1" noChangeArrowheads="1"/>
          </p:cNvSpPr>
          <p:nvPr>
            <p:ph type="title"/>
          </p:nvPr>
        </p:nvSpPr>
        <p:spPr>
          <a:ln/>
        </p:spPr>
        <p:txBody>
          <a:bodyPr/>
          <a:lstStyle/>
          <a:p>
            <a:pPr algn="l"/>
            <a:r>
              <a:rPr lang="en-US"/>
              <a:t>Velocity</a:t>
            </a:r>
          </a:p>
        </p:txBody>
      </p:sp>
      <p:sp>
        <p:nvSpPr>
          <p:cNvPr id="39526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9526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9526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9526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9527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9527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9527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9527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95275" name="Picture 1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5175" y="1588"/>
            <a:ext cx="7048500" cy="750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22" name="Rectangle 10"/>
          <p:cNvSpPr>
            <a:spLocks noGrp="1" noChangeArrowheads="1"/>
          </p:cNvSpPr>
          <p:nvPr>
            <p:ph type="title"/>
          </p:nvPr>
        </p:nvSpPr>
        <p:spPr>
          <a:ln/>
        </p:spPr>
        <p:txBody>
          <a:bodyPr/>
          <a:lstStyle/>
          <a:p>
            <a:r>
              <a:rPr lang="en-US"/>
              <a:t>Deciding on Releases</a:t>
            </a:r>
          </a:p>
        </p:txBody>
      </p:sp>
      <p:sp>
        <p:nvSpPr>
          <p:cNvPr id="39731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9731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9731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9731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9731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9731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9732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9732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39732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2600" y="762000"/>
            <a:ext cx="56007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0"/>
            <a:ext cx="7309794" cy="6858000"/>
          </a:xfrm>
          <a:prstGeom prst="rect">
            <a:avLst/>
          </a:prstGeom>
        </p:spPr>
      </p:pic>
    </p:spTree>
    <p:extLst>
      <p:ext uri="{BB962C8B-B14F-4D97-AF65-F5344CB8AC3E}">
        <p14:creationId xmlns:p14="http://schemas.microsoft.com/office/powerpoint/2010/main" val="31133687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0243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0243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0243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0243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0243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0244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0244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grpSp>
        <p:nvGrpSpPr>
          <p:cNvPr id="402442" name="Group 10"/>
          <p:cNvGrpSpPr>
            <a:grpSpLocks/>
          </p:cNvGrpSpPr>
          <p:nvPr/>
        </p:nvGrpSpPr>
        <p:grpSpPr bwMode="auto">
          <a:xfrm>
            <a:off x="2336800" y="2927350"/>
            <a:ext cx="1922463" cy="1716088"/>
            <a:chOff x="0" y="0"/>
            <a:chExt cx="1210" cy="1080"/>
          </a:xfrm>
        </p:grpSpPr>
        <p:sp>
          <p:nvSpPr>
            <p:cNvPr id="402443" name="Rectangle 11"/>
            <p:cNvSpPr>
              <a:spLocks/>
            </p:cNvSpPr>
            <p:nvPr/>
          </p:nvSpPr>
          <p:spPr bwMode="auto">
            <a:xfrm>
              <a:off x="0" y="61"/>
              <a:ext cx="1210" cy="1019"/>
            </a:xfrm>
            <a:prstGeom prst="rect">
              <a:avLst/>
            </a:prstGeom>
            <a:gradFill rotWithShape="0">
              <a:gsLst>
                <a:gs pos="0">
                  <a:srgbClr val="FFDCB8"/>
                </a:gs>
                <a:gs pos="100000">
                  <a:srgbClr val="F97F00"/>
                </a:gs>
              </a:gsLst>
              <a:lin ang="5400000" scaled="1"/>
            </a:gradFill>
            <a:ln>
              <a:noFill/>
            </a:ln>
            <a:effectLst>
              <a:outerShdw blurRad="38100" dist="23000" dir="5400000" algn="ctr" rotWithShape="0">
                <a:schemeClr val="bg2">
                  <a:alpha val="34999"/>
                </a:schemeClr>
              </a:outerShdw>
            </a:effectLst>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sp>
          <p:nvSpPr>
            <p:cNvPr id="402444" name="Rectangle 12"/>
            <p:cNvSpPr>
              <a:spLocks/>
            </p:cNvSpPr>
            <p:nvPr/>
          </p:nvSpPr>
          <p:spPr bwMode="auto">
            <a:xfrm>
              <a:off x="61" y="0"/>
              <a:ext cx="1088" cy="1018"/>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grpSp>
        <p:nvGrpSpPr>
          <p:cNvPr id="402445" name="Group 13"/>
          <p:cNvGrpSpPr>
            <a:grpSpLocks/>
          </p:cNvGrpSpPr>
          <p:nvPr/>
        </p:nvGrpSpPr>
        <p:grpSpPr bwMode="auto">
          <a:xfrm>
            <a:off x="4622800" y="2927350"/>
            <a:ext cx="1922463" cy="1716088"/>
            <a:chOff x="0" y="0"/>
            <a:chExt cx="1210" cy="1080"/>
          </a:xfrm>
        </p:grpSpPr>
        <p:sp>
          <p:nvSpPr>
            <p:cNvPr id="402446" name="Rectangle 14"/>
            <p:cNvSpPr>
              <a:spLocks/>
            </p:cNvSpPr>
            <p:nvPr/>
          </p:nvSpPr>
          <p:spPr bwMode="auto">
            <a:xfrm>
              <a:off x="0" y="61"/>
              <a:ext cx="1210" cy="1019"/>
            </a:xfrm>
            <a:prstGeom prst="rect">
              <a:avLst/>
            </a:prstGeom>
            <a:gradFill rotWithShape="0">
              <a:gsLst>
                <a:gs pos="0">
                  <a:srgbClr val="FFDCB8"/>
                </a:gs>
                <a:gs pos="100000">
                  <a:srgbClr val="F97F00"/>
                </a:gs>
              </a:gsLst>
              <a:lin ang="5400000" scaled="1"/>
            </a:gradFill>
            <a:ln>
              <a:noFill/>
            </a:ln>
            <a:effectLst>
              <a:outerShdw blurRad="38100" dist="23000" dir="5400000" algn="ctr" rotWithShape="0">
                <a:schemeClr val="bg2">
                  <a:alpha val="34999"/>
                </a:schemeClr>
              </a:outerShdw>
            </a:effectLst>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sp>
          <p:nvSpPr>
            <p:cNvPr id="402447" name="Rectangle 15"/>
            <p:cNvSpPr>
              <a:spLocks/>
            </p:cNvSpPr>
            <p:nvPr/>
          </p:nvSpPr>
          <p:spPr bwMode="auto">
            <a:xfrm>
              <a:off x="61" y="0"/>
              <a:ext cx="1088" cy="1018"/>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grpSp>
        <p:nvGrpSpPr>
          <p:cNvPr id="402448" name="Group 16"/>
          <p:cNvGrpSpPr>
            <a:grpSpLocks/>
          </p:cNvGrpSpPr>
          <p:nvPr/>
        </p:nvGrpSpPr>
        <p:grpSpPr bwMode="auto">
          <a:xfrm>
            <a:off x="6929438" y="2927350"/>
            <a:ext cx="1920875" cy="1716088"/>
            <a:chOff x="0" y="0"/>
            <a:chExt cx="1210" cy="1080"/>
          </a:xfrm>
        </p:grpSpPr>
        <p:sp>
          <p:nvSpPr>
            <p:cNvPr id="402449" name="Rectangle 17"/>
            <p:cNvSpPr>
              <a:spLocks/>
            </p:cNvSpPr>
            <p:nvPr/>
          </p:nvSpPr>
          <p:spPr bwMode="auto">
            <a:xfrm>
              <a:off x="0" y="61"/>
              <a:ext cx="1210" cy="1019"/>
            </a:xfrm>
            <a:prstGeom prst="rect">
              <a:avLst/>
            </a:prstGeom>
            <a:gradFill rotWithShape="0">
              <a:gsLst>
                <a:gs pos="0">
                  <a:srgbClr val="FFDCB8"/>
                </a:gs>
                <a:gs pos="100000">
                  <a:srgbClr val="F97F00"/>
                </a:gs>
              </a:gsLst>
              <a:lin ang="5400000" scaled="1"/>
            </a:gradFill>
            <a:ln>
              <a:noFill/>
            </a:ln>
            <a:effectLst>
              <a:outerShdw blurRad="38100" dist="23000" dir="5400000" algn="ctr" rotWithShape="0">
                <a:schemeClr val="bg2">
                  <a:alpha val="34999"/>
                </a:schemeClr>
              </a:outerShdw>
            </a:effectLst>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sp>
          <p:nvSpPr>
            <p:cNvPr id="402450" name="Rectangle 18"/>
            <p:cNvSpPr>
              <a:spLocks/>
            </p:cNvSpPr>
            <p:nvPr/>
          </p:nvSpPr>
          <p:spPr bwMode="auto">
            <a:xfrm>
              <a:off x="61" y="0"/>
              <a:ext cx="1088" cy="1018"/>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sp>
        <p:nvSpPr>
          <p:cNvPr id="402451" name="Rectangle 19"/>
          <p:cNvSpPr>
            <a:spLocks noGrp="1" noChangeArrowheads="1"/>
          </p:cNvSpPr>
          <p:nvPr>
            <p:ph type="title"/>
          </p:nvPr>
        </p:nvSpPr>
        <p:spPr>
          <a:ln/>
        </p:spPr>
        <p:txBody>
          <a:bodyPr/>
          <a:lstStyle/>
          <a:p>
            <a:r>
              <a:rPr lang="en-US" dirty="0" smtClean="0"/>
              <a:t>Capacity</a:t>
            </a:r>
            <a:endParaRPr lang="en-US" dirty="0"/>
          </a:p>
        </p:txBody>
      </p:sp>
      <p:sp>
        <p:nvSpPr>
          <p:cNvPr id="402452" name="Rectangle 20"/>
          <p:cNvSpPr>
            <a:spLocks/>
          </p:cNvSpPr>
          <p:nvPr/>
        </p:nvSpPr>
        <p:spPr bwMode="auto">
          <a:xfrm>
            <a:off x="488950" y="2590800"/>
            <a:ext cx="1262063" cy="642938"/>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402453" name="Rectangle 21"/>
          <p:cNvSpPr>
            <a:spLocks/>
          </p:cNvSpPr>
          <p:nvPr/>
        </p:nvSpPr>
        <p:spPr bwMode="auto">
          <a:xfrm>
            <a:off x="965200" y="2732088"/>
            <a:ext cx="727075"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402454" name="Rectangle 22"/>
          <p:cNvSpPr>
            <a:spLocks/>
          </p:cNvSpPr>
          <p:nvPr/>
        </p:nvSpPr>
        <p:spPr bwMode="auto">
          <a:xfrm>
            <a:off x="1270000" y="3036888"/>
            <a:ext cx="727075"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402455" name="Rectangle 23"/>
          <p:cNvSpPr>
            <a:spLocks/>
          </p:cNvSpPr>
          <p:nvPr/>
        </p:nvSpPr>
        <p:spPr bwMode="auto">
          <a:xfrm>
            <a:off x="774700" y="3151188"/>
            <a:ext cx="727075" cy="644525"/>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402456" name="Rectangle 24"/>
          <p:cNvSpPr>
            <a:spLocks/>
          </p:cNvSpPr>
          <p:nvPr/>
        </p:nvSpPr>
        <p:spPr bwMode="auto">
          <a:xfrm>
            <a:off x="1079500" y="3455988"/>
            <a:ext cx="727075" cy="644525"/>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402457" name="Rectangle 25"/>
          <p:cNvSpPr>
            <a:spLocks/>
          </p:cNvSpPr>
          <p:nvPr/>
        </p:nvSpPr>
        <p:spPr bwMode="auto">
          <a:xfrm>
            <a:off x="812800" y="3686175"/>
            <a:ext cx="727075" cy="642938"/>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402458" name="Rectangle 26"/>
          <p:cNvSpPr>
            <a:spLocks/>
          </p:cNvSpPr>
          <p:nvPr/>
        </p:nvSpPr>
        <p:spPr bwMode="auto">
          <a:xfrm>
            <a:off x="1117600" y="3990975"/>
            <a:ext cx="727075" cy="642938"/>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402459" name="Rectangle 27"/>
          <p:cNvSpPr>
            <a:spLocks/>
          </p:cNvSpPr>
          <p:nvPr/>
        </p:nvSpPr>
        <p:spPr bwMode="auto">
          <a:xfrm>
            <a:off x="550863" y="4143375"/>
            <a:ext cx="727075" cy="642938"/>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L</a:t>
            </a:r>
          </a:p>
        </p:txBody>
      </p:sp>
      <p:sp>
        <p:nvSpPr>
          <p:cNvPr id="402460" name="Rectangle 28"/>
          <p:cNvSpPr>
            <a:spLocks/>
          </p:cNvSpPr>
          <p:nvPr/>
        </p:nvSpPr>
        <p:spPr bwMode="auto">
          <a:xfrm>
            <a:off x="1336675" y="4500563"/>
            <a:ext cx="727075"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H</a:t>
            </a:r>
          </a:p>
        </p:txBody>
      </p:sp>
      <p:sp>
        <p:nvSpPr>
          <p:cNvPr id="402461" name="Rectangle 29"/>
          <p:cNvSpPr>
            <a:spLocks/>
          </p:cNvSpPr>
          <p:nvPr/>
        </p:nvSpPr>
        <p:spPr bwMode="auto">
          <a:xfrm>
            <a:off x="908050" y="2212975"/>
            <a:ext cx="1117600" cy="642938"/>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H</a:t>
            </a:r>
          </a:p>
        </p:txBody>
      </p:sp>
      <p:sp>
        <p:nvSpPr>
          <p:cNvPr id="402462" name="Rectangle 30"/>
          <p:cNvSpPr>
            <a:spLocks/>
          </p:cNvSpPr>
          <p:nvPr/>
        </p:nvSpPr>
        <p:spPr bwMode="auto">
          <a:xfrm>
            <a:off x="812800" y="2579688"/>
            <a:ext cx="727075"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M</a:t>
            </a:r>
          </a:p>
        </p:txBody>
      </p:sp>
      <p:sp>
        <p:nvSpPr>
          <p:cNvPr id="402463" name="Rectangle 31"/>
          <p:cNvSpPr>
            <a:spLocks/>
          </p:cNvSpPr>
          <p:nvPr/>
        </p:nvSpPr>
        <p:spPr bwMode="auto">
          <a:xfrm>
            <a:off x="1117600" y="2884488"/>
            <a:ext cx="727075"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L</a:t>
            </a:r>
          </a:p>
        </p:txBody>
      </p:sp>
      <p:sp>
        <p:nvSpPr>
          <p:cNvPr id="402464" name="Rectangle 32"/>
          <p:cNvSpPr>
            <a:spLocks/>
          </p:cNvSpPr>
          <p:nvPr/>
        </p:nvSpPr>
        <p:spPr bwMode="auto">
          <a:xfrm>
            <a:off x="622300" y="3284538"/>
            <a:ext cx="1441450" cy="644525"/>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L</a:t>
            </a:r>
          </a:p>
        </p:txBody>
      </p:sp>
      <p:sp>
        <p:nvSpPr>
          <p:cNvPr id="402465" name="Rectangle 33"/>
          <p:cNvSpPr>
            <a:spLocks/>
          </p:cNvSpPr>
          <p:nvPr/>
        </p:nvSpPr>
        <p:spPr bwMode="auto">
          <a:xfrm>
            <a:off x="965200" y="3838575"/>
            <a:ext cx="727075" cy="642938"/>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H</a:t>
            </a:r>
          </a:p>
        </p:txBody>
      </p:sp>
      <p:sp>
        <p:nvSpPr>
          <p:cNvPr id="402466" name="Rectangle 34"/>
          <p:cNvSpPr>
            <a:spLocks/>
          </p:cNvSpPr>
          <p:nvPr/>
        </p:nvSpPr>
        <p:spPr bwMode="auto">
          <a:xfrm>
            <a:off x="1270000" y="4143375"/>
            <a:ext cx="727075" cy="642938"/>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H</a:t>
            </a:r>
          </a:p>
        </p:txBody>
      </p:sp>
      <p:sp>
        <p:nvSpPr>
          <p:cNvPr id="402467" name="Rectangle 35"/>
          <p:cNvSpPr>
            <a:spLocks/>
          </p:cNvSpPr>
          <p:nvPr/>
        </p:nvSpPr>
        <p:spPr bwMode="auto">
          <a:xfrm>
            <a:off x="622300" y="4643438"/>
            <a:ext cx="1098550"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M</a:t>
            </a:r>
          </a:p>
        </p:txBody>
      </p:sp>
      <p:sp>
        <p:nvSpPr>
          <p:cNvPr id="402468" name="Rectangle 36"/>
          <p:cNvSpPr>
            <a:spLocks/>
          </p:cNvSpPr>
          <p:nvPr/>
        </p:nvSpPr>
        <p:spPr bwMode="auto">
          <a:xfrm>
            <a:off x="1022350" y="3962400"/>
            <a:ext cx="1119188" cy="642938"/>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H</a:t>
            </a:r>
          </a:p>
        </p:txBody>
      </p:sp>
      <p:sp>
        <p:nvSpPr>
          <p:cNvPr id="402469" name="Rectangle 37"/>
          <p:cNvSpPr>
            <a:spLocks/>
          </p:cNvSpPr>
          <p:nvPr/>
        </p:nvSpPr>
        <p:spPr bwMode="auto">
          <a:xfrm>
            <a:off x="565150" y="3505200"/>
            <a:ext cx="727075" cy="642938"/>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M</a:t>
            </a:r>
          </a:p>
        </p:txBody>
      </p:sp>
      <p:sp>
        <p:nvSpPr>
          <p:cNvPr id="402470" name="Rectangle 38"/>
          <p:cNvSpPr>
            <a:spLocks/>
          </p:cNvSpPr>
          <p:nvPr/>
        </p:nvSpPr>
        <p:spPr bwMode="auto">
          <a:xfrm>
            <a:off x="946150" y="5181600"/>
            <a:ext cx="1100138" cy="642938"/>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M</a:t>
            </a:r>
          </a:p>
        </p:txBody>
      </p:sp>
      <p:grpSp>
        <p:nvGrpSpPr>
          <p:cNvPr id="402471" name="Group 39"/>
          <p:cNvGrpSpPr>
            <a:grpSpLocks/>
          </p:cNvGrpSpPr>
          <p:nvPr/>
        </p:nvGrpSpPr>
        <p:grpSpPr bwMode="auto">
          <a:xfrm>
            <a:off x="2408238" y="4643438"/>
            <a:ext cx="1889125" cy="1176337"/>
            <a:chOff x="0" y="0"/>
            <a:chExt cx="1189" cy="741"/>
          </a:xfrm>
        </p:grpSpPr>
        <p:sp>
          <p:nvSpPr>
            <p:cNvPr id="402472" name="Rectangle 40"/>
            <p:cNvSpPr>
              <a:spLocks/>
            </p:cNvSpPr>
            <p:nvPr/>
          </p:nvSpPr>
          <p:spPr bwMode="auto">
            <a:xfrm>
              <a:off x="0" y="357"/>
              <a:ext cx="11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buClr>
                  <a:srgbClr val="323232"/>
                </a:buClr>
                <a:buSzPct val="100000"/>
                <a:buFont typeface="Arial" charset="0"/>
                <a:buChar char="•"/>
              </a:pPr>
              <a:r>
                <a:rPr lang="en-US" sz="1800" b="1">
                  <a:solidFill>
                    <a:srgbClr val="323232"/>
                  </a:solidFill>
                  <a:latin typeface="Trebuchet MS" charset="0"/>
                  <a:ea typeface="ＭＳ Ｐゴシック" charset="0"/>
                  <a:cs typeface="Trebuchet MS" charset="0"/>
                  <a:sym typeface="Trebuchet MS" charset="0"/>
                </a:rPr>
                <a:t> Higher priority</a:t>
              </a:r>
              <a:endParaRPr lang="en-US" sz="1800">
                <a:solidFill>
                  <a:schemeClr val="tx1"/>
                </a:solidFill>
                <a:latin typeface="Trebuchet MS" charset="0"/>
                <a:ea typeface="ＭＳ Ｐゴシック" charset="0"/>
                <a:cs typeface="Lucida Grande" charset="0"/>
                <a:sym typeface="Trebuchet MS" charset="0"/>
              </a:endParaRPr>
            </a:p>
            <a:p>
              <a:pPr algn="l">
                <a:buClr>
                  <a:srgbClr val="323232"/>
                </a:buClr>
                <a:buSzPct val="100000"/>
                <a:buFont typeface="Arial" charset="0"/>
                <a:buChar char="•"/>
              </a:pPr>
              <a:r>
                <a:rPr lang="en-US" sz="1800" b="1">
                  <a:solidFill>
                    <a:srgbClr val="323232"/>
                  </a:solidFill>
                  <a:latin typeface="Trebuchet MS" charset="0"/>
                  <a:ea typeface="ＭＳ Ｐゴシック" charset="0"/>
                  <a:cs typeface="Trebuchet MS" charset="0"/>
                  <a:sym typeface="Trebuchet MS" charset="0"/>
                </a:rPr>
                <a:t> Harder / riskier</a:t>
              </a:r>
            </a:p>
          </p:txBody>
        </p:sp>
        <p:sp>
          <p:nvSpPr>
            <p:cNvPr id="402473" name="Line 41"/>
            <p:cNvSpPr>
              <a:spLocks noChangeShapeType="1"/>
            </p:cNvSpPr>
            <p:nvPr/>
          </p:nvSpPr>
          <p:spPr bwMode="auto">
            <a:xfrm rot="10800000">
              <a:off x="556" y="0"/>
              <a:ext cx="3" cy="357"/>
            </a:xfrm>
            <a:prstGeom prst="line">
              <a:avLst/>
            </a:prstGeom>
            <a:noFill/>
            <a:ln w="25400" cap="flat">
              <a:solidFill>
                <a:srgbClr val="F07F09"/>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402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0448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0448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0448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0448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0448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0448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0448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grpSp>
        <p:nvGrpSpPr>
          <p:cNvPr id="404490" name="Group 10"/>
          <p:cNvGrpSpPr>
            <a:grpSpLocks/>
          </p:cNvGrpSpPr>
          <p:nvPr/>
        </p:nvGrpSpPr>
        <p:grpSpPr bwMode="auto">
          <a:xfrm>
            <a:off x="1998663" y="2927350"/>
            <a:ext cx="1922462" cy="1716088"/>
            <a:chOff x="0" y="0"/>
            <a:chExt cx="1210" cy="1080"/>
          </a:xfrm>
        </p:grpSpPr>
        <p:sp>
          <p:nvSpPr>
            <p:cNvPr id="404491" name="Rectangle 11"/>
            <p:cNvSpPr>
              <a:spLocks/>
            </p:cNvSpPr>
            <p:nvPr/>
          </p:nvSpPr>
          <p:spPr bwMode="auto">
            <a:xfrm>
              <a:off x="0" y="61"/>
              <a:ext cx="1210" cy="1019"/>
            </a:xfrm>
            <a:prstGeom prst="rect">
              <a:avLst/>
            </a:prstGeom>
            <a:gradFill rotWithShape="0">
              <a:gsLst>
                <a:gs pos="0">
                  <a:srgbClr val="FFDCB8"/>
                </a:gs>
                <a:gs pos="100000">
                  <a:srgbClr val="F97F00"/>
                </a:gs>
              </a:gsLst>
              <a:lin ang="5400000" scaled="1"/>
            </a:gradFill>
            <a:ln>
              <a:noFill/>
            </a:ln>
            <a:effectLst>
              <a:outerShdw blurRad="38100" dist="23000" dir="5400000" algn="ctr" rotWithShape="0">
                <a:schemeClr val="bg2">
                  <a:alpha val="34999"/>
                </a:schemeClr>
              </a:outerShdw>
            </a:effectLst>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sp>
          <p:nvSpPr>
            <p:cNvPr id="404492" name="Rectangle 12"/>
            <p:cNvSpPr>
              <a:spLocks/>
            </p:cNvSpPr>
            <p:nvPr/>
          </p:nvSpPr>
          <p:spPr bwMode="auto">
            <a:xfrm>
              <a:off x="61" y="0"/>
              <a:ext cx="1088" cy="1018"/>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grpSp>
        <p:nvGrpSpPr>
          <p:cNvPr id="404493" name="Group 13"/>
          <p:cNvGrpSpPr>
            <a:grpSpLocks/>
          </p:cNvGrpSpPr>
          <p:nvPr/>
        </p:nvGrpSpPr>
        <p:grpSpPr bwMode="auto">
          <a:xfrm>
            <a:off x="4284663" y="2927350"/>
            <a:ext cx="1922462" cy="1716088"/>
            <a:chOff x="0" y="0"/>
            <a:chExt cx="1210" cy="1080"/>
          </a:xfrm>
        </p:grpSpPr>
        <p:sp>
          <p:nvSpPr>
            <p:cNvPr id="404494" name="Rectangle 14"/>
            <p:cNvSpPr>
              <a:spLocks/>
            </p:cNvSpPr>
            <p:nvPr/>
          </p:nvSpPr>
          <p:spPr bwMode="auto">
            <a:xfrm>
              <a:off x="0" y="61"/>
              <a:ext cx="1210" cy="1019"/>
            </a:xfrm>
            <a:prstGeom prst="rect">
              <a:avLst/>
            </a:prstGeom>
            <a:gradFill rotWithShape="0">
              <a:gsLst>
                <a:gs pos="0">
                  <a:srgbClr val="FFDCB8"/>
                </a:gs>
                <a:gs pos="100000">
                  <a:srgbClr val="F97F00"/>
                </a:gs>
              </a:gsLst>
              <a:lin ang="5400000" scaled="1"/>
            </a:gradFill>
            <a:ln>
              <a:noFill/>
            </a:ln>
            <a:effectLst>
              <a:outerShdw blurRad="38100" dist="23000" dir="5400000" algn="ctr" rotWithShape="0">
                <a:schemeClr val="bg2">
                  <a:alpha val="34999"/>
                </a:schemeClr>
              </a:outerShdw>
            </a:effectLst>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sp>
          <p:nvSpPr>
            <p:cNvPr id="404495" name="Rectangle 15"/>
            <p:cNvSpPr>
              <a:spLocks/>
            </p:cNvSpPr>
            <p:nvPr/>
          </p:nvSpPr>
          <p:spPr bwMode="auto">
            <a:xfrm>
              <a:off x="61" y="0"/>
              <a:ext cx="1088" cy="1018"/>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grpSp>
        <p:nvGrpSpPr>
          <p:cNvPr id="404496" name="Group 16"/>
          <p:cNvGrpSpPr>
            <a:grpSpLocks/>
          </p:cNvGrpSpPr>
          <p:nvPr/>
        </p:nvGrpSpPr>
        <p:grpSpPr bwMode="auto">
          <a:xfrm>
            <a:off x="6591300" y="2927350"/>
            <a:ext cx="1922463" cy="1716088"/>
            <a:chOff x="0" y="0"/>
            <a:chExt cx="1210" cy="1080"/>
          </a:xfrm>
        </p:grpSpPr>
        <p:sp>
          <p:nvSpPr>
            <p:cNvPr id="404497" name="Rectangle 17"/>
            <p:cNvSpPr>
              <a:spLocks/>
            </p:cNvSpPr>
            <p:nvPr/>
          </p:nvSpPr>
          <p:spPr bwMode="auto">
            <a:xfrm>
              <a:off x="0" y="61"/>
              <a:ext cx="1210" cy="1019"/>
            </a:xfrm>
            <a:prstGeom prst="rect">
              <a:avLst/>
            </a:prstGeom>
            <a:gradFill rotWithShape="0">
              <a:gsLst>
                <a:gs pos="0">
                  <a:srgbClr val="FFDCB8"/>
                </a:gs>
                <a:gs pos="100000">
                  <a:srgbClr val="F97F00"/>
                </a:gs>
              </a:gsLst>
              <a:lin ang="5400000" scaled="1"/>
            </a:gradFill>
            <a:ln>
              <a:noFill/>
            </a:ln>
            <a:effectLst>
              <a:outerShdw blurRad="38100" dist="23000" dir="5400000" algn="ctr" rotWithShape="0">
                <a:schemeClr val="bg2">
                  <a:alpha val="34999"/>
                </a:schemeClr>
              </a:outerShdw>
            </a:effectLst>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sp>
          <p:nvSpPr>
            <p:cNvPr id="404498" name="Rectangle 18"/>
            <p:cNvSpPr>
              <a:spLocks/>
            </p:cNvSpPr>
            <p:nvPr/>
          </p:nvSpPr>
          <p:spPr bwMode="auto">
            <a:xfrm>
              <a:off x="61" y="0"/>
              <a:ext cx="1088" cy="1018"/>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sp>
        <p:nvSpPr>
          <p:cNvPr id="404499" name="Rectangle 19"/>
          <p:cNvSpPr>
            <a:spLocks noGrp="1" noChangeArrowheads="1"/>
          </p:cNvSpPr>
          <p:nvPr>
            <p:ph type="title"/>
          </p:nvPr>
        </p:nvSpPr>
        <p:spPr>
          <a:ln/>
        </p:spPr>
        <p:txBody>
          <a:bodyPr/>
          <a:lstStyle/>
          <a:p>
            <a:r>
              <a:rPr lang="en-US" dirty="0" smtClean="0"/>
              <a:t>Capacity</a:t>
            </a:r>
            <a:endParaRPr lang="en-US" dirty="0"/>
          </a:p>
        </p:txBody>
      </p:sp>
      <p:sp>
        <p:nvSpPr>
          <p:cNvPr id="404500" name="AutoShape 20"/>
          <p:cNvSpPr>
            <a:spLocks/>
          </p:cNvSpPr>
          <p:nvPr/>
        </p:nvSpPr>
        <p:spPr bwMode="auto">
          <a:xfrm>
            <a:off x="1498600" y="2570163"/>
            <a:ext cx="7288213" cy="2501900"/>
          </a:xfrm>
          <a:prstGeom prst="roundRect">
            <a:avLst>
              <a:gd name="adj" fmla="val 9426"/>
            </a:avLst>
          </a:prstGeom>
          <a:noFill/>
          <a:ln w="9525" cap="flat">
            <a:solidFill>
              <a:srgbClr val="F07C03"/>
            </a:solidFill>
            <a:prstDash val="solid"/>
            <a:round/>
            <a:headEnd type="none" w="med" len="med"/>
            <a:tailEnd type="none" w="med" len="med"/>
          </a:ln>
          <a:effectLst>
            <a:outerShdw blurRad="38100" dist="23000" dir="5400000" algn="ctr" rotWithShape="0">
              <a:schemeClr val="bg2">
                <a:alpha val="34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4501" name="Rectangle 21"/>
          <p:cNvSpPr>
            <a:spLocks/>
          </p:cNvSpPr>
          <p:nvPr/>
        </p:nvSpPr>
        <p:spPr bwMode="auto">
          <a:xfrm rot="-5400000">
            <a:off x="-212725" y="3656013"/>
            <a:ext cx="2222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000" b="1">
                <a:solidFill>
                  <a:srgbClr val="323232"/>
                </a:solidFill>
                <a:latin typeface="Trebuchet MS" charset="0"/>
                <a:ea typeface="ＭＳ Ｐゴシック" charset="0"/>
                <a:cs typeface="Trebuchet MS" charset="0"/>
                <a:sym typeface="Trebuchet MS" charset="0"/>
              </a:rPr>
              <a:t>Candidate release</a:t>
            </a:r>
          </a:p>
        </p:txBody>
      </p:sp>
      <p:grpSp>
        <p:nvGrpSpPr>
          <p:cNvPr id="404502" name="Group 22"/>
          <p:cNvGrpSpPr>
            <a:grpSpLocks/>
          </p:cNvGrpSpPr>
          <p:nvPr/>
        </p:nvGrpSpPr>
        <p:grpSpPr bwMode="auto">
          <a:xfrm rot="-600000">
            <a:off x="6407150" y="4872038"/>
            <a:ext cx="1955800" cy="1574800"/>
            <a:chOff x="0" y="0"/>
            <a:chExt cx="1232" cy="992"/>
          </a:xfrm>
        </p:grpSpPr>
        <p:sp>
          <p:nvSpPr>
            <p:cNvPr id="404503" name="AutoShape 23"/>
            <p:cNvSpPr>
              <a:spLocks/>
            </p:cNvSpPr>
            <p:nvPr/>
          </p:nvSpPr>
          <p:spPr bwMode="auto">
            <a:xfrm>
              <a:off x="0" y="0"/>
              <a:ext cx="1231" cy="992"/>
            </a:xfrm>
            <a:custGeom>
              <a:avLst/>
              <a:gdLst/>
              <a:ahLst/>
              <a:cxnLst/>
              <a:rect l="0" t="0" r="r" b="b"/>
              <a:pathLst>
                <a:path w="21600" h="21600">
                  <a:moveTo>
                    <a:pt x="0" y="0"/>
                  </a:moveTo>
                  <a:lnTo>
                    <a:pt x="21600" y="0"/>
                  </a:lnTo>
                  <a:lnTo>
                    <a:pt x="21600" y="18000"/>
                  </a:lnTo>
                  <a:lnTo>
                    <a:pt x="18700" y="21600"/>
                  </a:lnTo>
                  <a:lnTo>
                    <a:pt x="0" y="21600"/>
                  </a:lnTo>
                  <a:close/>
                  <a:moveTo>
                    <a:pt x="0" y="0"/>
                  </a:moveTo>
                </a:path>
              </a:pathLst>
            </a:custGeom>
            <a:gradFill rotWithShape="0">
              <a:gsLst>
                <a:gs pos="0">
                  <a:srgbClr val="FFC000"/>
                </a:gs>
                <a:gs pos="100000">
                  <a:srgbClr val="FFFF00"/>
                </a:gs>
              </a:gsLst>
              <a:lin ang="2700000" scaled="1"/>
            </a:gradFill>
            <a:ln>
              <a:noFill/>
            </a:ln>
            <a:effectLst>
              <a:outerShdw blurRad="50800" dist="38099" dir="2700000" algn="ctr" rotWithShape="0">
                <a:schemeClr val="bg2">
                  <a:alpha val="39999"/>
                </a:schemeClr>
              </a:outerShdw>
            </a:effectLst>
            <a:extLst>
              <a:ext uri="{91240B29-F687-4f45-9708-019B960494DF}">
                <a14:hiddenLine xmlns:a14="http://schemas.microsoft.com/office/drawing/2010/main" w="9525" cap="flat">
                  <a:solidFill>
                    <a:srgbClr val="CBCBCB"/>
                  </a:solidFill>
                  <a:round/>
                  <a:headEnd type="none" w="med" len="med"/>
                  <a:tailEnd type="none" w="med" len="med"/>
                </a14:hiddenLine>
              </a:ext>
            </a:extLst>
          </p:spPr>
          <p:txBody>
            <a:bodyPr lIns="0" tIns="0" rIns="0" bIns="0"/>
            <a:lstStyle/>
            <a:p>
              <a:endParaRPr lang="en-US"/>
            </a:p>
          </p:txBody>
        </p:sp>
        <p:sp>
          <p:nvSpPr>
            <p:cNvPr id="404504" name="AutoShape 24"/>
            <p:cNvSpPr>
              <a:spLocks/>
            </p:cNvSpPr>
            <p:nvPr/>
          </p:nvSpPr>
          <p:spPr bwMode="auto">
            <a:xfrm>
              <a:off x="1066" y="827"/>
              <a:ext cx="165" cy="165"/>
            </a:xfrm>
            <a:custGeom>
              <a:avLst/>
              <a:gdLst/>
              <a:ahLst/>
              <a:cxnLst/>
              <a:rect l="0" t="0" r="r" b="b"/>
              <a:pathLst>
                <a:path w="21600" h="21600">
                  <a:moveTo>
                    <a:pt x="0" y="21600"/>
                  </a:moveTo>
                  <a:lnTo>
                    <a:pt x="4320" y="4320"/>
                  </a:lnTo>
                  <a:lnTo>
                    <a:pt x="21600" y="0"/>
                  </a:lnTo>
                  <a:close/>
                  <a:moveTo>
                    <a:pt x="0" y="21600"/>
                  </a:moveTo>
                </a:path>
              </a:pathLst>
            </a:custGeom>
            <a:solidFill>
              <a:srgbClr val="000000">
                <a:alpha val="20000"/>
              </a:srgbClr>
            </a:solidFill>
            <a:ln>
              <a:noFill/>
            </a:ln>
            <a:extLst>
              <a:ext uri="{91240B29-F687-4f45-9708-019B960494DF}">
                <a14:hiddenLine xmlns:a14="http://schemas.microsoft.com/office/drawing/2010/main" w="9525" cap="flat">
                  <a:solidFill>
                    <a:srgbClr val="CBCBCB"/>
                  </a:solidFill>
                  <a:round/>
                  <a:headEnd type="none" w="med" len="med"/>
                  <a:tailEnd type="none" w="med" len="med"/>
                </a14:hiddenLine>
              </a:ext>
            </a:extLst>
          </p:spPr>
          <p:txBody>
            <a:bodyPr lIns="0" tIns="0" rIns="0" bIns="0"/>
            <a:lstStyle/>
            <a:p>
              <a:endParaRPr lang="en-US"/>
            </a:p>
          </p:txBody>
        </p:sp>
        <p:sp>
          <p:nvSpPr>
            <p:cNvPr id="404505" name="AutoShape 25"/>
            <p:cNvSpPr>
              <a:spLocks/>
            </p:cNvSpPr>
            <p:nvPr/>
          </p:nvSpPr>
          <p:spPr bwMode="auto">
            <a:xfrm>
              <a:off x="0" y="0"/>
              <a:ext cx="1231" cy="992"/>
            </a:xfrm>
            <a:custGeom>
              <a:avLst/>
              <a:gdLst/>
              <a:ahLst/>
              <a:cxnLst/>
              <a:rect l="0" t="0" r="r" b="b"/>
              <a:pathLst>
                <a:path w="21600" h="21600">
                  <a:moveTo>
                    <a:pt x="18700" y="21600"/>
                  </a:moveTo>
                  <a:lnTo>
                    <a:pt x="19280" y="18720"/>
                  </a:lnTo>
                  <a:lnTo>
                    <a:pt x="21600" y="18000"/>
                  </a:lnTo>
                  <a:lnTo>
                    <a:pt x="18700" y="21600"/>
                  </a:lnTo>
                  <a:lnTo>
                    <a:pt x="0" y="21600"/>
                  </a:lnTo>
                  <a:lnTo>
                    <a:pt x="0" y="0"/>
                  </a:lnTo>
                  <a:lnTo>
                    <a:pt x="21600" y="0"/>
                  </a:lnTo>
                  <a:lnTo>
                    <a:pt x="21600" y="18000"/>
                  </a:lnTo>
                </a:path>
              </a:pathLst>
            </a:custGeom>
            <a:noFill/>
            <a:ln w="9525" cap="flat">
              <a:solidFill>
                <a:srgbClr val="CBCBCB"/>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4506" name="Rectangle 26"/>
            <p:cNvSpPr>
              <a:spLocks/>
            </p:cNvSpPr>
            <p:nvPr/>
          </p:nvSpPr>
          <p:spPr bwMode="auto">
            <a:xfrm>
              <a:off x="0" y="137"/>
              <a:ext cx="1232"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pPr marL="304800" indent="-304800">
                <a:spcBef>
                  <a:spcPts val="600"/>
                </a:spcBef>
              </a:pPr>
              <a:r>
                <a:rPr lang="en-US" sz="1800" b="1">
                  <a:solidFill>
                    <a:srgbClr val="4F1414"/>
                  </a:solidFill>
                  <a:latin typeface="Lucida Grande" charset="0"/>
                  <a:ea typeface="ＭＳ Ｐゴシック" charset="0"/>
                  <a:cs typeface="Lucida Grande" charset="0"/>
                  <a:sym typeface="Lucida Grande" charset="0"/>
                </a:rPr>
                <a:t>Minimum</a:t>
              </a:r>
              <a:endParaRPr lang="en-US" sz="1800">
                <a:solidFill>
                  <a:schemeClr val="tx1"/>
                </a:solidFill>
                <a:latin typeface="Trebuchet MS" charset="0"/>
                <a:ea typeface="ＭＳ Ｐゴシック" charset="0"/>
                <a:cs typeface="Lucida Grande" charset="0"/>
                <a:sym typeface="Trebuchet MS" charset="0"/>
              </a:endParaRPr>
            </a:p>
            <a:p>
              <a:pPr marL="304800" indent="-304800"/>
              <a:r>
                <a:rPr lang="en-US" sz="1800" b="1">
                  <a:solidFill>
                    <a:srgbClr val="4F1414"/>
                  </a:solidFill>
                  <a:latin typeface="Lucida Grande" charset="0"/>
                  <a:ea typeface="ＭＳ Ｐゴシック" charset="0"/>
                  <a:cs typeface="Lucida Grande" charset="0"/>
                  <a:sym typeface="Lucida Grande" charset="0"/>
                </a:rPr>
                <a:t>Marketable</a:t>
              </a:r>
              <a:endParaRPr lang="en-US" sz="1800">
                <a:solidFill>
                  <a:schemeClr val="tx1"/>
                </a:solidFill>
                <a:latin typeface="Trebuchet MS" charset="0"/>
                <a:ea typeface="ＭＳ Ｐゴシック" charset="0"/>
                <a:cs typeface="Lucida Grande" charset="0"/>
                <a:sym typeface="Trebuchet MS" charset="0"/>
              </a:endParaRPr>
            </a:p>
            <a:p>
              <a:pPr marL="304800" indent="-304800"/>
              <a:r>
                <a:rPr lang="en-US" sz="1800" b="1">
                  <a:solidFill>
                    <a:srgbClr val="4F1414"/>
                  </a:solidFill>
                  <a:latin typeface="Lucida Grande" charset="0"/>
                  <a:ea typeface="ＭＳ Ｐゴシック" charset="0"/>
                  <a:cs typeface="Lucida Grande" charset="0"/>
                  <a:sym typeface="Lucida Grande" charset="0"/>
                </a:rPr>
                <a:t>Functionality</a:t>
              </a:r>
            </a:p>
          </p:txBody>
        </p:sp>
      </p:grpSp>
      <p:sp>
        <p:nvSpPr>
          <p:cNvPr id="404507" name="Rectangle 27"/>
          <p:cNvSpPr>
            <a:spLocks/>
          </p:cNvSpPr>
          <p:nvPr/>
        </p:nvSpPr>
        <p:spPr bwMode="auto">
          <a:xfrm>
            <a:off x="2141538" y="3786188"/>
            <a:ext cx="727075"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H</a:t>
            </a:r>
          </a:p>
        </p:txBody>
      </p:sp>
      <p:sp>
        <p:nvSpPr>
          <p:cNvPr id="404508" name="Rectangle 28"/>
          <p:cNvSpPr>
            <a:spLocks/>
          </p:cNvSpPr>
          <p:nvPr/>
        </p:nvSpPr>
        <p:spPr bwMode="auto">
          <a:xfrm>
            <a:off x="2998788" y="3786188"/>
            <a:ext cx="727075"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H</a:t>
            </a:r>
          </a:p>
        </p:txBody>
      </p:sp>
      <p:sp>
        <p:nvSpPr>
          <p:cNvPr id="404509" name="Rectangle 29"/>
          <p:cNvSpPr>
            <a:spLocks/>
          </p:cNvSpPr>
          <p:nvPr/>
        </p:nvSpPr>
        <p:spPr bwMode="auto">
          <a:xfrm>
            <a:off x="2141538" y="3021013"/>
            <a:ext cx="1584325"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H</a:t>
            </a:r>
          </a:p>
        </p:txBody>
      </p:sp>
      <p:sp>
        <p:nvSpPr>
          <p:cNvPr id="404510" name="Rectangle 30"/>
          <p:cNvSpPr>
            <a:spLocks/>
          </p:cNvSpPr>
          <p:nvPr/>
        </p:nvSpPr>
        <p:spPr bwMode="auto">
          <a:xfrm>
            <a:off x="4498975" y="3786188"/>
            <a:ext cx="1433513"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M</a:t>
            </a:r>
          </a:p>
        </p:txBody>
      </p:sp>
      <p:sp>
        <p:nvSpPr>
          <p:cNvPr id="404511" name="Rectangle 31"/>
          <p:cNvSpPr>
            <a:spLocks/>
          </p:cNvSpPr>
          <p:nvPr/>
        </p:nvSpPr>
        <p:spPr bwMode="auto">
          <a:xfrm>
            <a:off x="4508500" y="2998788"/>
            <a:ext cx="1433513" cy="644525"/>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M</a:t>
            </a:r>
          </a:p>
        </p:txBody>
      </p:sp>
      <p:sp>
        <p:nvSpPr>
          <p:cNvPr id="404512" name="Rectangle 32"/>
          <p:cNvSpPr>
            <a:spLocks/>
          </p:cNvSpPr>
          <p:nvPr/>
        </p:nvSpPr>
        <p:spPr bwMode="auto">
          <a:xfrm>
            <a:off x="6764338" y="3786188"/>
            <a:ext cx="727075"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L</a:t>
            </a:r>
          </a:p>
        </p:txBody>
      </p:sp>
      <p:sp>
        <p:nvSpPr>
          <p:cNvPr id="404513" name="Rectangle 33"/>
          <p:cNvSpPr>
            <a:spLocks/>
          </p:cNvSpPr>
          <p:nvPr/>
        </p:nvSpPr>
        <p:spPr bwMode="auto">
          <a:xfrm>
            <a:off x="7621588" y="3786188"/>
            <a:ext cx="727075" cy="642937"/>
          </a:xfrm>
          <a:prstGeom prst="rect">
            <a:avLst/>
          </a:prstGeom>
          <a:solidFill>
            <a:srgbClr val="9F87B7"/>
          </a:solidFill>
          <a:ln w="9525" cap="flat">
            <a:solidFill>
              <a:srgbClr val="FFFFFF"/>
            </a:solidFill>
            <a:prstDash val="solid"/>
            <a:round/>
            <a:headEnd type="none" w="med" len="med"/>
            <a:tailEnd type="none" w="med" len="med"/>
          </a:ln>
          <a:effectLst>
            <a:outerShdw blurRad="38100" dist="23000" dir="5400000" algn="ctr" rotWithShape="0">
              <a:schemeClr val="bg2">
                <a:alpha val="34999"/>
              </a:schemeClr>
            </a:outerShdw>
          </a:effectLst>
        </p:spPr>
        <p:txBody>
          <a:bodyPr lIns="38100" tIns="38100" rIns="38100" bIns="38100" anchor="ctr"/>
          <a:lstStyle/>
          <a:p>
            <a:pPr>
              <a:spcBef>
                <a:spcPts val="475"/>
              </a:spcBef>
            </a:pPr>
            <a:r>
              <a:rPr lang="en-US" sz="3200" b="1">
                <a:solidFill>
                  <a:srgbClr val="FFFFFF"/>
                </a:solidFill>
                <a:latin typeface="Trebuchet MS" charset="0"/>
                <a:ea typeface="ＭＳ Ｐゴシック" charset="0"/>
                <a:cs typeface="Trebuchet MS" charset="0"/>
                <a:sym typeface="Trebuchet MS" charset="0"/>
              </a:rPr>
              <a:t>L</a:t>
            </a: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0550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0550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0550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0551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0551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0551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0551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405514" name="Rectangle 10"/>
          <p:cNvSpPr>
            <a:spLocks noGrp="1" noChangeArrowheads="1"/>
          </p:cNvSpPr>
          <p:nvPr>
            <p:ph type="title"/>
          </p:nvPr>
        </p:nvSpPr>
        <p:spPr>
          <a:ln/>
        </p:spPr>
        <p:txBody>
          <a:bodyPr/>
          <a:lstStyle/>
          <a:p>
            <a:r>
              <a:rPr lang="en-US"/>
              <a:t>Tracking and reporting</a:t>
            </a: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p:cNvPicPr>
            <a:picLocks noChangeAspect="1" noChangeArrowheads="1"/>
          </p:cNvPicPr>
          <p:nvPr/>
        </p:nvPicPr>
        <p:blipFill>
          <a:blip r:embed="rId3">
            <a:extLst>
              <a:ext uri="{28A0092B-C50C-407E-A947-70E740481C1C}">
                <a14:useLocalDpi xmlns:a14="http://schemas.microsoft.com/office/drawing/2010/main" val="0"/>
              </a:ext>
            </a:extLst>
          </a:blip>
          <a:srcRect b="1999"/>
          <a:stretch>
            <a:fillRect/>
          </a:stretch>
        </p:blipFill>
        <p:spPr bwMode="auto">
          <a:xfrm>
            <a:off x="0" y="0"/>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61443"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61444"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61445"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61446"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61447"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61448"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61449"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61450"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61451" name="Rectangle 11"/>
          <p:cNvSpPr>
            <a:spLocks/>
          </p:cNvSpPr>
          <p:nvPr/>
        </p:nvSpPr>
        <p:spPr bwMode="auto">
          <a:xfrm>
            <a:off x="1143000" y="1828800"/>
            <a:ext cx="6642100" cy="1143000"/>
          </a:xfrm>
          <a:prstGeom prst="rect">
            <a:avLst/>
          </a:prstGeom>
          <a:solidFill>
            <a:schemeClr val="accent1"/>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spTree>
  </p:cSld>
  <p:clrMapOvr>
    <a:masterClrMapping/>
  </p:clrMapOvr>
  <p:transition xmlns:p14="http://schemas.microsoft.com/office/powerpoint/2010/mai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9" name="Rectangle 11"/>
          <p:cNvSpPr>
            <a:spLocks noGrp="1" noChangeArrowheads="1"/>
          </p:cNvSpPr>
          <p:nvPr>
            <p:ph type="title"/>
          </p:nvPr>
        </p:nvSpPr>
        <p:spPr>
          <a:ln/>
        </p:spPr>
        <p:txBody>
          <a:bodyPr/>
          <a:lstStyle/>
          <a:p>
            <a:r>
              <a:rPr lang="en-US"/>
              <a:t>The Card Wall</a:t>
            </a:r>
          </a:p>
        </p:txBody>
      </p:sp>
      <p:sp>
        <p:nvSpPr>
          <p:cNvPr id="40653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0653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0653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0653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0653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0653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0653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0653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40653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381000"/>
            <a:ext cx="9144000" cy="65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40654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103313"/>
            <a:ext cx="9144000" cy="464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4065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06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86" name="Rectangle 10"/>
          <p:cNvSpPr>
            <a:spLocks noGrp="1" noChangeArrowheads="1"/>
          </p:cNvSpPr>
          <p:nvPr>
            <p:ph type="title"/>
          </p:nvPr>
        </p:nvSpPr>
        <p:spPr>
          <a:ln/>
        </p:spPr>
        <p:txBody>
          <a:bodyPr/>
          <a:lstStyle/>
          <a:p>
            <a:r>
              <a:rPr lang="en-US" dirty="0" smtClean="0"/>
              <a:t>Pigs and Chickens</a:t>
            </a:r>
            <a:endParaRPr lang="en-US" dirty="0"/>
          </a:p>
        </p:txBody>
      </p:sp>
      <p:sp>
        <p:nvSpPr>
          <p:cNvPr id="40857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0857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0858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0858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0858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0858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0858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0858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40858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 y="1598613"/>
            <a:ext cx="8513763" cy="29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408588" name="Rectangle 12"/>
          <p:cNvSpPr>
            <a:spLocks/>
          </p:cNvSpPr>
          <p:nvPr/>
        </p:nvSpPr>
        <p:spPr bwMode="auto">
          <a:xfrm>
            <a:off x="990600" y="5638800"/>
            <a:ext cx="7708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r"/>
            <a:r>
              <a:rPr lang="en-US" sz="1100" i="1">
                <a:solidFill>
                  <a:schemeClr val="tx1"/>
                </a:solidFill>
                <a:latin typeface="Trebuchet MS" charset="0"/>
                <a:ea typeface="ＭＳ Ｐゴシック" charset="0"/>
                <a:cs typeface="Trebuchet MS" charset="0"/>
                <a:sym typeface="Trebuchet MS" charset="0"/>
              </a:rPr>
              <a:t>From http://www.implementingscrum.com/2006/09/11/the-classic-story-of-the-pig-and-chicken/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34" name="Rectangle 10"/>
          <p:cNvSpPr>
            <a:spLocks noGrp="1" noChangeArrowheads="1"/>
          </p:cNvSpPr>
          <p:nvPr>
            <p:ph type="title"/>
          </p:nvPr>
        </p:nvSpPr>
        <p:spPr>
          <a:ln/>
        </p:spPr>
        <p:txBody>
          <a:bodyPr/>
          <a:lstStyle/>
          <a:p>
            <a:r>
              <a:rPr lang="en-US"/>
              <a:t>Daily Stand-Up</a:t>
            </a:r>
          </a:p>
        </p:txBody>
      </p:sp>
      <p:sp>
        <p:nvSpPr>
          <p:cNvPr id="41062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1062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1062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1062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1063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1063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1063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1063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4106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200" y="914400"/>
            <a:ext cx="8255000"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83" name="Rectangle 11"/>
          <p:cNvSpPr>
            <a:spLocks noGrp="1" noChangeArrowheads="1"/>
          </p:cNvSpPr>
          <p:nvPr>
            <p:ph type="title"/>
          </p:nvPr>
        </p:nvSpPr>
        <p:spPr>
          <a:ln/>
        </p:spPr>
        <p:txBody>
          <a:bodyPr/>
          <a:lstStyle/>
          <a:p>
            <a:r>
              <a:rPr lang="en-US"/>
              <a:t>Reporting Progress:  Burn-Up</a:t>
            </a:r>
          </a:p>
        </p:txBody>
      </p:sp>
      <p:pic>
        <p:nvPicPr>
          <p:cNvPr id="4126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939800"/>
            <a:ext cx="78232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2675"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12676"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12677"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12678"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12679"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12680"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12681"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12682"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30" name="Rectangle 10"/>
          <p:cNvSpPr>
            <a:spLocks noGrp="1" noChangeArrowheads="1"/>
          </p:cNvSpPr>
          <p:nvPr>
            <p:ph type="title"/>
          </p:nvPr>
        </p:nvSpPr>
        <p:spPr>
          <a:ln/>
        </p:spPr>
        <p:txBody>
          <a:bodyPr/>
          <a:lstStyle/>
          <a:p>
            <a:r>
              <a:rPr lang="en-US"/>
              <a:t>Reporting Progress – Burn Down</a:t>
            </a:r>
          </a:p>
        </p:txBody>
      </p:sp>
      <p:sp>
        <p:nvSpPr>
          <p:cNvPr id="41472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1472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1472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1472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1472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1472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1472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1472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41473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388" y="1200150"/>
            <a:ext cx="8786812"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8" name="Rectangle 10"/>
          <p:cNvSpPr>
            <a:spLocks noGrp="1" noChangeArrowheads="1"/>
          </p:cNvSpPr>
          <p:nvPr>
            <p:ph type="title"/>
          </p:nvPr>
        </p:nvSpPr>
        <p:spPr>
          <a:ln/>
        </p:spPr>
        <p:txBody>
          <a:bodyPr/>
          <a:lstStyle/>
          <a:p>
            <a:r>
              <a:rPr lang="en-US"/>
              <a:t>Information Radiators</a:t>
            </a:r>
          </a:p>
        </p:txBody>
      </p:sp>
      <p:sp>
        <p:nvSpPr>
          <p:cNvPr id="41677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1677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1677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1677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1677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1677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1677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1677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41677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19263" y="0"/>
            <a:ext cx="74247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1" name="Rectangle 11"/>
          <p:cNvSpPr>
            <a:spLocks noGrp="1" noChangeArrowheads="1"/>
          </p:cNvSpPr>
          <p:nvPr>
            <p:ph type="title"/>
          </p:nvPr>
        </p:nvSpPr>
        <p:spPr/>
        <p:txBody>
          <a:bodyPr/>
          <a:lstStyle/>
          <a:p>
            <a:r>
              <a:rPr lang="en-US" smtClean="0"/>
              <a:t>Where we</a:t>
            </a:r>
            <a:r>
              <a:rPr lang="ja-JP" altLang="en-US" smtClean="0"/>
              <a:t>’</a:t>
            </a:r>
            <a:r>
              <a:rPr lang="en-US" smtClean="0"/>
              <a:t>ve been</a:t>
            </a:r>
            <a:endParaRPr lang="en-US"/>
          </a:p>
        </p:txBody>
      </p:sp>
      <p:sp>
        <p:nvSpPr>
          <p:cNvPr id="419850" name="Rectangle 10"/>
          <p:cNvSpPr>
            <a:spLocks noGrp="1" noChangeArrowheads="1"/>
          </p:cNvSpPr>
          <p:nvPr>
            <p:ph idx="1"/>
          </p:nvPr>
        </p:nvSpPr>
        <p:spPr/>
        <p:txBody>
          <a:bodyPr/>
          <a:lstStyle/>
          <a:p>
            <a:r>
              <a:rPr lang="en-US" smtClean="0"/>
              <a:t>Collecting Stories</a:t>
            </a:r>
          </a:p>
          <a:p>
            <a:pPr lvl="1"/>
            <a:r>
              <a:rPr lang="en-US" smtClean="0"/>
              <a:t>roles, personas, template, low-fi prototyping</a:t>
            </a:r>
          </a:p>
          <a:p>
            <a:r>
              <a:rPr lang="en-US" smtClean="0"/>
              <a:t>Planning, Estimating &amp; Prioritising</a:t>
            </a:r>
          </a:p>
          <a:p>
            <a:r>
              <a:rPr lang="en-US" smtClean="0"/>
              <a:t>Managing the Flow</a:t>
            </a:r>
          </a:p>
          <a:p>
            <a:r>
              <a:rPr lang="en-US" smtClean="0"/>
              <a:t>Tracking and Reporting</a:t>
            </a:r>
            <a:endParaRPr lang="en-US"/>
          </a:p>
        </p:txBody>
      </p:sp>
      <p:sp>
        <p:nvSpPr>
          <p:cNvPr id="41984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1984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1984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1984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1984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1984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1984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1984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0875" name="Rectangle 11"/>
          <p:cNvSpPr>
            <a:spLocks noGrp="1" noChangeArrowheads="1"/>
          </p:cNvSpPr>
          <p:nvPr>
            <p:ph type="title"/>
          </p:nvPr>
        </p:nvSpPr>
        <p:spPr/>
        <p:txBody>
          <a:bodyPr/>
          <a:lstStyle/>
          <a:p>
            <a:r>
              <a:rPr lang="en-US" smtClean="0"/>
              <a:t>Is this the end?</a:t>
            </a:r>
            <a:endParaRPr lang="en-US"/>
          </a:p>
        </p:txBody>
      </p:sp>
      <p:sp>
        <p:nvSpPr>
          <p:cNvPr id="420874" name="Rectangle 10"/>
          <p:cNvSpPr>
            <a:spLocks noGrp="1" noChangeArrowheads="1"/>
          </p:cNvSpPr>
          <p:nvPr>
            <p:ph idx="1"/>
          </p:nvPr>
        </p:nvSpPr>
        <p:spPr/>
        <p:txBody>
          <a:bodyPr/>
          <a:lstStyle/>
          <a:p>
            <a:r>
              <a:rPr lang="en-US" smtClean="0"/>
              <a:t>Agile is a way of thinking</a:t>
            </a:r>
          </a:p>
          <a:p>
            <a:r>
              <a:rPr lang="en-US" smtClean="0"/>
              <a:t>Agile is not new</a:t>
            </a:r>
          </a:p>
          <a:p>
            <a:r>
              <a:rPr lang="en-US" smtClean="0"/>
              <a:t>Agile is evolutionary</a:t>
            </a:r>
          </a:p>
          <a:p>
            <a:r>
              <a:rPr lang="en-US" smtClean="0"/>
              <a:t>Agile is personal</a:t>
            </a:r>
          </a:p>
          <a:p>
            <a:r>
              <a:rPr lang="en-US" smtClean="0"/>
              <a:t>Agile is organisational</a:t>
            </a:r>
          </a:p>
          <a:p>
            <a:r>
              <a:rPr lang="en-US" smtClean="0"/>
              <a:t>Agile is horizontal and vertical</a:t>
            </a:r>
            <a:endParaRPr lang="en-US"/>
          </a:p>
        </p:txBody>
      </p:sp>
      <p:sp>
        <p:nvSpPr>
          <p:cNvPr id="42086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42086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42086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42086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42087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42087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42087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42087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500"/>
                                  </p:stCondLst>
                                  <p:childTnLst>
                                    <p:set>
                                      <p:cBhvr>
                                        <p:cTn id="6" dur="1" fill="hold">
                                          <p:stCondLst>
                                            <p:cond delay="499"/>
                                          </p:stCondLst>
                                        </p:cTn>
                                        <p:tgtEl>
                                          <p:spTgt spid="420874">
                                            <p:txEl>
                                              <p:pRg st="0" end="0"/>
                                            </p:txEl>
                                          </p:spTgt>
                                        </p:tgtEl>
                                        <p:attrNameLst>
                                          <p:attrName>style.visibility</p:attrName>
                                        </p:attrNameLst>
                                      </p:cBhvr>
                                      <p:to>
                                        <p:strVal val="visible"/>
                                      </p:to>
                                    </p:set>
                                  </p:childTnLst>
                                </p:cTn>
                              </p:par>
                            </p:childTnLst>
                          </p:cTn>
                        </p:par>
                        <p:par>
                          <p:cTn id="7" fill="hold" nodeType="afterGroup">
                            <p:stCondLst>
                              <p:cond delay="1000"/>
                            </p:stCondLst>
                            <p:childTnLst>
                              <p:par>
                                <p:cTn id="8" presetID="168" presetClass="entr" presetSubtype="0" fill="hold" grpId="0" nodeType="afterEffect">
                                  <p:stCondLst>
                                    <p:cond delay="500"/>
                                  </p:stCondLst>
                                  <p:childTnLst>
                                    <p:set>
                                      <p:cBhvr>
                                        <p:cTn id="9" dur="1" fill="hold">
                                          <p:stCondLst>
                                            <p:cond delay="499"/>
                                          </p:stCondLst>
                                        </p:cTn>
                                        <p:tgtEl>
                                          <p:spTgt spid="420874">
                                            <p:txEl>
                                              <p:pRg st="1" end="1"/>
                                            </p:txEl>
                                          </p:spTgt>
                                        </p:tgtEl>
                                        <p:attrNameLst>
                                          <p:attrName>style.visibility</p:attrName>
                                        </p:attrNameLst>
                                      </p:cBhvr>
                                      <p:to>
                                        <p:strVal val="visible"/>
                                      </p:to>
                                    </p:set>
                                  </p:childTnLst>
                                </p:cTn>
                              </p:par>
                            </p:childTnLst>
                          </p:cTn>
                        </p:par>
                        <p:par>
                          <p:cTn id="10" fill="hold" nodeType="afterGroup">
                            <p:stCondLst>
                              <p:cond delay="2000"/>
                            </p:stCondLst>
                            <p:childTnLst>
                              <p:par>
                                <p:cTn id="11" presetID="168" presetClass="entr" presetSubtype="0" fill="hold" grpId="0" nodeType="afterEffect">
                                  <p:stCondLst>
                                    <p:cond delay="500"/>
                                  </p:stCondLst>
                                  <p:childTnLst>
                                    <p:set>
                                      <p:cBhvr>
                                        <p:cTn id="12" dur="1" fill="hold">
                                          <p:stCondLst>
                                            <p:cond delay="499"/>
                                          </p:stCondLst>
                                        </p:cTn>
                                        <p:tgtEl>
                                          <p:spTgt spid="420874">
                                            <p:txEl>
                                              <p:pRg st="2" end="2"/>
                                            </p:txEl>
                                          </p:spTgt>
                                        </p:tgtEl>
                                        <p:attrNameLst>
                                          <p:attrName>style.visibility</p:attrName>
                                        </p:attrNameLst>
                                      </p:cBhvr>
                                      <p:to>
                                        <p:strVal val="visible"/>
                                      </p:to>
                                    </p:set>
                                  </p:childTnLst>
                                </p:cTn>
                              </p:par>
                            </p:childTnLst>
                          </p:cTn>
                        </p:par>
                        <p:par>
                          <p:cTn id="13" fill="hold" nodeType="afterGroup">
                            <p:stCondLst>
                              <p:cond delay="3000"/>
                            </p:stCondLst>
                            <p:childTnLst>
                              <p:par>
                                <p:cTn id="14" presetID="168" presetClass="entr" presetSubtype="0" fill="hold" grpId="0" nodeType="afterEffect">
                                  <p:stCondLst>
                                    <p:cond delay="500"/>
                                  </p:stCondLst>
                                  <p:childTnLst>
                                    <p:set>
                                      <p:cBhvr>
                                        <p:cTn id="15" dur="1" fill="hold">
                                          <p:stCondLst>
                                            <p:cond delay="499"/>
                                          </p:stCondLst>
                                        </p:cTn>
                                        <p:tgtEl>
                                          <p:spTgt spid="420874">
                                            <p:txEl>
                                              <p:pRg st="3" end="3"/>
                                            </p:txEl>
                                          </p:spTgt>
                                        </p:tgtEl>
                                        <p:attrNameLst>
                                          <p:attrName>style.visibility</p:attrName>
                                        </p:attrNameLst>
                                      </p:cBhvr>
                                      <p:to>
                                        <p:strVal val="visible"/>
                                      </p:to>
                                    </p:set>
                                  </p:childTnLst>
                                </p:cTn>
                              </p:par>
                            </p:childTnLst>
                          </p:cTn>
                        </p:par>
                        <p:par>
                          <p:cTn id="16" fill="hold" nodeType="afterGroup">
                            <p:stCondLst>
                              <p:cond delay="4000"/>
                            </p:stCondLst>
                            <p:childTnLst>
                              <p:par>
                                <p:cTn id="17" presetID="168" presetClass="entr" presetSubtype="0" fill="hold" grpId="0" nodeType="afterEffect">
                                  <p:stCondLst>
                                    <p:cond delay="500"/>
                                  </p:stCondLst>
                                  <p:childTnLst>
                                    <p:set>
                                      <p:cBhvr>
                                        <p:cTn id="18" dur="1" fill="hold">
                                          <p:stCondLst>
                                            <p:cond delay="499"/>
                                          </p:stCondLst>
                                        </p:cTn>
                                        <p:tgtEl>
                                          <p:spTgt spid="420874">
                                            <p:txEl>
                                              <p:pRg st="4" end="4"/>
                                            </p:txEl>
                                          </p:spTgt>
                                        </p:tgtEl>
                                        <p:attrNameLst>
                                          <p:attrName>style.visibility</p:attrName>
                                        </p:attrNameLst>
                                      </p:cBhvr>
                                      <p:to>
                                        <p:strVal val="visible"/>
                                      </p:to>
                                    </p:set>
                                  </p:childTnLst>
                                </p:cTn>
                              </p:par>
                            </p:childTnLst>
                          </p:cTn>
                        </p:par>
                        <p:par>
                          <p:cTn id="19" fill="hold" nodeType="afterGroup">
                            <p:stCondLst>
                              <p:cond delay="5000"/>
                            </p:stCondLst>
                            <p:childTnLst>
                              <p:par>
                                <p:cTn id="20" presetID="168" presetClass="entr" presetSubtype="0" fill="hold" grpId="0" nodeType="afterEffect">
                                  <p:stCondLst>
                                    <p:cond delay="500"/>
                                  </p:stCondLst>
                                  <p:childTnLst>
                                    <p:set>
                                      <p:cBhvr>
                                        <p:cTn id="21" dur="1" fill="hold">
                                          <p:stCondLst>
                                            <p:cond delay="499"/>
                                          </p:stCondLst>
                                        </p:cTn>
                                        <p:tgtEl>
                                          <p:spTgt spid="4208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74" grpId="0" build="p" autoUpdateAnimBg="0" advAuto="50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189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19438" y="230"/>
            <a:ext cx="2903537" cy="685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421891" name="DA1B7BB1.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4430713" y="3287713"/>
            <a:ext cx="282575" cy="282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421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Rectangle 10"/>
          <p:cNvSpPr>
            <a:spLocks noGrp="1" noChangeArrowheads="1"/>
          </p:cNvSpPr>
          <p:nvPr>
            <p:ph type="title"/>
          </p:nvPr>
        </p:nvSpPr>
        <p:spPr>
          <a:xfrm>
            <a:off x="0" y="0"/>
            <a:ext cx="8839200" cy="779463"/>
          </a:xfrm>
          <a:ln/>
        </p:spPr>
        <p:txBody>
          <a:bodyPr/>
          <a:lstStyle/>
          <a:p>
            <a:r>
              <a:rPr lang="en-US"/>
              <a:t>The Agile Manifesto</a:t>
            </a:r>
          </a:p>
        </p:txBody>
      </p:sp>
      <p:sp>
        <p:nvSpPr>
          <p:cNvPr id="6349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6349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6349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6349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6349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6349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6349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6349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grpSp>
        <p:nvGrpSpPr>
          <p:cNvPr id="63499" name="Group 11"/>
          <p:cNvGrpSpPr>
            <a:grpSpLocks/>
          </p:cNvGrpSpPr>
          <p:nvPr/>
        </p:nvGrpSpPr>
        <p:grpSpPr bwMode="auto">
          <a:xfrm>
            <a:off x="1365250" y="5340350"/>
            <a:ext cx="2300288" cy="685800"/>
            <a:chOff x="0" y="0"/>
            <a:chExt cx="1448" cy="432"/>
          </a:xfrm>
        </p:grpSpPr>
        <p:sp>
          <p:nvSpPr>
            <p:cNvPr id="63500" name="AutoShape 12"/>
            <p:cNvSpPr>
              <a:spLocks/>
            </p:cNvSpPr>
            <p:nvPr/>
          </p:nvSpPr>
          <p:spPr bwMode="auto">
            <a:xfrm>
              <a:off x="0" y="0"/>
              <a:ext cx="1448"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endParaRPr lang="en-US"/>
            </a:p>
          </p:txBody>
        </p:sp>
        <p:sp>
          <p:nvSpPr>
            <p:cNvPr id="63501" name="Rectangle 13"/>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1800" b="1">
                  <a:solidFill>
                    <a:srgbClr val="7F7F7F"/>
                  </a:solidFill>
                  <a:latin typeface="Trebuchet MS" charset="0"/>
                  <a:ea typeface="ＭＳ Ｐゴシック" charset="0"/>
                  <a:cs typeface="Trebuchet MS" charset="0"/>
                  <a:sym typeface="Trebuchet MS" charset="0"/>
                </a:rPr>
                <a:t>Responding to Change</a:t>
              </a:r>
            </a:p>
          </p:txBody>
        </p:sp>
      </p:grpSp>
      <p:grpSp>
        <p:nvGrpSpPr>
          <p:cNvPr id="63502" name="Group 14"/>
          <p:cNvGrpSpPr>
            <a:grpSpLocks/>
          </p:cNvGrpSpPr>
          <p:nvPr/>
        </p:nvGrpSpPr>
        <p:grpSpPr bwMode="auto">
          <a:xfrm>
            <a:off x="1144588" y="1447800"/>
            <a:ext cx="2376487" cy="685800"/>
            <a:chOff x="0" y="0"/>
            <a:chExt cx="1496" cy="432"/>
          </a:xfrm>
        </p:grpSpPr>
        <p:sp>
          <p:nvSpPr>
            <p:cNvPr id="63503" name="AutoShape 15"/>
            <p:cNvSpPr>
              <a:spLocks/>
            </p:cNvSpPr>
            <p:nvPr/>
          </p:nvSpPr>
          <p:spPr bwMode="auto">
            <a:xfrm>
              <a:off x="0" y="0"/>
              <a:ext cx="1496"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endParaRPr lang="en-US"/>
            </a:p>
          </p:txBody>
        </p:sp>
        <p:sp>
          <p:nvSpPr>
            <p:cNvPr id="63504" name="Rectangle 16"/>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1800" b="1">
                  <a:solidFill>
                    <a:srgbClr val="7F7F7F"/>
                  </a:solidFill>
                  <a:latin typeface="Trebuchet MS" charset="0"/>
                  <a:ea typeface="ＭＳ Ｐゴシック" charset="0"/>
                  <a:cs typeface="Trebuchet MS" charset="0"/>
                  <a:sym typeface="Trebuchet MS" charset="0"/>
                </a:rPr>
                <a:t>Following a Plan</a:t>
              </a:r>
            </a:p>
          </p:txBody>
        </p:sp>
      </p:grpSp>
      <p:grpSp>
        <p:nvGrpSpPr>
          <p:cNvPr id="63505" name="Group 17"/>
          <p:cNvGrpSpPr>
            <a:grpSpLocks/>
          </p:cNvGrpSpPr>
          <p:nvPr/>
        </p:nvGrpSpPr>
        <p:grpSpPr bwMode="auto">
          <a:xfrm>
            <a:off x="5478463" y="5340350"/>
            <a:ext cx="2300287" cy="685800"/>
            <a:chOff x="0" y="0"/>
            <a:chExt cx="1449" cy="432"/>
          </a:xfrm>
        </p:grpSpPr>
        <p:sp>
          <p:nvSpPr>
            <p:cNvPr id="63506" name="AutoShape 18"/>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endParaRPr lang="en-US"/>
            </a:p>
          </p:txBody>
        </p:sp>
        <p:sp>
          <p:nvSpPr>
            <p:cNvPr id="63507" name="Rectangle 19"/>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1800" b="1">
                  <a:solidFill>
                    <a:srgbClr val="7F7F7F"/>
                  </a:solidFill>
                  <a:latin typeface="Trebuchet MS" charset="0"/>
                  <a:ea typeface="ＭＳ Ｐゴシック" charset="0"/>
                  <a:cs typeface="Trebuchet MS" charset="0"/>
                  <a:sym typeface="Trebuchet MS" charset="0"/>
                </a:rPr>
                <a:t>Customer Collaboration</a:t>
              </a:r>
            </a:p>
          </p:txBody>
        </p:sp>
      </p:grpSp>
      <p:grpSp>
        <p:nvGrpSpPr>
          <p:cNvPr id="63508" name="Group 20"/>
          <p:cNvGrpSpPr>
            <a:grpSpLocks/>
          </p:cNvGrpSpPr>
          <p:nvPr/>
        </p:nvGrpSpPr>
        <p:grpSpPr bwMode="auto">
          <a:xfrm>
            <a:off x="2438400" y="2667000"/>
            <a:ext cx="2376488" cy="685800"/>
            <a:chOff x="0" y="0"/>
            <a:chExt cx="1497" cy="432"/>
          </a:xfrm>
        </p:grpSpPr>
        <p:sp>
          <p:nvSpPr>
            <p:cNvPr id="63509" name="AutoShape 21"/>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endParaRPr lang="en-US"/>
            </a:p>
          </p:txBody>
        </p:sp>
        <p:sp>
          <p:nvSpPr>
            <p:cNvPr id="63510" name="Rectangle 22"/>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1800" b="1">
                  <a:solidFill>
                    <a:srgbClr val="7F7F7F"/>
                  </a:solidFill>
                  <a:latin typeface="Trebuchet MS" charset="0"/>
                  <a:ea typeface="ＭＳ Ｐゴシック" charset="0"/>
                  <a:cs typeface="Trebuchet MS" charset="0"/>
                  <a:sym typeface="Trebuchet MS" charset="0"/>
                </a:rPr>
                <a:t>Contract Negotiation</a:t>
              </a:r>
            </a:p>
          </p:txBody>
        </p:sp>
      </p:grpSp>
      <p:grpSp>
        <p:nvGrpSpPr>
          <p:cNvPr id="63511" name="Group 23"/>
          <p:cNvGrpSpPr>
            <a:grpSpLocks/>
          </p:cNvGrpSpPr>
          <p:nvPr/>
        </p:nvGrpSpPr>
        <p:grpSpPr bwMode="auto">
          <a:xfrm>
            <a:off x="3741738" y="4171950"/>
            <a:ext cx="2300287" cy="685800"/>
            <a:chOff x="0" y="0"/>
            <a:chExt cx="1449" cy="432"/>
          </a:xfrm>
        </p:grpSpPr>
        <p:sp>
          <p:nvSpPr>
            <p:cNvPr id="63512" name="AutoShape 24"/>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endParaRPr lang="en-US"/>
            </a:p>
          </p:txBody>
        </p:sp>
        <p:sp>
          <p:nvSpPr>
            <p:cNvPr id="63513" name="Rectangle 25"/>
            <p:cNvSpPr>
              <a:spLocks/>
            </p:cNvSpPr>
            <p:nvPr/>
          </p:nvSpPr>
          <p:spPr bwMode="auto">
            <a:xfrm>
              <a:off x="20" y="24"/>
              <a:ext cx="14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1800" b="1">
                  <a:solidFill>
                    <a:srgbClr val="7F7F7F"/>
                  </a:solidFill>
                  <a:latin typeface="Trebuchet MS" charset="0"/>
                  <a:ea typeface="ＭＳ Ｐゴシック" charset="0"/>
                  <a:cs typeface="Trebuchet MS" charset="0"/>
                  <a:sym typeface="Trebuchet MS" charset="0"/>
                </a:rPr>
                <a:t>Individuals and Interactions</a:t>
              </a:r>
            </a:p>
          </p:txBody>
        </p:sp>
      </p:grpSp>
      <p:grpSp>
        <p:nvGrpSpPr>
          <p:cNvPr id="63514" name="Group 26"/>
          <p:cNvGrpSpPr>
            <a:grpSpLocks/>
          </p:cNvGrpSpPr>
          <p:nvPr/>
        </p:nvGrpSpPr>
        <p:grpSpPr bwMode="auto">
          <a:xfrm>
            <a:off x="5561013" y="1295400"/>
            <a:ext cx="2378075" cy="685800"/>
            <a:chOff x="0" y="0"/>
            <a:chExt cx="1497" cy="432"/>
          </a:xfrm>
        </p:grpSpPr>
        <p:sp>
          <p:nvSpPr>
            <p:cNvPr id="63515" name="AutoShape 27"/>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endParaRPr lang="en-US"/>
            </a:p>
          </p:txBody>
        </p:sp>
        <p:sp>
          <p:nvSpPr>
            <p:cNvPr id="63516" name="Rectangle 28"/>
            <p:cNvSpPr>
              <a:spLocks/>
            </p:cNvSpPr>
            <p:nvPr/>
          </p:nvSpPr>
          <p:spPr bwMode="auto">
            <a:xfrm>
              <a:off x="20" y="108"/>
              <a:ext cx="1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1800" b="1">
                  <a:solidFill>
                    <a:srgbClr val="7F7F7F"/>
                  </a:solidFill>
                  <a:latin typeface="Trebuchet MS" charset="0"/>
                  <a:ea typeface="ＭＳ Ｐゴシック" charset="0"/>
                  <a:cs typeface="Trebuchet MS" charset="0"/>
                  <a:sym typeface="Trebuchet MS" charset="0"/>
                </a:rPr>
                <a:t>Processes and Tools</a:t>
              </a:r>
            </a:p>
          </p:txBody>
        </p:sp>
      </p:grpSp>
      <p:grpSp>
        <p:nvGrpSpPr>
          <p:cNvPr id="63517" name="Group 29"/>
          <p:cNvGrpSpPr>
            <a:grpSpLocks/>
          </p:cNvGrpSpPr>
          <p:nvPr/>
        </p:nvGrpSpPr>
        <p:grpSpPr bwMode="auto">
          <a:xfrm>
            <a:off x="5927725" y="3009900"/>
            <a:ext cx="2300288" cy="685800"/>
            <a:chOff x="0" y="0"/>
            <a:chExt cx="1449" cy="432"/>
          </a:xfrm>
        </p:grpSpPr>
        <p:sp>
          <p:nvSpPr>
            <p:cNvPr id="63518" name="AutoShape 30"/>
            <p:cNvSpPr>
              <a:spLocks/>
            </p:cNvSpPr>
            <p:nvPr/>
          </p:nvSpPr>
          <p:spPr bwMode="auto">
            <a:xfrm>
              <a:off x="0" y="0"/>
              <a:ext cx="1449"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endParaRPr lang="en-US"/>
            </a:p>
          </p:txBody>
        </p:sp>
        <p:sp>
          <p:nvSpPr>
            <p:cNvPr id="63519" name="Rectangle 31"/>
            <p:cNvSpPr>
              <a:spLocks/>
            </p:cNvSpPr>
            <p:nvPr/>
          </p:nvSpPr>
          <p:spPr bwMode="auto">
            <a:xfrm>
              <a:off x="20" y="108"/>
              <a:ext cx="140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1800" b="1">
                  <a:solidFill>
                    <a:srgbClr val="7F7F7F"/>
                  </a:solidFill>
                  <a:latin typeface="Trebuchet MS" charset="0"/>
                  <a:ea typeface="ＭＳ Ｐゴシック" charset="0"/>
                  <a:cs typeface="Trebuchet MS" charset="0"/>
                  <a:sym typeface="Trebuchet MS" charset="0"/>
                </a:rPr>
                <a:t>Working Software</a:t>
              </a:r>
            </a:p>
          </p:txBody>
        </p:sp>
      </p:grpSp>
      <p:grpSp>
        <p:nvGrpSpPr>
          <p:cNvPr id="63520" name="Group 32"/>
          <p:cNvGrpSpPr>
            <a:grpSpLocks/>
          </p:cNvGrpSpPr>
          <p:nvPr/>
        </p:nvGrpSpPr>
        <p:grpSpPr bwMode="auto">
          <a:xfrm>
            <a:off x="533400" y="3854450"/>
            <a:ext cx="2376488" cy="685800"/>
            <a:chOff x="0" y="0"/>
            <a:chExt cx="1497" cy="432"/>
          </a:xfrm>
        </p:grpSpPr>
        <p:sp>
          <p:nvSpPr>
            <p:cNvPr id="63521" name="AutoShape 33"/>
            <p:cNvSpPr>
              <a:spLocks/>
            </p:cNvSpPr>
            <p:nvPr/>
          </p:nvSpPr>
          <p:spPr bwMode="auto">
            <a:xfrm>
              <a:off x="0" y="0"/>
              <a:ext cx="1497" cy="432"/>
            </a:xfrm>
            <a:prstGeom prst="roundRect">
              <a:avLst>
                <a:gd name="adj" fmla="val 16667"/>
              </a:avLst>
            </a:prstGeom>
            <a:solidFill>
              <a:srgbClr val="FFFFFF"/>
            </a:solidFill>
            <a:ln w="57150" cap="flat">
              <a:solidFill>
                <a:srgbClr val="FFA86A"/>
              </a:solidFill>
              <a:prstDash val="solid"/>
              <a:round/>
              <a:headEnd type="none" w="med" len="med"/>
              <a:tailEnd type="none" w="med" len="med"/>
            </a:ln>
            <a:effectLst>
              <a:outerShdw blurRad="76200" algn="ctr" rotWithShape="0">
                <a:schemeClr val="bg2">
                  <a:alpha val="20000"/>
                </a:schemeClr>
              </a:outerShdw>
            </a:effectLst>
          </p:spPr>
          <p:txBody>
            <a:bodyPr lIns="0" tIns="0" rIns="0" bIns="0"/>
            <a:lstStyle/>
            <a:p>
              <a:endParaRPr lang="en-US"/>
            </a:p>
          </p:txBody>
        </p:sp>
        <p:sp>
          <p:nvSpPr>
            <p:cNvPr id="63522" name="Rectangle 34"/>
            <p:cNvSpPr>
              <a:spLocks/>
            </p:cNvSpPr>
            <p:nvPr/>
          </p:nvSpPr>
          <p:spPr bwMode="auto">
            <a:xfrm>
              <a:off x="20" y="24"/>
              <a:ext cx="14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1800" b="1">
                  <a:solidFill>
                    <a:srgbClr val="7F7F7F"/>
                  </a:solidFill>
                  <a:latin typeface="Trebuchet MS" charset="0"/>
                  <a:ea typeface="ＭＳ Ｐゴシック" charset="0"/>
                  <a:cs typeface="Trebuchet MS" charset="0"/>
                  <a:sym typeface="Trebuchet MS" charset="0"/>
                </a:rPr>
                <a:t>Comprehensive Documentation</a:t>
              </a:r>
            </a:p>
          </p:txBody>
        </p:sp>
      </p:grpSp>
    </p:spTree>
  </p:cSld>
  <p:clrMapOvr>
    <a:masterClrMapping/>
  </p:clrMapOvr>
  <p:transition xmlns:p14="http://schemas.microsoft.com/office/powerpoint/2010/main" advClick="0" advTm="100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0"/>
                                  </p:stCondLst>
                                  <p:childTnLst>
                                    <p:set>
                                      <p:cBhvr>
                                        <p:cTn id="6" dur="1" fill="hold">
                                          <p:stCondLst>
                                            <p:cond delay="499"/>
                                          </p:stCondLst>
                                        </p:cTn>
                                        <p:tgtEl>
                                          <p:spTgt spid="63502"/>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nodeType="afterEffect">
                                  <p:stCondLst>
                                    <p:cond delay="0"/>
                                  </p:stCondLst>
                                  <p:childTnLst>
                                    <p:set>
                                      <p:cBhvr>
                                        <p:cTn id="9" dur="1" fill="hold">
                                          <p:stCondLst>
                                            <p:cond delay="499"/>
                                          </p:stCondLst>
                                        </p:cTn>
                                        <p:tgtEl>
                                          <p:spTgt spid="63505"/>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nodeType="afterEffect">
                                  <p:stCondLst>
                                    <p:cond delay="0"/>
                                  </p:stCondLst>
                                  <p:childTnLst>
                                    <p:set>
                                      <p:cBhvr>
                                        <p:cTn id="12" dur="1" fill="hold">
                                          <p:stCondLst>
                                            <p:cond delay="499"/>
                                          </p:stCondLst>
                                        </p:cTn>
                                        <p:tgtEl>
                                          <p:spTgt spid="63508"/>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nodeType="afterEffect">
                                  <p:stCondLst>
                                    <p:cond delay="0"/>
                                  </p:stCondLst>
                                  <p:childTnLst>
                                    <p:set>
                                      <p:cBhvr>
                                        <p:cTn id="15" dur="1" fill="hold">
                                          <p:stCondLst>
                                            <p:cond delay="499"/>
                                          </p:stCondLst>
                                        </p:cTn>
                                        <p:tgtEl>
                                          <p:spTgt spid="63514"/>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nodeType="afterEffect">
                                  <p:stCondLst>
                                    <p:cond delay="0"/>
                                  </p:stCondLst>
                                  <p:childTnLst>
                                    <p:set>
                                      <p:cBhvr>
                                        <p:cTn id="18" dur="1" fill="hold">
                                          <p:stCondLst>
                                            <p:cond delay="499"/>
                                          </p:stCondLst>
                                        </p:cTn>
                                        <p:tgtEl>
                                          <p:spTgt spid="63511"/>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nodeType="afterEffect">
                                  <p:stCondLst>
                                    <p:cond delay="0"/>
                                  </p:stCondLst>
                                  <p:childTnLst>
                                    <p:set>
                                      <p:cBhvr>
                                        <p:cTn id="21" dur="1" fill="hold">
                                          <p:stCondLst>
                                            <p:cond delay="499"/>
                                          </p:stCondLst>
                                        </p:cTn>
                                        <p:tgtEl>
                                          <p:spTgt spid="63517"/>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nodeType="afterEffect">
                                  <p:stCondLst>
                                    <p:cond delay="0"/>
                                  </p:stCondLst>
                                  <p:childTnLst>
                                    <p:set>
                                      <p:cBhvr>
                                        <p:cTn id="24" dur="1" fill="hold">
                                          <p:stCondLst>
                                            <p:cond delay="499"/>
                                          </p:stCondLst>
                                        </p:cTn>
                                        <p:tgtEl>
                                          <p:spTgt spid="63499"/>
                                        </p:tgtEl>
                                        <p:attrNameLst>
                                          <p:attrName>style.visibility</p:attrName>
                                        </p:attrNameLst>
                                      </p:cBhvr>
                                      <p:to>
                                        <p:strVal val="visible"/>
                                      </p:to>
                                    </p:set>
                                  </p:childTnLst>
                                </p:cTn>
                              </p:par>
                            </p:childTnLst>
                          </p:cTn>
                        </p:par>
                        <p:par>
                          <p:cTn id="25" fill="hold" nodeType="afterGroup">
                            <p:stCondLst>
                              <p:cond delay="3500"/>
                            </p:stCondLst>
                            <p:childTnLst>
                              <p:par>
                                <p:cTn id="26" presetID="168" presetClass="entr" presetSubtype="0" fill="hold" nodeType="afterEffect">
                                  <p:stCondLst>
                                    <p:cond delay="0"/>
                                  </p:stCondLst>
                                  <p:childTnLst>
                                    <p:set>
                                      <p:cBhvr>
                                        <p:cTn id="27" dur="1" fill="hold">
                                          <p:stCondLst>
                                            <p:cond delay="499"/>
                                          </p:stCondLst>
                                        </p:cTn>
                                        <p:tgtEl>
                                          <p:spTgt spid="63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p:cNvPicPr>
            <a:picLocks noChangeAspect="1" noChangeArrowheads="1"/>
          </p:cNvPicPr>
          <p:nvPr/>
        </p:nvPicPr>
        <p:blipFill>
          <a:blip r:embed="rId3">
            <a:extLst>
              <a:ext uri="{28A0092B-C50C-407E-A947-70E740481C1C}">
                <a14:useLocalDpi xmlns:a14="http://schemas.microsoft.com/office/drawing/2010/main" val="0"/>
              </a:ext>
            </a:extLst>
          </a:blip>
          <a:srcRect b="1999"/>
          <a:stretch>
            <a:fillRect/>
          </a:stretch>
        </p:blipFill>
        <p:spPr bwMode="auto">
          <a:xfrm>
            <a:off x="0" y="0"/>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65539"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65540"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65541"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65542"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65543"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65544"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65545"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65546"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6758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6758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6758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6759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6759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6759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6759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67594" name="Rectangle 10"/>
          <p:cNvSpPr>
            <a:spLocks/>
          </p:cNvSpPr>
          <p:nvPr/>
        </p:nvSpPr>
        <p:spPr bwMode="auto">
          <a:xfrm>
            <a:off x="1364461" y="1903122"/>
            <a:ext cx="6975467"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nchor="ctr">
            <a:spAutoFit/>
          </a:bodyPr>
          <a:lstStyle/>
          <a:p>
            <a:r>
              <a:rPr lang="en-US" sz="4800" dirty="0">
                <a:solidFill>
                  <a:schemeClr val="tx1"/>
                </a:solidFill>
                <a:latin typeface="Calibri"/>
                <a:ea typeface="ＭＳ Ｐゴシック" charset="0"/>
                <a:cs typeface="Calibri"/>
                <a:sym typeface="Gill Sans MT Bold" charset="0"/>
              </a:rPr>
              <a:t>Individuals and Interactions</a:t>
            </a:r>
          </a:p>
          <a:p>
            <a:r>
              <a:rPr lang="en-US" sz="4800" dirty="0">
                <a:solidFill>
                  <a:schemeClr val="tx1"/>
                </a:solidFill>
                <a:latin typeface="Calibri"/>
                <a:ea typeface="ＭＳ Ｐゴシック" charset="0"/>
                <a:cs typeface="Calibri"/>
                <a:sym typeface="Gill Sans MT" charset="0"/>
              </a:rPr>
              <a:t>over</a:t>
            </a:r>
          </a:p>
          <a:p>
            <a:r>
              <a:rPr lang="en-US" sz="4800" dirty="0">
                <a:solidFill>
                  <a:schemeClr val="tx1"/>
                </a:solidFill>
                <a:latin typeface="Calibri"/>
                <a:ea typeface="ＭＳ Ｐゴシック" charset="0"/>
                <a:cs typeface="Calibri"/>
                <a:sym typeface="Gill Sans MT" charset="0"/>
              </a:rPr>
              <a:t>Processes and Tools</a:t>
            </a:r>
          </a:p>
        </p:txBody>
      </p:sp>
    </p:spTree>
  </p:cSld>
  <p:clrMapOvr>
    <a:masterClrMapping/>
  </p:clrMapOvr>
  <p:transition xmlns:p14="http://schemas.microsoft.com/office/powerpoint/2010/mai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6963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6963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6963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6963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6963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6964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6964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69642" name="Rectangle 10"/>
          <p:cNvSpPr>
            <a:spLocks/>
          </p:cNvSpPr>
          <p:nvPr/>
        </p:nvSpPr>
        <p:spPr bwMode="auto">
          <a:xfrm>
            <a:off x="839828" y="1903122"/>
            <a:ext cx="8024733"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nchor="ctr">
            <a:spAutoFit/>
          </a:bodyPr>
          <a:lstStyle/>
          <a:p>
            <a:r>
              <a:rPr lang="en-US" sz="4800" dirty="0">
                <a:solidFill>
                  <a:schemeClr val="tx1"/>
                </a:solidFill>
                <a:latin typeface="Calibri"/>
                <a:ea typeface="ＭＳ Ｐゴシック" charset="0"/>
                <a:cs typeface="Calibri"/>
                <a:sym typeface="Gill Sans MT Bold" charset="0"/>
              </a:rPr>
              <a:t>Working Software</a:t>
            </a:r>
          </a:p>
          <a:p>
            <a:r>
              <a:rPr lang="en-US" sz="4800" dirty="0">
                <a:solidFill>
                  <a:schemeClr val="tx1"/>
                </a:solidFill>
                <a:latin typeface="Calibri"/>
                <a:ea typeface="ＭＳ Ｐゴシック" charset="0"/>
                <a:cs typeface="Calibri"/>
                <a:sym typeface="Gill Sans MT" charset="0"/>
              </a:rPr>
              <a:t>over</a:t>
            </a:r>
          </a:p>
          <a:p>
            <a:r>
              <a:rPr lang="en-US" sz="4800" dirty="0">
                <a:solidFill>
                  <a:schemeClr val="tx1"/>
                </a:solidFill>
                <a:latin typeface="Calibri"/>
                <a:ea typeface="ＭＳ Ｐゴシック" charset="0"/>
                <a:cs typeface="Calibri"/>
                <a:sym typeface="Gill Sans MT" charset="0"/>
              </a:rPr>
              <a:t>Comprehensive Documentation</a:t>
            </a:r>
          </a:p>
        </p:txBody>
      </p:sp>
    </p:spTree>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7168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7168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7168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7168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7168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7168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7168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71690" name="Rectangle 10"/>
          <p:cNvSpPr>
            <a:spLocks/>
          </p:cNvSpPr>
          <p:nvPr/>
        </p:nvSpPr>
        <p:spPr bwMode="auto">
          <a:xfrm>
            <a:off x="1836946" y="1903121"/>
            <a:ext cx="6030497"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nchor="ctr">
            <a:spAutoFit/>
          </a:bodyPr>
          <a:lstStyle/>
          <a:p>
            <a:r>
              <a:rPr lang="en-US" sz="4800" dirty="0">
                <a:solidFill>
                  <a:schemeClr val="tx1"/>
                </a:solidFill>
                <a:latin typeface="Calibri"/>
                <a:ea typeface="ＭＳ Ｐゴシック" charset="0"/>
                <a:cs typeface="Calibri"/>
                <a:sym typeface="Gill Sans MT Bold" charset="0"/>
              </a:rPr>
              <a:t>Customer Collaboration</a:t>
            </a:r>
          </a:p>
          <a:p>
            <a:r>
              <a:rPr lang="en-US" sz="4800" dirty="0">
                <a:solidFill>
                  <a:schemeClr val="tx1"/>
                </a:solidFill>
                <a:latin typeface="Calibri"/>
                <a:ea typeface="ＭＳ Ｐゴシック" charset="0"/>
                <a:cs typeface="Calibri"/>
                <a:sym typeface="Gill Sans MT" charset="0"/>
              </a:rPr>
              <a:t>over</a:t>
            </a:r>
          </a:p>
          <a:p>
            <a:r>
              <a:rPr lang="en-US" sz="4800" dirty="0">
                <a:solidFill>
                  <a:schemeClr val="tx1"/>
                </a:solidFill>
                <a:latin typeface="Calibri"/>
                <a:ea typeface="ＭＳ Ｐゴシック" charset="0"/>
                <a:cs typeface="Calibri"/>
                <a:sym typeface="Gill Sans MT" charset="0"/>
              </a:rPr>
              <a:t>Contract Negotiation</a:t>
            </a:r>
          </a:p>
        </p:txBody>
      </p:sp>
    </p:spTree>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7373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7373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7373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7373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7373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7373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7373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73738" name="Rectangle 10"/>
          <p:cNvSpPr>
            <a:spLocks/>
          </p:cNvSpPr>
          <p:nvPr/>
        </p:nvSpPr>
        <p:spPr bwMode="auto">
          <a:xfrm>
            <a:off x="2010972" y="1903121"/>
            <a:ext cx="5682445"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nchor="ctr">
            <a:spAutoFit/>
          </a:bodyPr>
          <a:lstStyle/>
          <a:p>
            <a:r>
              <a:rPr lang="en-US" sz="4800" dirty="0">
                <a:solidFill>
                  <a:schemeClr val="tx1"/>
                </a:solidFill>
                <a:latin typeface="Calibri"/>
                <a:ea typeface="ＭＳ Ｐゴシック" charset="0"/>
                <a:cs typeface="Calibri"/>
                <a:sym typeface="Gill Sans MT Bold" charset="0"/>
              </a:rPr>
              <a:t>Responding to Change</a:t>
            </a:r>
          </a:p>
          <a:p>
            <a:r>
              <a:rPr lang="en-US" sz="4800" dirty="0">
                <a:solidFill>
                  <a:schemeClr val="tx1"/>
                </a:solidFill>
                <a:latin typeface="Calibri"/>
                <a:ea typeface="ＭＳ Ｐゴシック" charset="0"/>
                <a:cs typeface="Calibri"/>
                <a:sym typeface="Gill Sans MT" charset="0"/>
              </a:rPr>
              <a:t>over</a:t>
            </a:r>
          </a:p>
          <a:p>
            <a:r>
              <a:rPr lang="en-US" sz="4800" dirty="0">
                <a:solidFill>
                  <a:schemeClr val="tx1"/>
                </a:solidFill>
                <a:latin typeface="Calibri"/>
                <a:ea typeface="ＭＳ Ｐゴシック" charset="0"/>
                <a:cs typeface="Calibri"/>
                <a:sym typeface="Gill Sans MT" charset="0"/>
              </a:rPr>
              <a:t>Following a Plan</a:t>
            </a:r>
          </a:p>
        </p:txBody>
      </p:sp>
    </p:spTree>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2531"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2532"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2533"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2534"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2535"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2536"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2537"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22538" name="Rectangle 10"/>
          <p:cNvSpPr>
            <a:spLocks noGrp="1" noChangeArrowheads="1"/>
          </p:cNvSpPr>
          <p:nvPr>
            <p:ph type="title"/>
          </p:nvPr>
        </p:nvSpPr>
        <p:spPr>
          <a:ln/>
        </p:spPr>
        <p:txBody>
          <a:bodyPr/>
          <a:lstStyle/>
          <a:p>
            <a:r>
              <a:rPr lang="en-US"/>
              <a:t>Agenda</a:t>
            </a:r>
          </a:p>
        </p:txBody>
      </p:sp>
      <p:sp>
        <p:nvSpPr>
          <p:cNvPr id="22539" name="Rectangle 11"/>
          <p:cNvSpPr>
            <a:spLocks noGrp="1" noChangeArrowheads="1"/>
          </p:cNvSpPr>
          <p:nvPr>
            <p:ph idx="1"/>
          </p:nvPr>
        </p:nvSpPr>
        <p:spPr bwMode="auto">
          <a:xfrm>
            <a:off x="1295400" y="762000"/>
            <a:ext cx="6934200" cy="5562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38100" tIns="38100" rIns="38100" bIns="38100" numCol="1" anchor="t" anchorCtr="0" compatLnSpc="1">
            <a:prstTxWarp prst="textNoShape">
              <a:avLst/>
            </a:prstTxWarp>
          </a:bodyPr>
          <a:lstStyle/>
          <a:p>
            <a:pPr marL="2058988" indent="-2058988">
              <a:spcBef>
                <a:spcPct val="0"/>
              </a:spcBef>
              <a:buNone/>
              <a:tabLst>
                <a:tab pos="2057400" algn="l"/>
                <a:tab pos="2057400" algn="l"/>
                <a:tab pos="2057400" algn="l"/>
                <a:tab pos="2057400" algn="l"/>
                <a:tab pos="2057400" algn="l"/>
                <a:tab pos="2057400" algn="l"/>
                <a:tab pos="2057400" algn="l"/>
                <a:tab pos="2057400" algn="l"/>
                <a:tab pos="2057400" algn="l"/>
              </a:tabLst>
            </a:pPr>
            <a:r>
              <a:rPr lang="en-US" sz="2400" dirty="0"/>
              <a:t>09:00 – 10:30	</a:t>
            </a:r>
            <a:r>
              <a:rPr lang="en-US" sz="2400" u="sng" dirty="0">
                <a:solidFill>
                  <a:srgbClr val="6B9F25"/>
                </a:solidFill>
                <a:hlinkClick r:id="rId10" action="ppaction://hlinksldjump"/>
              </a:rPr>
              <a:t>Introductio</a:t>
            </a:r>
            <a:r>
              <a:rPr lang="en-US" sz="2400" u="sng" dirty="0">
                <a:solidFill>
                  <a:srgbClr val="6B9F25"/>
                </a:solidFill>
              </a:rPr>
              <a:t>n</a:t>
            </a:r>
            <a:r>
              <a:rPr lang="en-US" sz="2400" dirty="0">
                <a:hlinkClick r:id="rId4" action="ppaction://hlinksldjump"/>
              </a:rPr>
              <a:t/>
            </a:r>
            <a:br>
              <a:rPr lang="en-US" sz="2400" dirty="0">
                <a:hlinkClick r:id="rId4" action="ppaction://hlinksldjump"/>
              </a:rPr>
            </a:br>
            <a:r>
              <a:rPr lang="en-US" sz="2400" u="sng" dirty="0">
                <a:solidFill>
                  <a:srgbClr val="6B9F25"/>
                </a:solidFill>
                <a:hlinkClick r:id="rId4" action="ppaction://hlinksldjump"/>
              </a:rPr>
              <a:t>Origins / Philosoph</a:t>
            </a:r>
            <a:r>
              <a:rPr lang="en-US" sz="2400" u="sng" dirty="0">
                <a:solidFill>
                  <a:srgbClr val="6B9F25"/>
                </a:solidFill>
              </a:rPr>
              <a:t>y</a:t>
            </a:r>
            <a:r>
              <a:rPr lang="en-US" sz="2400" dirty="0">
                <a:hlinkClick r:id="rId5" action="ppaction://hlinksldjump"/>
              </a:rPr>
              <a:t/>
            </a:r>
            <a:br>
              <a:rPr lang="en-US" sz="2400" dirty="0">
                <a:hlinkClick r:id="rId5" action="ppaction://hlinksldjump"/>
              </a:rPr>
            </a:br>
            <a:r>
              <a:rPr lang="en-US" sz="2400" u="sng" dirty="0">
                <a:solidFill>
                  <a:srgbClr val="6B9F25"/>
                </a:solidFill>
                <a:hlinkClick r:id="rId5" action="ppaction://hlinksldjump"/>
              </a:rPr>
              <a:t>Core practices (Pt 1</a:t>
            </a:r>
            <a:r>
              <a:rPr lang="en-US" sz="2400" u="sng" dirty="0">
                <a:solidFill>
                  <a:srgbClr val="6B9F25"/>
                </a:solidFill>
              </a:rPr>
              <a:t>)</a:t>
            </a:r>
            <a:endParaRPr lang="en-US" sz="2400" dirty="0"/>
          </a:p>
          <a:p>
            <a:pPr marL="0" indent="0">
              <a:buNone/>
              <a:tabLst>
                <a:tab pos="2057400" algn="l"/>
                <a:tab pos="2057400" algn="l"/>
                <a:tab pos="2057400" algn="l"/>
                <a:tab pos="2057400" algn="l"/>
                <a:tab pos="2057400" algn="l"/>
                <a:tab pos="2057400" algn="l"/>
                <a:tab pos="2057400" algn="l"/>
                <a:tab pos="2057400" algn="l"/>
                <a:tab pos="2057400" algn="l"/>
              </a:tabLst>
            </a:pPr>
            <a:r>
              <a:rPr lang="en-US" sz="2400" dirty="0">
                <a:solidFill>
                  <a:srgbClr val="DB7408"/>
                </a:solidFill>
              </a:rPr>
              <a:t>10:30 – 10:45	Break</a:t>
            </a:r>
            <a:endParaRPr lang="en-US" sz="2400" dirty="0"/>
          </a:p>
          <a:p>
            <a:pPr marL="0" indent="0">
              <a:buNone/>
              <a:tabLst>
                <a:tab pos="2057400" algn="l"/>
                <a:tab pos="2057400" algn="l"/>
                <a:tab pos="2057400" algn="l"/>
                <a:tab pos="2057400" algn="l"/>
                <a:tab pos="2057400" algn="l"/>
                <a:tab pos="2057400" algn="l"/>
                <a:tab pos="2057400" algn="l"/>
                <a:tab pos="2057400" algn="l"/>
                <a:tab pos="2057400" algn="l"/>
              </a:tabLst>
            </a:pPr>
            <a:r>
              <a:rPr lang="en-US" sz="2400" dirty="0"/>
              <a:t>10:45 – 10:55	</a:t>
            </a:r>
            <a:r>
              <a:rPr lang="en-US" sz="2400" u="sng" dirty="0">
                <a:solidFill>
                  <a:srgbClr val="6B9F25"/>
                </a:solidFill>
                <a:hlinkClick r:id="rId6" action="ppaction://hlinksldjump"/>
              </a:rPr>
              <a:t>Some Fu</a:t>
            </a:r>
            <a:r>
              <a:rPr lang="en-US" sz="2400" u="sng" dirty="0">
                <a:solidFill>
                  <a:srgbClr val="6B9F25"/>
                </a:solidFill>
              </a:rPr>
              <a:t>n</a:t>
            </a:r>
            <a:endParaRPr lang="en-US" sz="2400" dirty="0"/>
          </a:p>
          <a:p>
            <a:pPr marL="2058988" indent="-2058988">
              <a:buNone/>
              <a:tabLst>
                <a:tab pos="2057400" algn="l"/>
                <a:tab pos="2057400" algn="l"/>
                <a:tab pos="2057400" algn="l"/>
                <a:tab pos="2057400" algn="l"/>
                <a:tab pos="2057400" algn="l"/>
                <a:tab pos="2057400" algn="l"/>
                <a:tab pos="2057400" algn="l"/>
                <a:tab pos="2057400" algn="l"/>
                <a:tab pos="2057400" algn="l"/>
              </a:tabLst>
            </a:pPr>
            <a:r>
              <a:rPr lang="en-US" sz="2400" dirty="0"/>
              <a:t>10:55 – 12:30	</a:t>
            </a:r>
            <a:r>
              <a:rPr lang="en-US" sz="2400" u="sng" dirty="0">
                <a:solidFill>
                  <a:srgbClr val="6B9F25"/>
                </a:solidFill>
                <a:hlinkClick r:id="rId5" action="ppaction://hlinksldjump"/>
              </a:rPr>
              <a:t>Core practices (Pt 2</a:t>
            </a:r>
            <a:r>
              <a:rPr lang="en-US" sz="2400" u="sng" dirty="0">
                <a:solidFill>
                  <a:srgbClr val="6B9F25"/>
                </a:solidFill>
              </a:rPr>
              <a:t>)</a:t>
            </a:r>
            <a:r>
              <a:rPr lang="en-US" sz="2400" dirty="0">
                <a:hlinkClick r:id="rId7" action="ppaction://hlinksldjump"/>
              </a:rPr>
              <a:t/>
            </a:r>
            <a:br>
              <a:rPr lang="en-US" sz="2400" dirty="0">
                <a:hlinkClick r:id="rId7" action="ppaction://hlinksldjump"/>
              </a:rPr>
            </a:br>
            <a:r>
              <a:rPr lang="en-US" sz="2400" u="sng" dirty="0">
                <a:solidFill>
                  <a:srgbClr val="6B9F25"/>
                </a:solidFill>
                <a:hlinkClick r:id="rId7" action="ppaction://hlinksldjump"/>
              </a:rPr>
              <a:t>Development Practice</a:t>
            </a:r>
            <a:r>
              <a:rPr lang="en-US" sz="2400" u="sng" dirty="0">
                <a:solidFill>
                  <a:srgbClr val="6B9F25"/>
                </a:solidFill>
              </a:rPr>
              <a:t>s</a:t>
            </a:r>
            <a:r>
              <a:rPr lang="en-US" sz="2400" dirty="0"/>
              <a:t/>
            </a:r>
            <a:br>
              <a:rPr lang="en-US" sz="2400" dirty="0"/>
            </a:br>
            <a:r>
              <a:rPr lang="en-US" sz="2400" dirty="0"/>
              <a:t>Discussion</a:t>
            </a:r>
          </a:p>
          <a:p>
            <a:pPr marL="0" indent="0">
              <a:buNone/>
              <a:tabLst>
                <a:tab pos="2057400" algn="l"/>
                <a:tab pos="2057400" algn="l"/>
                <a:tab pos="2057400" algn="l"/>
                <a:tab pos="2057400" algn="l"/>
                <a:tab pos="2057400" algn="l"/>
                <a:tab pos="2057400" algn="l"/>
                <a:tab pos="2057400" algn="l"/>
                <a:tab pos="2057400" algn="l"/>
                <a:tab pos="2057400" algn="l"/>
              </a:tabLst>
            </a:pPr>
            <a:r>
              <a:rPr lang="en-US" sz="2400" dirty="0">
                <a:solidFill>
                  <a:srgbClr val="DB7408"/>
                </a:solidFill>
              </a:rPr>
              <a:t>12:30 – 13:30	Lunch</a:t>
            </a:r>
            <a:endParaRPr lang="en-US" sz="2400" dirty="0"/>
          </a:p>
          <a:p>
            <a:pPr marL="0" indent="0">
              <a:buNone/>
              <a:tabLst>
                <a:tab pos="2057400" algn="l"/>
                <a:tab pos="2057400" algn="l"/>
                <a:tab pos="2057400" algn="l"/>
                <a:tab pos="2057400" algn="l"/>
                <a:tab pos="2057400" algn="l"/>
                <a:tab pos="2057400" algn="l"/>
                <a:tab pos="2057400" algn="l"/>
                <a:tab pos="2057400" algn="l"/>
                <a:tab pos="2057400" algn="l"/>
              </a:tabLst>
            </a:pPr>
            <a:r>
              <a:rPr lang="en-US" sz="2400" dirty="0"/>
              <a:t>13:30 – 14:30	</a:t>
            </a:r>
            <a:r>
              <a:rPr lang="en-US" sz="2400" u="sng" dirty="0">
                <a:solidFill>
                  <a:srgbClr val="6B9F25"/>
                </a:solidFill>
                <a:hlinkClick r:id="rId8" action="ppaction://hlinksldjump"/>
              </a:rPr>
              <a:t>Lego game (FUN!</a:t>
            </a:r>
            <a:r>
              <a:rPr lang="en-US" sz="2400" u="sng" dirty="0">
                <a:solidFill>
                  <a:srgbClr val="6B9F25"/>
                </a:solidFill>
              </a:rPr>
              <a:t>)</a:t>
            </a:r>
            <a:endParaRPr lang="en-US" sz="2400" dirty="0"/>
          </a:p>
          <a:p>
            <a:pPr marL="0" indent="0">
              <a:buNone/>
              <a:tabLst>
                <a:tab pos="2057400" algn="l"/>
                <a:tab pos="2057400" algn="l"/>
                <a:tab pos="2057400" algn="l"/>
                <a:tab pos="2057400" algn="l"/>
                <a:tab pos="2057400" algn="l"/>
                <a:tab pos="2057400" algn="l"/>
                <a:tab pos="2057400" algn="l"/>
                <a:tab pos="2057400" algn="l"/>
                <a:tab pos="2057400" algn="l"/>
              </a:tabLst>
            </a:pPr>
            <a:r>
              <a:rPr lang="en-US" sz="2400" dirty="0"/>
              <a:t>14:30 – 15:00	Discussion</a:t>
            </a:r>
          </a:p>
          <a:p>
            <a:pPr marL="0" indent="0">
              <a:buNone/>
              <a:tabLst>
                <a:tab pos="2057400" algn="l"/>
                <a:tab pos="2057400" algn="l"/>
                <a:tab pos="2057400" algn="l"/>
                <a:tab pos="2057400" algn="l"/>
                <a:tab pos="2057400" algn="l"/>
                <a:tab pos="2057400" algn="l"/>
                <a:tab pos="2057400" algn="l"/>
                <a:tab pos="2057400" algn="l"/>
                <a:tab pos="2057400" algn="l"/>
              </a:tabLst>
            </a:pPr>
            <a:r>
              <a:rPr lang="en-US" sz="2400" dirty="0">
                <a:solidFill>
                  <a:srgbClr val="DB7408"/>
                </a:solidFill>
              </a:rPr>
              <a:t>15:00 – 15:15	Break</a:t>
            </a:r>
            <a:endParaRPr lang="en-US" sz="2400" dirty="0"/>
          </a:p>
          <a:p>
            <a:pPr marL="0" indent="0">
              <a:buNone/>
              <a:tabLst>
                <a:tab pos="2057400" algn="l"/>
                <a:tab pos="2057400" algn="l"/>
                <a:tab pos="2057400" algn="l"/>
                <a:tab pos="2057400" algn="l"/>
                <a:tab pos="2057400" algn="l"/>
                <a:tab pos="2057400" algn="l"/>
                <a:tab pos="2057400" algn="l"/>
                <a:tab pos="2057400" algn="l"/>
                <a:tab pos="2058988" algn="l"/>
              </a:tabLst>
            </a:pPr>
            <a:r>
              <a:rPr lang="en-US" sz="2400" dirty="0"/>
              <a:t>15:15 – 17:00	</a:t>
            </a:r>
            <a:r>
              <a:rPr lang="en-US" sz="2400" u="sng" dirty="0">
                <a:solidFill>
                  <a:srgbClr val="6B9F25"/>
                </a:solidFill>
                <a:hlinkClick r:id="rId9" action="ppaction://hlinksldjump"/>
              </a:rPr>
              <a:t>Planning / Managin</a:t>
            </a:r>
            <a:r>
              <a:rPr lang="en-US" sz="2400" u="sng" dirty="0">
                <a:solidFill>
                  <a:srgbClr val="6B9F25"/>
                </a:solidFill>
              </a:rPr>
              <a:t>g</a:t>
            </a:r>
            <a:r>
              <a:rPr lang="en-US" sz="2400" dirty="0"/>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0"/>
            <a:ext cx="9491663" cy="690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13" name="Rectangle 2">
            <a:hlinkClick r:id="rId4" action="ppaction://hlinksldjump"/>
          </p:cNvPr>
          <p:cNvSpPr>
            <a:spLocks/>
          </p:cNvSpPr>
          <p:nvPr/>
        </p:nvSpPr>
        <p:spPr bwMode="auto">
          <a:xfrm rot="162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4" name="Rectangle 3">
            <a:hlinkClick r:id="rId5" action="ppaction://hlinksldjump"/>
          </p:cNvPr>
          <p:cNvSpPr>
            <a:spLocks/>
          </p:cNvSpPr>
          <p:nvPr/>
        </p:nvSpPr>
        <p:spPr bwMode="auto">
          <a:xfrm rot="162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5" name="Rectangle 4">
            <a:hlinkClick r:id="rId6" action="ppaction://hlinksldjump"/>
          </p:cNvPr>
          <p:cNvSpPr>
            <a:spLocks/>
          </p:cNvSpPr>
          <p:nvPr/>
        </p:nvSpPr>
        <p:spPr bwMode="auto">
          <a:xfrm rot="162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6" name="Rectangle 5">
            <a:hlinkClick r:id="rId7" action="ppaction://hlinksldjump"/>
          </p:cNvPr>
          <p:cNvSpPr>
            <a:spLocks/>
          </p:cNvSpPr>
          <p:nvPr/>
        </p:nvSpPr>
        <p:spPr bwMode="auto">
          <a:xfrm rot="162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7" name="Rectangle 6">
            <a:hlinkClick r:id="rId8" action="ppaction://hlinksldjump"/>
          </p:cNvPr>
          <p:cNvSpPr>
            <a:spLocks/>
          </p:cNvSpPr>
          <p:nvPr/>
        </p:nvSpPr>
        <p:spPr bwMode="auto">
          <a:xfrm rot="162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8" name="Rectangle 7">
            <a:hlinkClick r:id="rId9" action="ppaction://hlinksldjump"/>
          </p:cNvPr>
          <p:cNvSpPr>
            <a:spLocks/>
          </p:cNvSpPr>
          <p:nvPr/>
        </p:nvSpPr>
        <p:spPr bwMode="auto">
          <a:xfrm rot="162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9" name="Rectangle 8">
            <a:hlinkClick r:id="rId10" action="ppaction://hlinksldjump"/>
          </p:cNvPr>
          <p:cNvSpPr>
            <a:spLocks/>
          </p:cNvSpPr>
          <p:nvPr/>
        </p:nvSpPr>
        <p:spPr bwMode="auto">
          <a:xfrm rot="162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0" name="Rectangle 9">
            <a:hlinkClick r:id="rId11" action="ppaction://hlinksldjump"/>
          </p:cNvPr>
          <p:cNvSpPr>
            <a:spLocks/>
          </p:cNvSpPr>
          <p:nvPr/>
        </p:nvSpPr>
        <p:spPr bwMode="auto">
          <a:xfrm rot="162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7075"/>
            <a:ext cx="9144000" cy="567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77827"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77828"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77829"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77830"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77831"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77832"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77833"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77834"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838"/>
            <a:ext cx="9144000" cy="650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79875"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79876"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79877"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79878"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79879"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79880"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79881"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79882"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7075"/>
            <a:ext cx="9144000" cy="567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81923"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81924"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81925"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81926"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81927"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81928"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81929"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81930"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838"/>
            <a:ext cx="9144000" cy="650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83971"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83972"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83973"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83974"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83975"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83976"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83977"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83978"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6" name="Rectangle 10"/>
          <p:cNvSpPr>
            <a:spLocks noGrp="1" noChangeArrowheads="1"/>
          </p:cNvSpPr>
          <p:nvPr>
            <p:ph type="title"/>
          </p:nvPr>
        </p:nvSpPr>
        <p:spPr>
          <a:ln/>
        </p:spPr>
        <p:txBody>
          <a:bodyPr/>
          <a:lstStyle/>
          <a:p>
            <a:r>
              <a:rPr lang="en-US"/>
              <a:t>The Evolution of Approaches</a:t>
            </a:r>
          </a:p>
        </p:txBody>
      </p:sp>
      <p:sp>
        <p:nvSpPr>
          <p:cNvPr id="8601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8601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8602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8602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8602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8602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8602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8602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8602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 y="1219200"/>
            <a:ext cx="8153400"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4" name="Rectangle 10"/>
          <p:cNvSpPr>
            <a:spLocks noGrp="1" noChangeArrowheads="1"/>
          </p:cNvSpPr>
          <p:nvPr>
            <p:ph type="title"/>
          </p:nvPr>
        </p:nvSpPr>
        <p:spPr>
          <a:ln/>
        </p:spPr>
        <p:txBody>
          <a:bodyPr/>
          <a:lstStyle/>
          <a:p>
            <a:r>
              <a:rPr lang="en-US"/>
              <a:t>It</a:t>
            </a:r>
            <a:r>
              <a:rPr lang="ja-JP" altLang="en-US">
                <a:latin typeface="Arial"/>
              </a:rPr>
              <a:t>’</a:t>
            </a:r>
            <a:r>
              <a:rPr lang="en-US"/>
              <a:t>s not either-or</a:t>
            </a:r>
          </a:p>
        </p:txBody>
      </p:sp>
      <p:sp>
        <p:nvSpPr>
          <p:cNvPr id="88075" name="Rectangle 11"/>
          <p:cNvSpPr>
            <a:spLocks noGrp="1" noChangeArrowheads="1"/>
          </p:cNvSpPr>
          <p:nvPr>
            <p:ph idx="1"/>
          </p:nvPr>
        </p:nvSpPr>
        <p:spPr>
          <a:ln/>
        </p:spPr>
        <p:txBody>
          <a:bodyPr/>
          <a:lstStyle/>
          <a:p>
            <a:r>
              <a:rPr lang="en-US"/>
              <a:t>Scrum</a:t>
            </a:r>
          </a:p>
          <a:p>
            <a:r>
              <a:rPr lang="en-US"/>
              <a:t>XP</a:t>
            </a:r>
          </a:p>
          <a:p>
            <a:r>
              <a:rPr lang="en-US"/>
              <a:t>Hybrid / </a:t>
            </a:r>
            <a:r>
              <a:rPr lang="ja-JP" altLang="en-US">
                <a:latin typeface="Arial"/>
              </a:rPr>
              <a:t>“</a:t>
            </a:r>
            <a:r>
              <a:rPr lang="en-US"/>
              <a:t>Scrumban</a:t>
            </a:r>
            <a:r>
              <a:rPr lang="ja-JP" altLang="en-US">
                <a:latin typeface="Arial"/>
              </a:rPr>
              <a:t>”</a:t>
            </a:r>
            <a:endParaRPr lang="en-US"/>
          </a:p>
          <a:p>
            <a:r>
              <a:rPr lang="en-US"/>
              <a:t>Pick the pieces that work best</a:t>
            </a:r>
          </a:p>
        </p:txBody>
      </p:sp>
      <p:sp>
        <p:nvSpPr>
          <p:cNvPr id="8806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8806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8806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8806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8807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8807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8807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8807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9" name="Rectangle 11"/>
          <p:cNvSpPr>
            <a:spLocks noGrp="1" noChangeArrowheads="1"/>
          </p:cNvSpPr>
          <p:nvPr>
            <p:ph type="title"/>
          </p:nvPr>
        </p:nvSpPr>
        <p:spPr/>
        <p:txBody>
          <a:bodyPr/>
          <a:lstStyle/>
          <a:p>
            <a:r>
              <a:rPr lang="en-US" smtClean="0"/>
              <a:t>Let</a:t>
            </a:r>
            <a:r>
              <a:rPr lang="ja-JP" altLang="en-US" smtClean="0"/>
              <a:t>’</a:t>
            </a:r>
            <a:r>
              <a:rPr lang="en-US" smtClean="0"/>
              <a:t>s review</a:t>
            </a:r>
            <a:endParaRPr lang="en-US"/>
          </a:p>
        </p:txBody>
      </p:sp>
      <p:sp>
        <p:nvSpPr>
          <p:cNvPr id="89098" name="Rectangle 10"/>
          <p:cNvSpPr>
            <a:spLocks noGrp="1" noChangeArrowheads="1"/>
          </p:cNvSpPr>
          <p:nvPr>
            <p:ph idx="1"/>
          </p:nvPr>
        </p:nvSpPr>
        <p:spPr/>
        <p:txBody>
          <a:bodyPr/>
          <a:lstStyle/>
          <a:p>
            <a:pPr lvl="1"/>
            <a:r>
              <a:rPr lang="en-US" dirty="0" smtClean="0"/>
              <a:t>Alistair Cockburn: Crystal</a:t>
            </a:r>
            <a:br>
              <a:rPr lang="en-US" dirty="0" smtClean="0"/>
            </a:br>
            <a:r>
              <a:rPr lang="en-US" sz="2000" dirty="0" smtClean="0">
                <a:hlinkClick r:id="rId3"/>
              </a:rPr>
              <a:t>http://alistair.cockburn.us/Crystal+methodologies+main+foyer</a:t>
            </a:r>
            <a:endParaRPr lang="en-US" sz="2000" dirty="0" smtClean="0"/>
          </a:p>
          <a:p>
            <a:pPr lvl="1"/>
            <a:r>
              <a:rPr lang="en-US" dirty="0" smtClean="0"/>
              <a:t>Kent Beck: Extreme Programming</a:t>
            </a:r>
            <a:br>
              <a:rPr lang="en-US" dirty="0" smtClean="0"/>
            </a:br>
            <a:r>
              <a:rPr lang="en-US" sz="2000" dirty="0" smtClean="0">
                <a:hlinkClick r:id="rId3"/>
              </a:rPr>
              <a:t>http://www.threeriversinstitute.org</a:t>
            </a:r>
            <a:endParaRPr lang="en-US" sz="2000" dirty="0" smtClean="0"/>
          </a:p>
          <a:p>
            <a:pPr lvl="1"/>
            <a:r>
              <a:rPr lang="en-US" dirty="0" smtClean="0"/>
              <a:t>Ken </a:t>
            </a:r>
            <a:r>
              <a:rPr lang="en-US" dirty="0" err="1" smtClean="0"/>
              <a:t>Schwaber</a:t>
            </a:r>
            <a:r>
              <a:rPr lang="en-US" dirty="0" smtClean="0"/>
              <a:t> / Jeff Sutherland / Mike Cohn: Scrum</a:t>
            </a:r>
            <a:br>
              <a:rPr lang="en-US" dirty="0" smtClean="0"/>
            </a:br>
            <a:r>
              <a:rPr lang="en-US" sz="2000" dirty="0" smtClean="0">
                <a:hlinkClick r:id="rId3"/>
              </a:rPr>
              <a:t>http://www.implementingscrum.com</a:t>
            </a:r>
            <a:r>
              <a:rPr lang="en-US" sz="2000" dirty="0" smtClean="0"/>
              <a:t/>
            </a:r>
            <a:br>
              <a:rPr lang="en-US" sz="2000" dirty="0" smtClean="0"/>
            </a:br>
            <a:r>
              <a:rPr lang="en-US" sz="2000" dirty="0" smtClean="0">
                <a:hlinkClick r:id="rId3"/>
              </a:rPr>
              <a:t>http://www.controlchaos.com</a:t>
            </a:r>
            <a:r>
              <a:rPr lang="en-US" sz="2000" dirty="0" smtClean="0"/>
              <a:t/>
            </a:r>
            <a:br>
              <a:rPr lang="en-US" sz="2000" dirty="0" smtClean="0"/>
            </a:br>
            <a:r>
              <a:rPr lang="en-US" sz="2000" dirty="0" smtClean="0">
                <a:hlinkClick r:id="rId3"/>
              </a:rPr>
              <a:t>http://jeffsutherland.com</a:t>
            </a:r>
            <a:r>
              <a:rPr lang="en-US" sz="2000" dirty="0" smtClean="0"/>
              <a:t/>
            </a:r>
            <a:br>
              <a:rPr lang="en-US" sz="2000" dirty="0" smtClean="0"/>
            </a:br>
            <a:r>
              <a:rPr lang="en-US" sz="2000" dirty="0" smtClean="0">
                <a:hlinkClick r:id="rId3"/>
              </a:rPr>
              <a:t>http://www.mountaingoatsoftware.com</a:t>
            </a:r>
            <a:endParaRPr lang="en-US" sz="2000" dirty="0" smtClean="0"/>
          </a:p>
          <a:p>
            <a:pPr lvl="1"/>
            <a:r>
              <a:rPr lang="en-US" dirty="0" smtClean="0"/>
              <a:t>Mary &amp; Tom </a:t>
            </a:r>
            <a:r>
              <a:rPr lang="en-US" dirty="0" err="1" smtClean="0"/>
              <a:t>Poppendieck</a:t>
            </a:r>
            <a:r>
              <a:rPr lang="en-US" dirty="0" smtClean="0"/>
              <a:t>: Lean</a:t>
            </a:r>
            <a:br>
              <a:rPr lang="en-US" dirty="0" smtClean="0"/>
            </a:br>
            <a:r>
              <a:rPr lang="en-US" sz="2000" dirty="0" smtClean="0">
                <a:hlinkClick r:id="rId3"/>
              </a:rPr>
              <a:t>http://www.poppendieck.com</a:t>
            </a:r>
            <a:endParaRPr lang="en-US" sz="2000" dirty="0" smtClean="0"/>
          </a:p>
          <a:p>
            <a:pPr lvl="1"/>
            <a:r>
              <a:rPr lang="en-US" dirty="0" smtClean="0"/>
              <a:t>General Resource:</a:t>
            </a:r>
            <a:br>
              <a:rPr lang="en-US" dirty="0" smtClean="0"/>
            </a:br>
            <a:r>
              <a:rPr lang="en-US" sz="2000" dirty="0" smtClean="0">
                <a:hlinkClick r:id="rId4"/>
              </a:rPr>
              <a:t>http://www.InfoQ.com</a:t>
            </a:r>
            <a:endParaRPr lang="en-US" sz="2000" dirty="0"/>
          </a:p>
        </p:txBody>
      </p:sp>
      <p:sp>
        <p:nvSpPr>
          <p:cNvPr id="89090" name="Rectangle 2">
            <a:hlinkClick r:id="rId5"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89091" name="Rectangle 3">
            <a:hlinkClick r:id="rId6"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89092" name="Rectangle 4">
            <a:hlinkClick r:id="rId7"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89093" name="Rectangle 5">
            <a:hlinkClick r:id="rId8"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89094" name="Rectangle 6">
            <a:hlinkClick r:id="rId9"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89095" name="Rectangle 7">
            <a:hlinkClick r:id="rId10"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89096" name="Rectangle 8">
            <a:hlinkClick r:id="rId11"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89097" name="Rectangle 9">
            <a:hlinkClick r:id="rId12"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1"/>
          <p:cNvPicPr>
            <a:picLocks noChangeAspect="1" noChangeArrowheads="1"/>
          </p:cNvPicPr>
          <p:nvPr/>
        </p:nvPicPr>
        <p:blipFill>
          <a:blip r:embed="rId2">
            <a:extLst>
              <a:ext uri="{28A0092B-C50C-407E-A947-70E740481C1C}">
                <a14:useLocalDpi xmlns:a14="http://schemas.microsoft.com/office/drawing/2010/main" val="0"/>
              </a:ext>
            </a:extLst>
          </a:blip>
          <a:srcRect l="5185" r="5925"/>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91139" name="Rectangle 3">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91140" name="Rectangle 4">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91141" name="Rectangle 5">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91142" name="Rectangle 6">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91143" name="Rectangle 7">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91144" name="Rectangle 8">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91145" name="Rectangle 9">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91146" name="Rectangle 10">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91147" name="Rectangle 11"/>
          <p:cNvSpPr>
            <a:spLocks/>
          </p:cNvSpPr>
          <p:nvPr/>
        </p:nvSpPr>
        <p:spPr bwMode="auto">
          <a:xfrm>
            <a:off x="7735888" y="6604000"/>
            <a:ext cx="1241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1000">
                <a:solidFill>
                  <a:srgbClr val="F2F2F2"/>
                </a:solidFill>
                <a:latin typeface="Trebuchet MS" charset="0"/>
                <a:ea typeface="ＭＳ Ｐゴシック" charset="0"/>
                <a:cs typeface="Trebuchet MS" charset="0"/>
                <a:sym typeface="Trebuchet MS" charset="0"/>
              </a:rPr>
              <a:t>Photo by Steven List</a:t>
            </a:r>
          </a:p>
        </p:txBody>
      </p:sp>
    </p:spTree>
  </p:cSld>
  <p:clrMapOvr>
    <a:masterClrMapping/>
  </p:clrMapOvr>
  <p:transition xmlns:p14="http://schemas.microsoft.com/office/powerpoint/2010/mai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0" name="Rectangle 10"/>
          <p:cNvSpPr>
            <a:spLocks noGrp="1" noChangeArrowheads="1"/>
          </p:cNvSpPr>
          <p:nvPr>
            <p:ph type="title"/>
          </p:nvPr>
        </p:nvSpPr>
        <p:spPr>
          <a:ln/>
        </p:spPr>
        <p:txBody>
          <a:bodyPr anchor="ctr"/>
          <a:lstStyle/>
          <a:p>
            <a:r>
              <a:rPr lang="en-US"/>
              <a:t>Core practices</a:t>
            </a:r>
          </a:p>
        </p:txBody>
      </p:sp>
      <p:sp>
        <p:nvSpPr>
          <p:cNvPr id="9216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9216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9216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9216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9216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9216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9216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9216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3" name="Rectangle 11"/>
          <p:cNvSpPr>
            <a:spLocks noGrp="1" noChangeArrowheads="1"/>
          </p:cNvSpPr>
          <p:nvPr>
            <p:ph type="title"/>
          </p:nvPr>
        </p:nvSpPr>
        <p:spPr>
          <a:ln/>
        </p:spPr>
        <p:txBody>
          <a:bodyPr/>
          <a:lstStyle/>
          <a:p>
            <a:r>
              <a:rPr lang="en-US"/>
              <a:t>Introductions</a:t>
            </a:r>
          </a:p>
        </p:txBody>
      </p:sp>
      <p:sp>
        <p:nvSpPr>
          <p:cNvPr id="23562" name="Rectangle 10"/>
          <p:cNvSpPr>
            <a:spLocks noGrp="1" noChangeArrowheads="1"/>
          </p:cNvSpPr>
          <p:nvPr>
            <p:ph idx="1"/>
          </p:nvPr>
        </p:nvSpPr>
        <p:spPr>
          <a:xfrm>
            <a:off x="838201" y="996777"/>
            <a:ext cx="7496546" cy="5232797"/>
          </a:xfrm>
          <a:ln/>
        </p:spPr>
        <p:txBody>
          <a:bodyPr/>
          <a:lstStyle/>
          <a:p>
            <a:pPr marL="0" indent="0">
              <a:spcBef>
                <a:spcPct val="0"/>
              </a:spcBef>
              <a:buClr>
                <a:srgbClr val="4F1414"/>
              </a:buClr>
              <a:buNone/>
            </a:pPr>
            <a:r>
              <a:rPr lang="en-US" sz="3600" dirty="0">
                <a:solidFill>
                  <a:schemeClr val="tx1"/>
                </a:solidFill>
                <a:latin typeface="Gill Sans MT" charset="0"/>
                <a:cs typeface="Gill Sans MT" charset="0"/>
                <a:sym typeface="Gill Sans MT" charset="0"/>
              </a:rPr>
              <a:t>Who are you?</a:t>
            </a:r>
            <a:endParaRPr lang="en-US" sz="3600" dirty="0">
              <a:solidFill>
                <a:schemeClr val="tx1"/>
              </a:solidFill>
              <a:latin typeface="Gill Sans MT" charset="0"/>
              <a:sym typeface="Gill Sans MT" charset="0"/>
            </a:endParaRPr>
          </a:p>
          <a:p>
            <a:pPr marL="0" indent="0">
              <a:buClr>
                <a:srgbClr val="4F1414"/>
              </a:buClr>
              <a:buNone/>
            </a:pPr>
            <a:r>
              <a:rPr lang="en-US" sz="3600" dirty="0">
                <a:solidFill>
                  <a:schemeClr val="tx1"/>
                </a:solidFill>
                <a:latin typeface="Gill Sans MT" charset="0"/>
                <a:cs typeface="Gill Sans MT" charset="0"/>
                <a:sym typeface="Gill Sans MT" charset="0"/>
              </a:rPr>
              <a:t>What do you do?</a:t>
            </a:r>
            <a:endParaRPr lang="en-US" sz="3600" dirty="0">
              <a:solidFill>
                <a:schemeClr val="tx1"/>
              </a:solidFill>
              <a:latin typeface="Gill Sans MT" charset="0"/>
              <a:sym typeface="Gill Sans MT" charset="0"/>
            </a:endParaRPr>
          </a:p>
          <a:p>
            <a:pPr marL="0" indent="0">
              <a:buClr>
                <a:srgbClr val="4F1414"/>
              </a:buClr>
              <a:buNone/>
            </a:pPr>
            <a:r>
              <a:rPr lang="en-US" sz="3600" dirty="0">
                <a:solidFill>
                  <a:schemeClr val="tx1"/>
                </a:solidFill>
                <a:latin typeface="Gill Sans MT" charset="0"/>
                <a:cs typeface="Gill Sans MT" charset="0"/>
                <a:sym typeface="Gill Sans MT" charset="0"/>
              </a:rPr>
              <a:t>Why are you here?</a:t>
            </a:r>
            <a:endParaRPr lang="en-US" sz="3600" dirty="0">
              <a:solidFill>
                <a:schemeClr val="tx1"/>
              </a:solidFill>
              <a:latin typeface="Gill Sans MT" charset="0"/>
              <a:sym typeface="Gill Sans MT" charset="0"/>
            </a:endParaRPr>
          </a:p>
          <a:p>
            <a:pPr marL="0" indent="0" algn="r">
              <a:lnSpc>
                <a:spcPct val="200000"/>
              </a:lnSpc>
              <a:buNone/>
            </a:pPr>
            <a:r>
              <a:rPr lang="en-US" sz="3600" dirty="0">
                <a:solidFill>
                  <a:schemeClr val="tx1"/>
                </a:solidFill>
                <a:latin typeface="Gill Sans MT Italic" charset="0"/>
                <a:cs typeface="Gill Sans MT Italic" charset="0"/>
                <a:sym typeface="Gill Sans MT Italic" charset="0"/>
              </a:rPr>
              <a:t>All in 30 seconds or less.</a:t>
            </a:r>
            <a:endParaRPr lang="en-US" sz="3600" dirty="0">
              <a:solidFill>
                <a:schemeClr val="tx1"/>
              </a:solidFill>
              <a:latin typeface="Gill Sans MT Italic" charset="0"/>
              <a:sym typeface="Gill Sans MT Italic" charset="0"/>
            </a:endParaRPr>
          </a:p>
        </p:txBody>
      </p:sp>
      <p:sp>
        <p:nvSpPr>
          <p:cNvPr id="2355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355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355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355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355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355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356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356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23564" name="Picture 12"/>
          <p:cNvPicPr>
            <a:picLocks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1752600" y="2920483"/>
            <a:ext cx="1981200" cy="3639584"/>
          </a:xfrm>
          <a:prstGeom prst="rect">
            <a:avLst/>
          </a:prstGeom>
          <a:noFill/>
          <a:ln>
            <a:noFill/>
          </a:ln>
          <a:effectLst>
            <a:outerShdw blurRad="38100" dist="76199" dir="5400000" algn="ctr" rotWithShape="0">
              <a:schemeClr val="bg2">
                <a:alpha val="3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8" name="Rectangle 10"/>
          <p:cNvSpPr>
            <a:spLocks noGrp="1" noChangeArrowheads="1"/>
          </p:cNvSpPr>
          <p:nvPr>
            <p:ph type="title"/>
          </p:nvPr>
        </p:nvSpPr>
        <p:spPr>
          <a:ln/>
        </p:spPr>
        <p:txBody>
          <a:bodyPr/>
          <a:lstStyle/>
          <a:p>
            <a:r>
              <a:rPr lang="en-US"/>
              <a:t>Meet Bill</a:t>
            </a:r>
          </a:p>
        </p:txBody>
      </p:sp>
      <p:sp>
        <p:nvSpPr>
          <p:cNvPr id="94211"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94212"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94213"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94214"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94215"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94216"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94217"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9421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762000"/>
            <a:ext cx="1981200" cy="57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7" presetClass="entr" presetSubtype="4" fill="hold" nodeType="afterEffect">
                                  <p:stCondLst>
                                    <p:cond delay="2000"/>
                                  </p:stCondLst>
                                  <p:childTnLst>
                                    <p:set>
                                      <p:cBhvr>
                                        <p:cTn id="6" dur="1" fill="hold">
                                          <p:stCondLst>
                                            <p:cond delay="0"/>
                                          </p:stCondLst>
                                        </p:cTn>
                                        <p:tgtEl>
                                          <p:spTgt spid="94219"/>
                                        </p:tgtEl>
                                        <p:attrNameLst>
                                          <p:attrName>style.visibility</p:attrName>
                                        </p:attrNameLst>
                                      </p:cBhvr>
                                      <p:to>
                                        <p:strVal val="visible"/>
                                      </p:to>
                                    </p:set>
                                    <p:anim calcmode="lin" valueType="num">
                                      <p:cBhvr additive="base">
                                        <p:cTn id="7" dur="5000" fill="hold"/>
                                        <p:tgtEl>
                                          <p:spTgt spid="94219"/>
                                        </p:tgtEl>
                                        <p:attrNameLst>
                                          <p:attrName>ppt_x</p:attrName>
                                        </p:attrNameLst>
                                      </p:cBhvr>
                                      <p:tavLst>
                                        <p:tav tm="0">
                                          <p:val>
                                            <p:strVal val="#ppt_x"/>
                                          </p:val>
                                        </p:tav>
                                        <p:tav tm="100000">
                                          <p:val>
                                            <p:strVal val="#ppt_x"/>
                                          </p:val>
                                        </p:tav>
                                      </p:tavLst>
                                    </p:anim>
                                    <p:anim calcmode="lin" valueType="num">
                                      <p:cBhvr additive="base">
                                        <p:cTn id="8" dur="5000" fill="hold"/>
                                        <p:tgtEl>
                                          <p:spTgt spid="94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71" name="Rectangle 15"/>
          <p:cNvSpPr>
            <a:spLocks noGrp="1" noChangeArrowheads="1"/>
          </p:cNvSpPr>
          <p:nvPr>
            <p:ph type="title"/>
          </p:nvPr>
        </p:nvSpPr>
        <p:spPr>
          <a:xfrm>
            <a:off x="152400" y="0"/>
            <a:ext cx="8763000" cy="1143000"/>
          </a:xfrm>
          <a:ln/>
        </p:spPr>
        <p:txBody>
          <a:bodyPr/>
          <a:lstStyle/>
          <a:p>
            <a:pPr algn="r"/>
            <a:r>
              <a:rPr lang="en-US"/>
              <a:t>Describing his dream…</a:t>
            </a:r>
          </a:p>
        </p:txBody>
      </p:sp>
      <p:sp>
        <p:nvSpPr>
          <p:cNvPr id="17" name="Slide Number Placeholder 3"/>
          <p:cNvSpPr>
            <a:spLocks noGrp="1"/>
          </p:cNvSpPr>
          <p:nvPr>
            <p:ph type="sldNum" sz="quarter" idx="4294967295"/>
          </p:nvPr>
        </p:nvSpPr>
        <p:spPr>
          <a:xfrm>
            <a:off x="8934450" y="6462713"/>
            <a:ext cx="209550" cy="203200"/>
          </a:xfrm>
          <a:prstGeom prst="rect">
            <a:avLst/>
          </a:prstGeom>
        </p:spPr>
        <p:txBody>
          <a:bodyPr/>
          <a:lstStyle/>
          <a:p>
            <a:fld id="{97E2EAF3-0FCF-1B43-BBE2-FFF040EB5C13}" type="slidenum">
              <a:rPr lang="en-US"/>
              <a:pPr/>
              <a:t>41</a:t>
            </a:fld>
            <a:endParaRPr lang="en-US"/>
          </a:p>
        </p:txBody>
      </p:sp>
      <p:pic>
        <p:nvPicPr>
          <p:cNvPr id="962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6400800"/>
            <a:ext cx="16287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96258" name="Rectangle 2">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96259" name="Rectangle 3">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96260" name="Rectangle 4">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96261" name="Rectangle 5">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96262" name="Rectangle 6">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96263" name="Rectangle 7">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96264" name="Rectangle 8">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96265" name="Rectangle 9">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96266"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96267"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96268"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96269" name="Picture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96270" name="Picture 14"/>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62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62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62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96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8" name="Rectangle 14"/>
          <p:cNvSpPr>
            <a:spLocks noGrp="1" noChangeArrowheads="1"/>
          </p:cNvSpPr>
          <p:nvPr>
            <p:ph type="title"/>
          </p:nvPr>
        </p:nvSpPr>
        <p:spPr>
          <a:xfrm>
            <a:off x="152400" y="0"/>
            <a:ext cx="8763000" cy="1143000"/>
          </a:xfrm>
          <a:ln/>
        </p:spPr>
        <p:txBody>
          <a:bodyPr/>
          <a:lstStyle/>
          <a:p>
            <a:r>
              <a:rPr lang="en-US"/>
              <a:t>…and making plans</a:t>
            </a:r>
          </a:p>
        </p:txBody>
      </p:sp>
      <p:sp>
        <p:nvSpPr>
          <p:cNvPr id="9830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9830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9830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9831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9831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9831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9831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9831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9831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9831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98317" name="Picture 13"/>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8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8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8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2" name="Rectangle 10"/>
          <p:cNvSpPr>
            <a:spLocks noGrp="1" noChangeArrowheads="1"/>
          </p:cNvSpPr>
          <p:nvPr>
            <p:ph type="title"/>
          </p:nvPr>
        </p:nvSpPr>
        <p:spPr>
          <a:ln/>
        </p:spPr>
        <p:txBody>
          <a:bodyPr/>
          <a:lstStyle/>
          <a:p>
            <a:r>
              <a:rPr lang="en-US" dirty="0" smtClean="0"/>
              <a:t>Waiting…</a:t>
            </a:r>
            <a:endParaRPr lang="en-US" dirty="0"/>
          </a:p>
        </p:txBody>
      </p:sp>
      <p:sp>
        <p:nvSpPr>
          <p:cNvPr id="10035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0035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0035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0035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0035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0035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0036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0036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0036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8400" y="3200400"/>
            <a:ext cx="4165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00364"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0613" y="379413"/>
            <a:ext cx="4065587"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00365"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4200" y="3276600"/>
            <a:ext cx="406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03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0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5" name="Rectangle 15"/>
          <p:cNvSpPr>
            <a:spLocks noGrp="1" noChangeArrowheads="1"/>
          </p:cNvSpPr>
          <p:nvPr>
            <p:ph type="title"/>
          </p:nvPr>
        </p:nvSpPr>
        <p:spPr>
          <a:xfrm>
            <a:off x="304800" y="0"/>
            <a:ext cx="8763000" cy="1143000"/>
          </a:xfrm>
          <a:ln/>
        </p:spPr>
        <p:txBody>
          <a:bodyPr/>
          <a:lstStyle/>
          <a:p>
            <a:r>
              <a:rPr lang="en-US"/>
              <a:t>Dreams…</a:t>
            </a:r>
          </a:p>
        </p:txBody>
      </p:sp>
      <p:sp>
        <p:nvSpPr>
          <p:cNvPr id="10240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0240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0240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0240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0240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0240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0240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0240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0241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02411"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02412"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02413"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02414" name="Picture 14"/>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2000"/>
                                  </p:stCondLst>
                                  <p:childTnLst>
                                    <p:set>
                                      <p:cBhvr>
                                        <p:cTn id="6" dur="1" fill="hold">
                                          <p:stCondLst>
                                            <p:cond delay="499"/>
                                          </p:stCondLst>
                                        </p:cTn>
                                        <p:tgtEl>
                                          <p:spTgt spid="102411"/>
                                        </p:tgtEl>
                                        <p:attrNameLst>
                                          <p:attrName>style.visibility</p:attrName>
                                        </p:attrNameLst>
                                      </p:cBhvr>
                                      <p:to>
                                        <p:strVal val="visible"/>
                                      </p:to>
                                    </p:set>
                                  </p:childTnLst>
                                </p:cTn>
                              </p:par>
                            </p:childTnLst>
                          </p:cTn>
                        </p:par>
                        <p:par>
                          <p:cTn id="7" fill="hold" nodeType="afterGroup">
                            <p:stCondLst>
                              <p:cond delay="2500"/>
                            </p:stCondLst>
                            <p:childTnLst>
                              <p:par>
                                <p:cTn id="8" presetID="168" presetClass="entr" presetSubtype="0" fill="hold" nodeType="afterEffect">
                                  <p:stCondLst>
                                    <p:cond delay="2000"/>
                                  </p:stCondLst>
                                  <p:childTnLst>
                                    <p:set>
                                      <p:cBhvr>
                                        <p:cTn id="9" dur="1" fill="hold">
                                          <p:stCondLst>
                                            <p:cond delay="499"/>
                                          </p:stCondLst>
                                        </p:cTn>
                                        <p:tgtEl>
                                          <p:spTgt spid="102412"/>
                                        </p:tgtEl>
                                        <p:attrNameLst>
                                          <p:attrName>style.visibility</p:attrName>
                                        </p:attrNameLst>
                                      </p:cBhvr>
                                      <p:to>
                                        <p:strVal val="visible"/>
                                      </p:to>
                                    </p:set>
                                  </p:childTnLst>
                                </p:cTn>
                              </p:par>
                            </p:childTnLst>
                          </p:cTn>
                        </p:par>
                        <p:par>
                          <p:cTn id="10" fill="hold" nodeType="afterGroup">
                            <p:stCondLst>
                              <p:cond delay="5000"/>
                            </p:stCondLst>
                            <p:childTnLst>
                              <p:par>
                                <p:cTn id="11" presetID="168" presetClass="entr" presetSubtype="0" fill="hold" nodeType="afterEffect">
                                  <p:stCondLst>
                                    <p:cond delay="2000"/>
                                  </p:stCondLst>
                                  <p:childTnLst>
                                    <p:set>
                                      <p:cBhvr>
                                        <p:cTn id="12" dur="1" fill="hold">
                                          <p:stCondLst>
                                            <p:cond delay="499"/>
                                          </p:stCondLst>
                                        </p:cTn>
                                        <p:tgtEl>
                                          <p:spTgt spid="102413"/>
                                        </p:tgtEl>
                                        <p:attrNameLst>
                                          <p:attrName>style.visibility</p:attrName>
                                        </p:attrNameLst>
                                      </p:cBhvr>
                                      <p:to>
                                        <p:strVal val="visible"/>
                                      </p:to>
                                    </p:set>
                                  </p:childTnLst>
                                </p:cTn>
                              </p:par>
                            </p:childTnLst>
                          </p:cTn>
                        </p:par>
                        <p:par>
                          <p:cTn id="13" fill="hold" nodeType="afterGroup">
                            <p:stCondLst>
                              <p:cond delay="7500"/>
                            </p:stCondLst>
                            <p:childTnLst>
                              <p:par>
                                <p:cTn id="14" presetID="168" presetClass="entr" presetSubtype="0" fill="hold" nodeType="afterEffect">
                                  <p:stCondLst>
                                    <p:cond delay="2000"/>
                                  </p:stCondLst>
                                  <p:childTnLst>
                                    <p:set>
                                      <p:cBhvr>
                                        <p:cTn id="15" dur="1" fill="hold">
                                          <p:stCondLst>
                                            <p:cond delay="499"/>
                                          </p:stCondLst>
                                        </p:cTn>
                                        <p:tgtEl>
                                          <p:spTgt spid="102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61" name="Rectangle 13"/>
          <p:cNvSpPr>
            <a:spLocks noGrp="1" noChangeArrowheads="1"/>
          </p:cNvSpPr>
          <p:nvPr>
            <p:ph type="title"/>
          </p:nvPr>
        </p:nvSpPr>
        <p:spPr>
          <a:xfrm>
            <a:off x="152400" y="0"/>
            <a:ext cx="8763000" cy="1143000"/>
          </a:xfrm>
          <a:ln/>
        </p:spPr>
        <p:txBody>
          <a:bodyPr/>
          <a:lstStyle/>
          <a:p>
            <a:pPr algn="r"/>
            <a:r>
              <a:rPr lang="en-US"/>
              <a:t>…and reality</a:t>
            </a:r>
          </a:p>
        </p:txBody>
      </p:sp>
      <p:sp>
        <p:nvSpPr>
          <p:cNvPr id="10445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0445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0445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0445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0445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0445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0445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0445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0445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04459"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04460" name="Picture 1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2000"/>
                                  </p:stCondLst>
                                  <p:childTnLst>
                                    <p:set>
                                      <p:cBhvr>
                                        <p:cTn id="6" dur="1" fill="hold">
                                          <p:stCondLst>
                                            <p:cond delay="499"/>
                                          </p:stCondLst>
                                        </p:cTn>
                                        <p:tgtEl>
                                          <p:spTgt spid="104459"/>
                                        </p:tgtEl>
                                        <p:attrNameLst>
                                          <p:attrName>style.visibility</p:attrName>
                                        </p:attrNameLst>
                                      </p:cBhvr>
                                      <p:to>
                                        <p:strVal val="visible"/>
                                      </p:to>
                                    </p:set>
                                  </p:childTnLst>
                                </p:cTn>
                              </p:par>
                            </p:childTnLst>
                          </p:cTn>
                        </p:par>
                        <p:par>
                          <p:cTn id="7" fill="hold" nodeType="afterGroup">
                            <p:stCondLst>
                              <p:cond delay="2500"/>
                            </p:stCondLst>
                            <p:childTnLst>
                              <p:par>
                                <p:cTn id="8" presetID="168" presetClass="entr" presetSubtype="0" fill="hold" nodeType="afterEffect">
                                  <p:stCondLst>
                                    <p:cond delay="2000"/>
                                  </p:stCondLst>
                                  <p:childTnLst>
                                    <p:set>
                                      <p:cBhvr>
                                        <p:cTn id="9" dur="1" fill="hold">
                                          <p:stCondLst>
                                            <p:cond delay="499"/>
                                          </p:stCondLst>
                                        </p:cTn>
                                        <p:tgtEl>
                                          <p:spTgt spid="104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7" name="Rectangle 11"/>
          <p:cNvSpPr>
            <a:spLocks noGrp="1" noChangeArrowheads="1"/>
          </p:cNvSpPr>
          <p:nvPr>
            <p:ph type="title"/>
          </p:nvPr>
        </p:nvSpPr>
        <p:spPr>
          <a:ln/>
        </p:spPr>
        <p:txBody>
          <a:bodyPr/>
          <a:lstStyle/>
          <a:p>
            <a:r>
              <a:rPr lang="en-US"/>
              <a:t>Shalls, Shoulds, and Reality</a:t>
            </a:r>
          </a:p>
        </p:txBody>
      </p:sp>
      <p:sp>
        <p:nvSpPr>
          <p:cNvPr id="106506" name="Rectangle 10"/>
          <p:cNvSpPr>
            <a:spLocks noGrp="1" noChangeArrowheads="1"/>
          </p:cNvSpPr>
          <p:nvPr>
            <p:ph idx="1"/>
          </p:nvPr>
        </p:nvSpPr>
        <p:spPr>
          <a:ln/>
        </p:spPr>
        <p:txBody>
          <a:bodyPr/>
          <a:lstStyle/>
          <a:p>
            <a:pPr marL="304800" indent="-304800">
              <a:spcBef>
                <a:spcPct val="0"/>
              </a:spcBef>
              <a:buClr>
                <a:srgbClr val="4F1414"/>
              </a:buClr>
              <a:buFont typeface="Arial" charset="0"/>
              <a:buChar char="•"/>
            </a:pPr>
            <a:r>
              <a:rPr lang="en-US" dirty="0">
                <a:solidFill>
                  <a:srgbClr val="4F1414"/>
                </a:solidFill>
              </a:rPr>
              <a:t>The house </a:t>
            </a:r>
            <a:r>
              <a:rPr lang="en-US" b="1" dirty="0">
                <a:solidFill>
                  <a:srgbClr val="4F1414"/>
                </a:solidFill>
              </a:rPr>
              <a:t>SHALL</a:t>
            </a:r>
            <a:r>
              <a:rPr lang="en-US" dirty="0">
                <a:solidFill>
                  <a:srgbClr val="4F1414"/>
                </a:solidFill>
              </a:rPr>
              <a:t/>
            </a:r>
            <a:br>
              <a:rPr lang="en-US" dirty="0">
                <a:solidFill>
                  <a:srgbClr val="4F1414"/>
                </a:solidFill>
              </a:rPr>
            </a:br>
            <a:r>
              <a:rPr lang="en-US" dirty="0">
                <a:solidFill>
                  <a:srgbClr val="4F1414"/>
                </a:solidFill>
              </a:rPr>
              <a:t>have a </a:t>
            </a:r>
            <a:r>
              <a:rPr lang="en-US" dirty="0" smtClean="0">
                <a:solidFill>
                  <a:srgbClr val="4F1414"/>
                </a:solidFill>
              </a:rPr>
              <a:t>chimney</a:t>
            </a:r>
            <a:endParaRPr lang="en-US" dirty="0">
              <a:solidFill>
                <a:srgbClr val="4F1414"/>
              </a:solidFill>
            </a:endParaRPr>
          </a:p>
          <a:p>
            <a:pPr marL="304800" indent="-304800">
              <a:buClr>
                <a:srgbClr val="4F1414"/>
              </a:buClr>
              <a:buFont typeface="Arial" charset="0"/>
              <a:buChar char="•"/>
            </a:pPr>
            <a:r>
              <a:rPr lang="en-US" dirty="0">
                <a:solidFill>
                  <a:srgbClr val="4F1414"/>
                </a:solidFill>
              </a:rPr>
              <a:t>The house </a:t>
            </a:r>
            <a:r>
              <a:rPr lang="en-US" b="1" dirty="0">
                <a:solidFill>
                  <a:srgbClr val="4F1414"/>
                </a:solidFill>
              </a:rPr>
              <a:t>SHALL</a:t>
            </a:r>
            <a:r>
              <a:rPr lang="en-US" dirty="0">
                <a:solidFill>
                  <a:srgbClr val="4F1414"/>
                </a:solidFill>
              </a:rPr>
              <a:t/>
            </a:r>
            <a:br>
              <a:rPr lang="en-US" dirty="0">
                <a:solidFill>
                  <a:srgbClr val="4F1414"/>
                </a:solidFill>
              </a:rPr>
            </a:br>
            <a:r>
              <a:rPr lang="en-US" dirty="0">
                <a:solidFill>
                  <a:srgbClr val="4F1414"/>
                </a:solidFill>
              </a:rPr>
              <a:t>have a front </a:t>
            </a:r>
            <a:r>
              <a:rPr lang="en-US" dirty="0" smtClean="0">
                <a:solidFill>
                  <a:srgbClr val="4F1414"/>
                </a:solidFill>
              </a:rPr>
              <a:t>door</a:t>
            </a:r>
            <a:endParaRPr lang="en-US" dirty="0">
              <a:solidFill>
                <a:srgbClr val="4F1414"/>
              </a:solidFill>
            </a:endParaRPr>
          </a:p>
          <a:p>
            <a:pPr marL="304800" indent="-304800">
              <a:buClr>
                <a:srgbClr val="4F1414"/>
              </a:buClr>
              <a:buFont typeface="Arial" charset="0"/>
              <a:buChar char="•"/>
            </a:pPr>
            <a:r>
              <a:rPr lang="en-US" dirty="0">
                <a:solidFill>
                  <a:srgbClr val="4F1414"/>
                </a:solidFill>
              </a:rPr>
              <a:t>The house </a:t>
            </a:r>
            <a:r>
              <a:rPr lang="en-US" b="1" dirty="0">
                <a:solidFill>
                  <a:srgbClr val="4F1414"/>
                </a:solidFill>
              </a:rPr>
              <a:t>SHALL</a:t>
            </a:r>
            <a:r>
              <a:rPr lang="en-US" dirty="0">
                <a:solidFill>
                  <a:srgbClr val="4F1414"/>
                </a:solidFill>
              </a:rPr>
              <a:t/>
            </a:r>
            <a:br>
              <a:rPr lang="en-US" dirty="0">
                <a:solidFill>
                  <a:srgbClr val="4F1414"/>
                </a:solidFill>
              </a:rPr>
            </a:br>
            <a:r>
              <a:rPr lang="en-US" dirty="0">
                <a:solidFill>
                  <a:srgbClr val="4F1414"/>
                </a:solidFill>
              </a:rPr>
              <a:t>have </a:t>
            </a:r>
            <a:r>
              <a:rPr lang="en-US" dirty="0" smtClean="0">
                <a:solidFill>
                  <a:srgbClr val="4F1414"/>
                </a:solidFill>
              </a:rPr>
              <a:t>windows</a:t>
            </a:r>
            <a:endParaRPr lang="en-US" dirty="0">
              <a:solidFill>
                <a:srgbClr val="4F1414"/>
              </a:solidFill>
            </a:endParaRPr>
          </a:p>
          <a:p>
            <a:pPr marL="304800" indent="-304800">
              <a:buClr>
                <a:srgbClr val="4F1414"/>
              </a:buClr>
              <a:buFont typeface="Arial" charset="0"/>
              <a:buChar char="•"/>
            </a:pPr>
            <a:r>
              <a:rPr lang="en-US" dirty="0">
                <a:solidFill>
                  <a:srgbClr val="4F1414"/>
                </a:solidFill>
              </a:rPr>
              <a:t>The roof </a:t>
            </a:r>
            <a:r>
              <a:rPr lang="en-US" b="1" dirty="0">
                <a:solidFill>
                  <a:srgbClr val="4F1414"/>
                </a:solidFill>
              </a:rPr>
              <a:t>SHOULD</a:t>
            </a:r>
            <a:r>
              <a:rPr lang="en-US" dirty="0">
                <a:solidFill>
                  <a:srgbClr val="4F1414"/>
                </a:solidFill>
              </a:rPr>
              <a:t/>
            </a:r>
            <a:br>
              <a:rPr lang="en-US" dirty="0">
                <a:solidFill>
                  <a:srgbClr val="4F1414"/>
                </a:solidFill>
              </a:rPr>
            </a:br>
            <a:r>
              <a:rPr lang="en-US" dirty="0">
                <a:solidFill>
                  <a:srgbClr val="4F1414"/>
                </a:solidFill>
              </a:rPr>
              <a:t>shed rain and snow</a:t>
            </a:r>
          </a:p>
        </p:txBody>
      </p:sp>
      <p:sp>
        <p:nvSpPr>
          <p:cNvPr id="10649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0649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0650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0650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0650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0650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0650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0650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06508" name="Picture 1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4572000" y="1828800"/>
            <a:ext cx="4572000" cy="3429000"/>
          </a:xfrm>
          <a:prstGeom prst="rect">
            <a:avLst/>
          </a:prstGeom>
          <a:noFill/>
          <a:ln>
            <a:noFill/>
          </a:ln>
          <a:effectLst>
            <a:outerShdw blurRad="50800" dist="761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2000"/>
                                  </p:stCondLst>
                                  <p:childTnLst>
                                    <p:set>
                                      <p:cBhvr>
                                        <p:cTn id="6" dur="1" fill="hold">
                                          <p:stCondLst>
                                            <p:cond delay="499"/>
                                          </p:stCondLst>
                                        </p:cTn>
                                        <p:tgtEl>
                                          <p:spTgt spid="106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ln/>
        </p:spPr>
        <p:txBody>
          <a:bodyPr/>
          <a:lstStyle/>
          <a:p>
            <a:r>
              <a:rPr lang="en-US"/>
              <a:t>The Agile Version</a:t>
            </a:r>
          </a:p>
        </p:txBody>
      </p:sp>
      <p:pic>
        <p:nvPicPr>
          <p:cNvPr id="1085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948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03" name="Rectangle 11"/>
          <p:cNvSpPr>
            <a:spLocks noGrp="1" noChangeArrowheads="1"/>
          </p:cNvSpPr>
          <p:nvPr>
            <p:ph type="title"/>
          </p:nvPr>
        </p:nvSpPr>
        <p:spPr>
          <a:ln/>
        </p:spPr>
        <p:txBody>
          <a:bodyPr/>
          <a:lstStyle/>
          <a:p>
            <a:pPr algn="r"/>
            <a:r>
              <a:rPr lang="en-US"/>
              <a:t>Story Time</a:t>
            </a:r>
          </a:p>
        </p:txBody>
      </p:sp>
      <p:sp>
        <p:nvSpPr>
          <p:cNvPr id="11059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1059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1059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1059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1059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1059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1060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1060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10602"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342900"/>
            <a:ext cx="868680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1"/>
          <p:cNvSpPr>
            <a:spLocks noGrp="1" noChangeArrowheads="1"/>
          </p:cNvSpPr>
          <p:nvPr>
            <p:ph type="title"/>
          </p:nvPr>
        </p:nvSpPr>
        <p:spPr>
          <a:ln/>
        </p:spPr>
        <p:txBody>
          <a:bodyPr/>
          <a:lstStyle/>
          <a:p>
            <a:r>
              <a:rPr lang="en-US"/>
              <a:t>User Stories</a:t>
            </a:r>
          </a:p>
        </p:txBody>
      </p:sp>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990600"/>
            <a:ext cx="2946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126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400" y="990600"/>
            <a:ext cx="2946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126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600" y="990600"/>
            <a:ext cx="2946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126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886200"/>
            <a:ext cx="2970213"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1264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3886200"/>
            <a:ext cx="29718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1264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3886200"/>
            <a:ext cx="2946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nodeType="afterEffect">
                                  <p:stCondLst>
                                    <p:cond delay="1000"/>
                                  </p:stCondLst>
                                  <p:childTnLst>
                                    <p:set>
                                      <p:cBhvr>
                                        <p:cTn id="6" dur="1" fill="hold">
                                          <p:stCondLst>
                                            <p:cond delay="499"/>
                                          </p:stCondLst>
                                        </p:cTn>
                                        <p:tgtEl>
                                          <p:spTgt spid="1126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26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26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12645"/>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11264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1126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0" name="Rectangle 10"/>
          <p:cNvSpPr>
            <a:spLocks noGrp="1" noChangeArrowheads="1"/>
          </p:cNvSpPr>
          <p:nvPr>
            <p:ph type="title"/>
          </p:nvPr>
        </p:nvSpPr>
        <p:spPr>
          <a:ln/>
        </p:spPr>
        <p:txBody>
          <a:bodyPr/>
          <a:lstStyle/>
          <a:p>
            <a:r>
              <a:rPr lang="en-US"/>
              <a:t>Why are we here?</a:t>
            </a:r>
          </a:p>
        </p:txBody>
      </p:sp>
      <p:sp>
        <p:nvSpPr>
          <p:cNvPr id="25611" name="Rectangle 11"/>
          <p:cNvSpPr>
            <a:spLocks noGrp="1" noChangeArrowheads="1"/>
          </p:cNvSpPr>
          <p:nvPr>
            <p:ph idx="1"/>
          </p:nvPr>
        </p:nvSpPr>
        <p:spPr bwMode="auto">
          <a:xfrm>
            <a:off x="1651000" y="1219200"/>
            <a:ext cx="1346200" cy="368300"/>
          </a:xfrm>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38100" tIns="38100" rIns="38100" bIns="38100" numCol="1" anchor="t" anchorCtr="0" compatLnSpc="1">
            <a:prstTxWarp prst="textNoShape">
              <a:avLst/>
            </a:prstTxWarp>
          </a:bodyPr>
          <a:lstStyle/>
          <a:p>
            <a:pPr marL="0" indent="0">
              <a:spcBef>
                <a:spcPct val="0"/>
              </a:spcBef>
              <a:buNone/>
            </a:pPr>
            <a:r>
              <a:rPr lang="en-US" dirty="0"/>
              <a:t>Hopes</a:t>
            </a:r>
          </a:p>
        </p:txBody>
      </p:sp>
      <p:sp>
        <p:nvSpPr>
          <p:cNvPr id="2560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560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560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560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560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560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560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560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25612" name="Rectangle 12"/>
          <p:cNvSpPr>
            <a:spLocks/>
          </p:cNvSpPr>
          <p:nvPr/>
        </p:nvSpPr>
        <p:spPr bwMode="auto">
          <a:xfrm>
            <a:off x="6172200" y="1219200"/>
            <a:ext cx="1905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vert="horz" wrap="square" lIns="38100" tIns="38100" rIns="38100" bIns="38100" numCol="1" anchor="t" anchorCtr="0" compatLnSpc="1">
            <a:prstTxWarp prst="textNoShape">
              <a:avLst/>
            </a:prstTxWarp>
          </a:bodyPr>
          <a:lstStyle/>
          <a:p>
            <a:pPr algn="l">
              <a:buClr>
                <a:srgbClr val="7575D1"/>
              </a:buClr>
              <a:buSzPct val="150000"/>
              <a:buFont typeface="Arial" charset="0"/>
              <a:buNone/>
            </a:pPr>
            <a:r>
              <a:rPr lang="en-US" sz="3200" dirty="0">
                <a:solidFill>
                  <a:srgbClr val="292929"/>
                </a:solidFill>
                <a:latin typeface="Calibri"/>
                <a:ea typeface="+mn-ea"/>
                <a:cs typeface="Calibri"/>
                <a:sym typeface="Trebuchet MS" charset="0"/>
              </a:rPr>
              <a:t>Concerns</a:t>
            </a:r>
          </a:p>
        </p:txBody>
      </p:sp>
      <p:pic>
        <p:nvPicPr>
          <p:cNvPr id="25613" name="Picture 13"/>
          <p:cNvPicPr>
            <a:picLocks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1784350" y="1894102"/>
            <a:ext cx="2247900" cy="4435045"/>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614" name="Picture 14"/>
          <p:cNvPicPr>
            <a:picLocks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291263" y="1959683"/>
            <a:ext cx="1346200" cy="4322934"/>
          </a:xfrm>
          <a:prstGeom prst="rect">
            <a:avLst/>
          </a:prstGeom>
          <a:noFill/>
          <a:ln>
            <a:noFill/>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1469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1469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1469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1469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1469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1469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1469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14698" name="Rectangle 10"/>
          <p:cNvSpPr>
            <a:spLocks/>
          </p:cNvSpPr>
          <p:nvPr/>
        </p:nvSpPr>
        <p:spPr bwMode="auto">
          <a:xfrm>
            <a:off x="838200" y="1219200"/>
            <a:ext cx="78613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3200">
                <a:solidFill>
                  <a:schemeClr val="tx1"/>
                </a:solidFill>
                <a:latin typeface="Trebuchet MS" charset="0"/>
                <a:ea typeface="ＭＳ Ｐゴシック" charset="0"/>
                <a:cs typeface="Trebuchet MS" charset="0"/>
                <a:sym typeface="Trebuchet MS" charset="0"/>
              </a:rPr>
              <a:t>As a…</a:t>
            </a:r>
            <a:endParaRPr lang="en-US" sz="1800">
              <a:solidFill>
                <a:schemeClr val="tx1"/>
              </a:solidFill>
              <a:latin typeface="Trebuchet MS" charset="0"/>
              <a:ea typeface="ＭＳ Ｐゴシック" charset="0"/>
              <a:cs typeface="Lucida Grande" charset="0"/>
              <a:sym typeface="Trebuchet MS" charset="0"/>
            </a:endParaRPr>
          </a:p>
          <a:p>
            <a:pPr algn="l"/>
            <a:endParaRPr lang="en-US" sz="3200">
              <a:solidFill>
                <a:schemeClr val="tx1"/>
              </a:solidFill>
              <a:latin typeface="Trebuchet MS" charset="0"/>
              <a:ea typeface="ＭＳ Ｐゴシック" charset="0"/>
              <a:cs typeface="Lucida Grande" charset="0"/>
              <a:sym typeface="Trebuchet MS" charset="0"/>
            </a:endParaRPr>
          </a:p>
          <a:p>
            <a:pPr algn="l"/>
            <a:r>
              <a:rPr lang="en-US" sz="3200">
                <a:solidFill>
                  <a:schemeClr val="tx1"/>
                </a:solidFill>
                <a:latin typeface="Trebuchet MS" charset="0"/>
                <a:ea typeface="ＭＳ Ｐゴシック" charset="0"/>
                <a:cs typeface="Trebuchet MS" charset="0"/>
                <a:sym typeface="Trebuchet MS" charset="0"/>
              </a:rPr>
              <a:t>I want/need…</a:t>
            </a:r>
            <a:endParaRPr lang="en-US" sz="1800">
              <a:solidFill>
                <a:schemeClr val="tx1"/>
              </a:solidFill>
              <a:latin typeface="Trebuchet MS" charset="0"/>
              <a:ea typeface="ＭＳ Ｐゴシック" charset="0"/>
              <a:cs typeface="Lucida Grande" charset="0"/>
              <a:sym typeface="Trebuchet MS" charset="0"/>
            </a:endParaRPr>
          </a:p>
          <a:p>
            <a:pPr algn="l"/>
            <a:endParaRPr lang="en-US" sz="3200">
              <a:solidFill>
                <a:schemeClr val="tx1"/>
              </a:solidFill>
              <a:latin typeface="Trebuchet MS" charset="0"/>
              <a:ea typeface="ＭＳ Ｐゴシック" charset="0"/>
              <a:cs typeface="Lucida Grande" charset="0"/>
              <a:sym typeface="Trebuchet MS" charset="0"/>
            </a:endParaRPr>
          </a:p>
          <a:p>
            <a:pPr algn="l"/>
            <a:endParaRPr lang="en-US" sz="3200">
              <a:solidFill>
                <a:schemeClr val="tx1"/>
              </a:solidFill>
              <a:latin typeface="Trebuchet MS" charset="0"/>
              <a:ea typeface="ＭＳ Ｐゴシック" charset="0"/>
              <a:cs typeface="Lucida Grande" charset="0"/>
              <a:sym typeface="Trebuchet MS" charset="0"/>
            </a:endParaRPr>
          </a:p>
          <a:p>
            <a:pPr algn="l"/>
            <a:r>
              <a:rPr lang="en-US" sz="3200">
                <a:solidFill>
                  <a:schemeClr val="tx1"/>
                </a:solidFill>
                <a:latin typeface="Trebuchet MS" charset="0"/>
                <a:ea typeface="ＭＳ Ｐゴシック" charset="0"/>
                <a:cs typeface="Trebuchet MS" charset="0"/>
                <a:sym typeface="Trebuchet MS" charset="0"/>
              </a:rPr>
              <a:t>So that...</a:t>
            </a:r>
          </a:p>
        </p:txBody>
      </p:sp>
      <p:pic>
        <p:nvPicPr>
          <p:cNvPr id="114699" name="Picture 11"/>
          <p:cNvPicPr>
            <a:picLocks noChangeAspect="1" noChangeArrowheads="1"/>
          </p:cNvPicPr>
          <p:nvPr/>
        </p:nvPicPr>
        <p:blipFill>
          <a:blip r:embed="rId11">
            <a:alphaModFix amt="15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alpha val="14999"/>
                  </a:srgbClr>
                </a:solidFill>
              </a14:hiddenFill>
            </a:ext>
            <a:ext uri="{91240B29-F687-4f45-9708-019B960494DF}">
              <a14:hiddenLine xmlns:a14="http://schemas.microsoft.com/office/drawing/2010/main" w="12700" cap="rnd">
                <a:solidFill>
                  <a:schemeClr val="tx1">
                    <a:alpha val="14999"/>
                  </a:schemeClr>
                </a:solidFill>
                <a:round/>
                <a:headEnd/>
                <a:tailEnd/>
              </a14:hiddenLine>
            </a:ext>
          </a:extLst>
        </p:spPr>
      </p:pic>
      <p:sp>
        <p:nvSpPr>
          <p:cNvPr id="114701" name="Rectangle 13"/>
          <p:cNvSpPr>
            <a:spLocks/>
          </p:cNvSpPr>
          <p:nvPr/>
        </p:nvSpPr>
        <p:spPr bwMode="auto">
          <a:xfrm>
            <a:off x="838200" y="1219200"/>
            <a:ext cx="786130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3200">
                <a:solidFill>
                  <a:schemeClr val="tx1"/>
                </a:solidFill>
                <a:latin typeface="Trebuchet MS" charset="0"/>
                <a:ea typeface="ＭＳ Ｐゴシック" charset="0"/>
                <a:cs typeface="Trebuchet MS" charset="0"/>
                <a:sym typeface="Trebuchet MS" charset="0"/>
              </a:rPr>
              <a:t>As a showerer who likes to be clean</a:t>
            </a:r>
            <a:endParaRPr lang="en-US" sz="1800">
              <a:solidFill>
                <a:schemeClr val="tx1"/>
              </a:solidFill>
              <a:latin typeface="Trebuchet MS" charset="0"/>
              <a:ea typeface="ＭＳ Ｐゴシック" charset="0"/>
              <a:cs typeface="Lucida Grande" charset="0"/>
              <a:sym typeface="Trebuchet MS" charset="0"/>
            </a:endParaRPr>
          </a:p>
          <a:p>
            <a:pPr algn="l"/>
            <a:endParaRPr lang="en-US" sz="3200">
              <a:solidFill>
                <a:schemeClr val="tx1"/>
              </a:solidFill>
              <a:latin typeface="Trebuchet MS" charset="0"/>
              <a:ea typeface="ＭＳ Ｐゴシック" charset="0"/>
              <a:cs typeface="Lucida Grande" charset="0"/>
              <a:sym typeface="Trebuchet MS" charset="0"/>
            </a:endParaRPr>
          </a:p>
          <a:p>
            <a:pPr algn="l"/>
            <a:r>
              <a:rPr lang="en-US" sz="3200">
                <a:solidFill>
                  <a:schemeClr val="tx1"/>
                </a:solidFill>
                <a:latin typeface="Trebuchet MS" charset="0"/>
                <a:ea typeface="ＭＳ Ｐゴシック" charset="0"/>
                <a:cs typeface="Trebuchet MS" charset="0"/>
                <a:sym typeface="Trebuchet MS" charset="0"/>
              </a:rPr>
              <a:t>I want my shower to be wide enough so that I can scrub my back without banging my elbows</a:t>
            </a:r>
            <a:endParaRPr lang="en-US" sz="1800">
              <a:solidFill>
                <a:schemeClr val="tx1"/>
              </a:solidFill>
              <a:latin typeface="Trebuchet MS" charset="0"/>
              <a:ea typeface="ＭＳ Ｐゴシック" charset="0"/>
              <a:cs typeface="Lucida Grande" charset="0"/>
              <a:sym typeface="Trebuchet MS" charset="0"/>
            </a:endParaRPr>
          </a:p>
          <a:p>
            <a:pPr algn="l"/>
            <a:endParaRPr lang="en-US" sz="3200">
              <a:solidFill>
                <a:schemeClr val="tx1"/>
              </a:solidFill>
              <a:latin typeface="Trebuchet MS" charset="0"/>
              <a:ea typeface="ＭＳ Ｐゴシック" charset="0"/>
              <a:cs typeface="Lucida Grande" charset="0"/>
              <a:sym typeface="Trebuchet MS" charset="0"/>
            </a:endParaRPr>
          </a:p>
          <a:p>
            <a:pPr algn="l"/>
            <a:r>
              <a:rPr lang="en-US" sz="3200">
                <a:solidFill>
                  <a:schemeClr val="tx1"/>
                </a:solidFill>
                <a:latin typeface="Trebuchet MS" charset="0"/>
                <a:ea typeface="ＭＳ Ｐゴシック" charset="0"/>
                <a:cs typeface="Trebuchet MS" charset="0"/>
                <a:sym typeface="Trebuchet MS" charset="0"/>
              </a:rPr>
              <a:t>So that I won</a:t>
            </a:r>
            <a:r>
              <a:rPr lang="ja-JP" altLang="en-US" sz="3200">
                <a:solidFill>
                  <a:schemeClr val="tx1"/>
                </a:solidFill>
                <a:latin typeface="Arial"/>
                <a:ea typeface="ＭＳ Ｐゴシック" charset="0"/>
                <a:cs typeface="Trebuchet MS" charset="0"/>
                <a:sym typeface="Trebuchet MS" charset="0"/>
              </a:rPr>
              <a:t>’</a:t>
            </a:r>
            <a:r>
              <a:rPr lang="en-US" sz="3200">
                <a:solidFill>
                  <a:schemeClr val="tx1"/>
                </a:solidFill>
                <a:latin typeface="Trebuchet MS" charset="0"/>
                <a:ea typeface="ＭＳ Ｐゴシック" charset="0"/>
                <a:cs typeface="Trebuchet MS" charset="0"/>
                <a:sym typeface="Trebuchet MS" charset="0"/>
              </a:rPr>
              <a:t>t have bruises on my elbows.</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46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701"/>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xit" presetSubtype="0" fill="hold" grpId="1" nodeType="afterEffect">
                                  <p:stCondLst>
                                    <p:cond delay="0"/>
                                  </p:stCondLst>
                                  <p:childTnLst>
                                    <p:set>
                                      <p:cBhvr>
                                        <p:cTn id="13" dur="1" fill="hold">
                                          <p:stCondLst>
                                            <p:cond delay="499"/>
                                          </p:stCondLst>
                                        </p:cTn>
                                        <p:tgtEl>
                                          <p:spTgt spid="1146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8" grpId="0" autoUpdateAnimBg="0"/>
      <p:bldP spid="114698" grpId="1" autoUpdateAnimBg="0"/>
      <p:bldP spid="114701"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6" name="Rectangle 10"/>
          <p:cNvSpPr>
            <a:spLocks noGrp="1" noChangeArrowheads="1"/>
          </p:cNvSpPr>
          <p:nvPr>
            <p:ph type="title"/>
          </p:nvPr>
        </p:nvSpPr>
        <p:spPr>
          <a:ln/>
        </p:spPr>
        <p:txBody>
          <a:bodyPr/>
          <a:lstStyle/>
          <a:p>
            <a:r>
              <a:rPr lang="en-US"/>
              <a:t>User Stories</a:t>
            </a:r>
          </a:p>
        </p:txBody>
      </p:sp>
      <p:sp>
        <p:nvSpPr>
          <p:cNvPr id="11673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1673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1674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1674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1674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1674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1674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1674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1674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1676400"/>
            <a:ext cx="8269288" cy="401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1878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1878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1878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1879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1879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1879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1879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18794" name="Picture 10"/>
          <p:cNvPicPr>
            <a:picLocks noChangeAspect="1" noChangeArrowheads="1"/>
          </p:cNvPicPr>
          <p:nvPr/>
        </p:nvPicPr>
        <p:blipFill>
          <a:blip r:embed="rId11">
            <a:alphaModFix amt="15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alpha val="14999"/>
                  </a:srgbClr>
                </a:solidFill>
              </a14:hiddenFill>
            </a:ext>
            <a:ext uri="{91240B29-F687-4f45-9708-019B960494DF}">
              <a14:hiddenLine xmlns:a14="http://schemas.microsoft.com/office/drawing/2010/main" w="12700" cap="rnd">
                <a:solidFill>
                  <a:schemeClr val="tx1">
                    <a:alpha val="14999"/>
                  </a:schemeClr>
                </a:solidFill>
                <a:round/>
                <a:headEnd/>
                <a:tailEnd/>
              </a14:hiddenLine>
            </a:ext>
          </a:extLst>
        </p:spPr>
      </p:pic>
      <p:sp>
        <p:nvSpPr>
          <p:cNvPr id="118796" name="Rectangle 12"/>
          <p:cNvSpPr>
            <a:spLocks/>
          </p:cNvSpPr>
          <p:nvPr/>
        </p:nvSpPr>
        <p:spPr bwMode="auto">
          <a:xfrm>
            <a:off x="838200" y="1219200"/>
            <a:ext cx="786130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3200">
                <a:solidFill>
                  <a:schemeClr val="tx1"/>
                </a:solidFill>
                <a:latin typeface="Trebuchet MS" charset="0"/>
                <a:ea typeface="ＭＳ Ｐゴシック" charset="0"/>
                <a:cs typeface="Trebuchet MS" charset="0"/>
                <a:sym typeface="Trebuchet MS" charset="0"/>
              </a:rPr>
              <a:t>As a hobbyist chef</a:t>
            </a:r>
            <a:endParaRPr lang="en-US" sz="1800">
              <a:solidFill>
                <a:schemeClr val="tx1"/>
              </a:solidFill>
              <a:latin typeface="Trebuchet MS" charset="0"/>
              <a:ea typeface="ＭＳ Ｐゴシック" charset="0"/>
              <a:cs typeface="Lucida Grande" charset="0"/>
              <a:sym typeface="Trebuchet MS" charset="0"/>
            </a:endParaRPr>
          </a:p>
          <a:p>
            <a:pPr algn="l"/>
            <a:endParaRPr lang="en-US" sz="3200">
              <a:solidFill>
                <a:schemeClr val="tx1"/>
              </a:solidFill>
              <a:latin typeface="Trebuchet MS" charset="0"/>
              <a:ea typeface="ＭＳ Ｐゴシック" charset="0"/>
              <a:cs typeface="Lucida Grande" charset="0"/>
              <a:sym typeface="Trebuchet MS" charset="0"/>
            </a:endParaRPr>
          </a:p>
          <a:p>
            <a:pPr algn="l"/>
            <a:r>
              <a:rPr lang="en-US" sz="3200">
                <a:solidFill>
                  <a:schemeClr val="tx1"/>
                </a:solidFill>
                <a:latin typeface="Trebuchet MS" charset="0"/>
                <a:ea typeface="ＭＳ Ｐゴシック" charset="0"/>
                <a:cs typeface="Trebuchet MS" charset="0"/>
                <a:sym typeface="Trebuchet MS" charset="0"/>
              </a:rPr>
              <a:t>I want to have fresh herbs at my fingertips</a:t>
            </a:r>
            <a:endParaRPr lang="en-US" sz="1800">
              <a:solidFill>
                <a:schemeClr val="tx1"/>
              </a:solidFill>
              <a:latin typeface="Trebuchet MS" charset="0"/>
              <a:ea typeface="ＭＳ Ｐゴシック" charset="0"/>
              <a:cs typeface="Lucida Grande" charset="0"/>
              <a:sym typeface="Trebuchet MS" charset="0"/>
            </a:endParaRPr>
          </a:p>
          <a:p>
            <a:pPr algn="l"/>
            <a:endParaRPr lang="en-US" sz="3200">
              <a:solidFill>
                <a:schemeClr val="tx1"/>
              </a:solidFill>
              <a:latin typeface="Trebuchet MS" charset="0"/>
              <a:ea typeface="ＭＳ Ｐゴシック" charset="0"/>
              <a:cs typeface="Lucida Grande" charset="0"/>
              <a:sym typeface="Trebuchet MS" charset="0"/>
            </a:endParaRPr>
          </a:p>
          <a:p>
            <a:pPr algn="l"/>
            <a:r>
              <a:rPr lang="en-US" sz="3200">
                <a:solidFill>
                  <a:schemeClr val="tx1"/>
                </a:solidFill>
                <a:latin typeface="Trebuchet MS" charset="0"/>
                <a:ea typeface="ＭＳ Ｐゴシック" charset="0"/>
                <a:cs typeface="Trebuchet MS" charset="0"/>
                <a:sym typeface="Trebuchet MS" charset="0"/>
              </a:rPr>
              <a:t>So that I won</a:t>
            </a:r>
            <a:r>
              <a:rPr lang="ja-JP" altLang="en-US" sz="3200">
                <a:solidFill>
                  <a:schemeClr val="tx1"/>
                </a:solidFill>
                <a:latin typeface="Arial"/>
                <a:ea typeface="ＭＳ Ｐゴシック" charset="0"/>
                <a:cs typeface="Trebuchet MS" charset="0"/>
                <a:sym typeface="Trebuchet MS" charset="0"/>
              </a:rPr>
              <a:t>’</a:t>
            </a:r>
            <a:r>
              <a:rPr lang="en-US" sz="3200">
                <a:solidFill>
                  <a:schemeClr val="tx1"/>
                </a:solidFill>
                <a:latin typeface="Trebuchet MS" charset="0"/>
                <a:ea typeface="ＭＳ Ｐゴシック" charset="0"/>
                <a:cs typeface="Trebuchet MS" charset="0"/>
                <a:sym typeface="Trebuchet MS" charset="0"/>
              </a:rPr>
              <a:t>t have to waste them, and so that my food will have the best, freshest taste.</a:t>
            </a:r>
          </a:p>
        </p:txBody>
      </p:sp>
    </p:spTree>
  </p:cSld>
  <p:clrMapOvr>
    <a:masterClrMapping/>
  </p:clrMapOvr>
  <p:transition xmlns:p14="http://schemas.microsoft.com/office/powerpoint/2010/mai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42" name="Rectangle 10"/>
          <p:cNvSpPr>
            <a:spLocks noGrp="1" noChangeArrowheads="1"/>
          </p:cNvSpPr>
          <p:nvPr>
            <p:ph type="title"/>
          </p:nvPr>
        </p:nvSpPr>
        <p:spPr>
          <a:ln/>
        </p:spPr>
        <p:txBody>
          <a:bodyPr/>
          <a:lstStyle/>
          <a:p>
            <a:r>
              <a:rPr lang="en-US"/>
              <a:t>More Stories</a:t>
            </a:r>
          </a:p>
        </p:txBody>
      </p:sp>
      <p:sp>
        <p:nvSpPr>
          <p:cNvPr id="12083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2083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2083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2083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2083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2083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2084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2084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20843" name="Rectangle 11"/>
          <p:cNvSpPr>
            <a:spLocks/>
          </p:cNvSpPr>
          <p:nvPr/>
        </p:nvSpPr>
        <p:spPr bwMode="auto">
          <a:xfrm>
            <a:off x="914400" y="914400"/>
            <a:ext cx="77851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sz="2800" b="1" dirty="0">
                <a:solidFill>
                  <a:schemeClr val="tx1"/>
                </a:solidFill>
                <a:latin typeface="Calibri"/>
                <a:ea typeface="ＭＳ Ｐゴシック" charset="0"/>
                <a:cs typeface="Calibri"/>
                <a:sym typeface="Trebuchet MS" charset="0"/>
              </a:rPr>
              <a:t>As an </a:t>
            </a:r>
            <a:r>
              <a:rPr lang="en-US" sz="2800" dirty="0">
                <a:solidFill>
                  <a:schemeClr val="tx1"/>
                </a:solidFill>
                <a:latin typeface="Calibri"/>
                <a:ea typeface="ＭＳ Ｐゴシック" charset="0"/>
                <a:cs typeface="Calibri"/>
                <a:sym typeface="Trebuchet MS" charset="0"/>
              </a:rPr>
              <a:t>avid amateur cook, </a:t>
            </a:r>
            <a:r>
              <a:rPr lang="en-US" sz="2800" b="1" dirty="0">
                <a:solidFill>
                  <a:schemeClr val="tx1"/>
                </a:solidFill>
                <a:latin typeface="Calibri"/>
                <a:ea typeface="ＭＳ Ｐゴシック" charset="0"/>
                <a:cs typeface="Calibri"/>
                <a:sym typeface="Trebuchet MS" charset="0"/>
              </a:rPr>
              <a:t>I want </a:t>
            </a:r>
            <a:r>
              <a:rPr lang="en-US" sz="2800" dirty="0">
                <a:solidFill>
                  <a:schemeClr val="tx1"/>
                </a:solidFill>
                <a:latin typeface="Calibri"/>
                <a:ea typeface="ＭＳ Ｐゴシック" charset="0"/>
                <a:cs typeface="Calibri"/>
                <a:sym typeface="Trebuchet MS" charset="0"/>
              </a:rPr>
              <a:t>to have a large work surface adjacent to the cook surface, </a:t>
            </a:r>
            <a:r>
              <a:rPr lang="en-US" sz="2800" b="1" dirty="0">
                <a:solidFill>
                  <a:schemeClr val="tx1"/>
                </a:solidFill>
                <a:latin typeface="Calibri"/>
                <a:ea typeface="ＭＳ Ｐゴシック" charset="0"/>
                <a:cs typeface="Calibri"/>
                <a:sym typeface="Trebuchet MS" charset="0"/>
              </a:rPr>
              <a:t>so that </a:t>
            </a:r>
            <a:r>
              <a:rPr lang="en-US" sz="2800" dirty="0">
                <a:solidFill>
                  <a:schemeClr val="tx1"/>
                </a:solidFill>
                <a:latin typeface="Calibri"/>
                <a:ea typeface="ＭＳ Ｐゴシック" charset="0"/>
                <a:cs typeface="Calibri"/>
                <a:sym typeface="Trebuchet MS" charset="0"/>
              </a:rPr>
              <a:t>I don</a:t>
            </a:r>
            <a:r>
              <a:rPr lang="ja-JP" altLang="en-US" sz="2800" dirty="0">
                <a:solidFill>
                  <a:schemeClr val="tx1"/>
                </a:solidFill>
                <a:latin typeface="Calibri"/>
                <a:ea typeface="ＭＳ Ｐゴシック" charset="0"/>
                <a:cs typeface="Calibri"/>
                <a:sym typeface="Trebuchet MS" charset="0"/>
              </a:rPr>
              <a:t>’</a:t>
            </a:r>
            <a:r>
              <a:rPr lang="en-US" sz="2800" dirty="0">
                <a:solidFill>
                  <a:schemeClr val="tx1"/>
                </a:solidFill>
                <a:latin typeface="Calibri"/>
                <a:ea typeface="ＭＳ Ｐゴシック" charset="0"/>
                <a:cs typeface="Calibri"/>
                <a:sym typeface="Trebuchet MS" charset="0"/>
              </a:rPr>
              <a:t>t spill or drop things when I</a:t>
            </a:r>
            <a:r>
              <a:rPr lang="ja-JP" altLang="en-US" sz="2800" dirty="0">
                <a:solidFill>
                  <a:schemeClr val="tx1"/>
                </a:solidFill>
                <a:latin typeface="Calibri"/>
                <a:ea typeface="ＭＳ Ｐゴシック" charset="0"/>
                <a:cs typeface="Calibri"/>
                <a:sym typeface="Trebuchet MS" charset="0"/>
              </a:rPr>
              <a:t>’</a:t>
            </a:r>
            <a:r>
              <a:rPr lang="en-US" sz="2800" dirty="0">
                <a:solidFill>
                  <a:schemeClr val="tx1"/>
                </a:solidFill>
                <a:latin typeface="Calibri"/>
                <a:ea typeface="ＭＳ Ｐゴシック" charset="0"/>
                <a:cs typeface="Calibri"/>
                <a:sym typeface="Trebuchet MS" charset="0"/>
              </a:rPr>
              <a:t>m ready to cook them.</a:t>
            </a:r>
            <a:endParaRPr lang="en-US" sz="1800" dirty="0">
              <a:solidFill>
                <a:schemeClr val="tx1"/>
              </a:solidFill>
              <a:latin typeface="Calibri"/>
              <a:ea typeface="ＭＳ Ｐゴシック" charset="0"/>
              <a:cs typeface="Calibri"/>
              <a:sym typeface="Trebuchet MS" charset="0"/>
            </a:endParaRPr>
          </a:p>
          <a:p>
            <a:pPr algn="l"/>
            <a:endParaRPr lang="en-US" sz="2800" dirty="0">
              <a:solidFill>
                <a:schemeClr val="tx1"/>
              </a:solidFill>
              <a:latin typeface="Calibri"/>
              <a:ea typeface="ＭＳ Ｐゴシック" charset="0"/>
              <a:cs typeface="Calibri"/>
              <a:sym typeface="Trebuchet MS" charset="0"/>
            </a:endParaRPr>
          </a:p>
          <a:p>
            <a:pPr algn="l"/>
            <a:r>
              <a:rPr lang="en-US" sz="2800" b="1" dirty="0">
                <a:solidFill>
                  <a:schemeClr val="tx1"/>
                </a:solidFill>
                <a:latin typeface="Calibri"/>
                <a:ea typeface="ＭＳ Ｐゴシック" charset="0"/>
                <a:cs typeface="Calibri"/>
                <a:sym typeface="Trebuchet MS" charset="0"/>
              </a:rPr>
              <a:t>As</a:t>
            </a:r>
            <a:r>
              <a:rPr lang="en-US" sz="2800" dirty="0">
                <a:solidFill>
                  <a:schemeClr val="tx1"/>
                </a:solidFill>
                <a:latin typeface="Calibri"/>
                <a:ea typeface="ＭＳ Ｐゴシック" charset="0"/>
                <a:cs typeface="Calibri"/>
                <a:sym typeface="Trebuchet MS" charset="0"/>
              </a:rPr>
              <a:t> someone who exercises frequently, </a:t>
            </a:r>
            <a:r>
              <a:rPr lang="en-US" sz="2800" b="1" dirty="0">
                <a:solidFill>
                  <a:schemeClr val="tx1"/>
                </a:solidFill>
                <a:latin typeface="Calibri"/>
                <a:ea typeface="ＭＳ Ｐゴシック" charset="0"/>
                <a:cs typeface="Calibri"/>
                <a:sym typeface="Trebuchet MS" charset="0"/>
              </a:rPr>
              <a:t>I want </a:t>
            </a:r>
            <a:r>
              <a:rPr lang="en-US" sz="2800" dirty="0">
                <a:solidFill>
                  <a:schemeClr val="tx1"/>
                </a:solidFill>
                <a:latin typeface="Calibri"/>
                <a:ea typeface="ＭＳ Ｐゴシック" charset="0"/>
                <a:cs typeface="Calibri"/>
                <a:sym typeface="Trebuchet MS" charset="0"/>
              </a:rPr>
              <a:t>to have a larger than normal shower, </a:t>
            </a:r>
            <a:r>
              <a:rPr lang="en-US" sz="2800" b="1" dirty="0">
                <a:solidFill>
                  <a:schemeClr val="tx1"/>
                </a:solidFill>
                <a:latin typeface="Calibri"/>
                <a:ea typeface="ＭＳ Ｐゴシック" charset="0"/>
                <a:cs typeface="Calibri"/>
                <a:sym typeface="Trebuchet MS" charset="0"/>
              </a:rPr>
              <a:t>so that </a:t>
            </a:r>
            <a:r>
              <a:rPr lang="en-US" sz="2800" dirty="0">
                <a:solidFill>
                  <a:schemeClr val="tx1"/>
                </a:solidFill>
                <a:latin typeface="Calibri"/>
                <a:ea typeface="ＭＳ Ｐゴシック" charset="0"/>
                <a:cs typeface="Calibri"/>
                <a:sym typeface="Trebuchet MS" charset="0"/>
              </a:rPr>
              <a:t>I can luxuriate in the shower.</a:t>
            </a:r>
            <a:endParaRPr lang="en-US" sz="1800" dirty="0">
              <a:solidFill>
                <a:schemeClr val="tx1"/>
              </a:solidFill>
              <a:latin typeface="Calibri"/>
              <a:ea typeface="ＭＳ Ｐゴシック" charset="0"/>
              <a:cs typeface="Calibri"/>
              <a:sym typeface="Trebuchet MS" charset="0"/>
            </a:endParaRPr>
          </a:p>
          <a:p>
            <a:pPr algn="l"/>
            <a:endParaRPr lang="en-US" sz="2800" dirty="0">
              <a:solidFill>
                <a:schemeClr val="tx1"/>
              </a:solidFill>
              <a:latin typeface="Calibri"/>
              <a:ea typeface="ＭＳ Ｐゴシック" charset="0"/>
              <a:cs typeface="Calibri"/>
              <a:sym typeface="Trebuchet MS" charset="0"/>
            </a:endParaRPr>
          </a:p>
          <a:p>
            <a:pPr algn="l"/>
            <a:r>
              <a:rPr lang="en-US" sz="2800" b="1" dirty="0">
                <a:solidFill>
                  <a:schemeClr val="tx1"/>
                </a:solidFill>
                <a:latin typeface="Calibri"/>
                <a:ea typeface="ＭＳ Ｐゴシック" charset="0"/>
                <a:cs typeface="Calibri"/>
                <a:sym typeface="Trebuchet MS" charset="0"/>
              </a:rPr>
              <a:t>As</a:t>
            </a:r>
            <a:r>
              <a:rPr lang="en-US" sz="2800" dirty="0">
                <a:solidFill>
                  <a:schemeClr val="tx1"/>
                </a:solidFill>
                <a:latin typeface="Calibri"/>
                <a:ea typeface="ＭＳ Ｐゴシック" charset="0"/>
                <a:cs typeface="Calibri"/>
                <a:sym typeface="Trebuchet MS" charset="0"/>
              </a:rPr>
              <a:t> someone who luxuriates in the shower, </a:t>
            </a:r>
            <a:r>
              <a:rPr lang="en-US" sz="2800" b="1" dirty="0">
                <a:solidFill>
                  <a:schemeClr val="tx1"/>
                </a:solidFill>
                <a:latin typeface="Calibri"/>
                <a:ea typeface="ＭＳ Ｐゴシック" charset="0"/>
                <a:cs typeface="Calibri"/>
                <a:sym typeface="Trebuchet MS" charset="0"/>
              </a:rPr>
              <a:t>I want </a:t>
            </a:r>
            <a:r>
              <a:rPr lang="en-US" sz="2800" dirty="0">
                <a:solidFill>
                  <a:schemeClr val="tx1"/>
                </a:solidFill>
                <a:latin typeface="Calibri"/>
                <a:ea typeface="ＭＳ Ｐゴシック" charset="0"/>
                <a:cs typeface="Calibri"/>
                <a:sym typeface="Trebuchet MS" charset="0"/>
              </a:rPr>
              <a:t>a bench/seat to relax on, </a:t>
            </a:r>
            <a:r>
              <a:rPr lang="en-US" sz="2800" b="1" dirty="0">
                <a:solidFill>
                  <a:schemeClr val="tx1"/>
                </a:solidFill>
                <a:latin typeface="Calibri"/>
                <a:ea typeface="ＭＳ Ｐゴシック" charset="0"/>
                <a:cs typeface="Calibri"/>
                <a:sym typeface="Trebuchet MS" charset="0"/>
              </a:rPr>
              <a:t>so that </a:t>
            </a:r>
            <a:r>
              <a:rPr lang="en-US" sz="2800" dirty="0">
                <a:solidFill>
                  <a:schemeClr val="tx1"/>
                </a:solidFill>
                <a:latin typeface="Calibri"/>
                <a:ea typeface="ＭＳ Ｐゴシック" charset="0"/>
                <a:cs typeface="Calibri"/>
                <a:sym typeface="Trebuchet MS" charset="0"/>
              </a:rPr>
              <a:t>my legs don</a:t>
            </a:r>
            <a:r>
              <a:rPr lang="ja-JP" altLang="en-US" sz="2800" dirty="0">
                <a:solidFill>
                  <a:schemeClr val="tx1"/>
                </a:solidFill>
                <a:latin typeface="Calibri"/>
                <a:ea typeface="ＭＳ Ｐゴシック" charset="0"/>
                <a:cs typeface="Calibri"/>
                <a:sym typeface="Trebuchet MS" charset="0"/>
              </a:rPr>
              <a:t>’</a:t>
            </a:r>
            <a:r>
              <a:rPr lang="en-US" sz="2800" dirty="0">
                <a:solidFill>
                  <a:schemeClr val="tx1"/>
                </a:solidFill>
                <a:latin typeface="Calibri"/>
                <a:ea typeface="ＭＳ Ｐゴシック" charset="0"/>
                <a:cs typeface="Calibri"/>
                <a:sym typeface="Trebuchet MS" charset="0"/>
              </a:rPr>
              <a:t>t tire.</a:t>
            </a:r>
          </a:p>
        </p:txBody>
      </p:sp>
      <p:sp>
        <p:nvSpPr>
          <p:cNvPr id="120844" name="Rectangle 12"/>
          <p:cNvSpPr>
            <a:spLocks/>
          </p:cNvSpPr>
          <p:nvPr/>
        </p:nvSpPr>
        <p:spPr bwMode="auto">
          <a:xfrm>
            <a:off x="947787" y="950931"/>
            <a:ext cx="8119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lgn="l"/>
            <a:r>
              <a:rPr lang="en-US" sz="2800" b="1" dirty="0">
                <a:solidFill>
                  <a:srgbClr val="F53F00"/>
                </a:solidFill>
                <a:latin typeface="Calibri"/>
                <a:ea typeface="ＭＳ Ｐゴシック" charset="0"/>
                <a:cs typeface="Calibri"/>
                <a:sym typeface="Trebuchet MS" charset="0"/>
              </a:rPr>
              <a:t>As an</a:t>
            </a:r>
          </a:p>
        </p:txBody>
      </p:sp>
      <p:sp>
        <p:nvSpPr>
          <p:cNvPr id="120845" name="Rectangle 13"/>
          <p:cNvSpPr>
            <a:spLocks/>
          </p:cNvSpPr>
          <p:nvPr/>
        </p:nvSpPr>
        <p:spPr bwMode="auto">
          <a:xfrm>
            <a:off x="942942" y="2652731"/>
            <a:ext cx="3608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lgn="l"/>
            <a:r>
              <a:rPr lang="en-US" sz="2800" b="1" dirty="0">
                <a:solidFill>
                  <a:srgbClr val="F53F00"/>
                </a:solidFill>
                <a:latin typeface="Calibri"/>
                <a:ea typeface="ＭＳ Ｐゴシック" charset="0"/>
                <a:cs typeface="Calibri"/>
                <a:sym typeface="Trebuchet MS" charset="0"/>
              </a:rPr>
              <a:t>As</a:t>
            </a:r>
          </a:p>
        </p:txBody>
      </p:sp>
      <p:sp>
        <p:nvSpPr>
          <p:cNvPr id="120846" name="Rectangle 14"/>
          <p:cNvSpPr>
            <a:spLocks/>
          </p:cNvSpPr>
          <p:nvPr/>
        </p:nvSpPr>
        <p:spPr bwMode="auto">
          <a:xfrm>
            <a:off x="942942" y="4357669"/>
            <a:ext cx="3608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lgn="l"/>
            <a:r>
              <a:rPr lang="en-US" sz="2800" b="1" dirty="0">
                <a:solidFill>
                  <a:srgbClr val="F53F00"/>
                </a:solidFill>
                <a:latin typeface="Calibri"/>
                <a:ea typeface="ＭＳ Ｐゴシック" charset="0"/>
                <a:cs typeface="Calibri"/>
                <a:sym typeface="Trebuchet MS" charset="0"/>
              </a:rPr>
              <a:t>As</a:t>
            </a:r>
          </a:p>
        </p:txBody>
      </p:sp>
      <p:sp>
        <p:nvSpPr>
          <p:cNvPr id="120847" name="Rectangle 15"/>
          <p:cNvSpPr>
            <a:spLocks/>
          </p:cNvSpPr>
          <p:nvPr/>
        </p:nvSpPr>
        <p:spPr bwMode="auto">
          <a:xfrm>
            <a:off x="4681587" y="942938"/>
            <a:ext cx="93888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lgn="l"/>
            <a:r>
              <a:rPr lang="en-US" sz="2800" b="1" dirty="0">
                <a:solidFill>
                  <a:srgbClr val="F53F00"/>
                </a:solidFill>
                <a:latin typeface="Calibri"/>
                <a:ea typeface="ＭＳ Ｐゴシック" charset="0"/>
                <a:cs typeface="Calibri"/>
                <a:sym typeface="Trebuchet MS" charset="0"/>
              </a:rPr>
              <a:t>I want</a:t>
            </a:r>
          </a:p>
        </p:txBody>
      </p:sp>
      <p:sp>
        <p:nvSpPr>
          <p:cNvPr id="120850" name="Rectangle 18"/>
          <p:cNvSpPr>
            <a:spLocks/>
          </p:cNvSpPr>
          <p:nvPr/>
        </p:nvSpPr>
        <p:spPr bwMode="auto">
          <a:xfrm>
            <a:off x="6596013" y="2652731"/>
            <a:ext cx="93888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lgn="l"/>
            <a:r>
              <a:rPr lang="en-US" sz="2800" b="1" dirty="0">
                <a:solidFill>
                  <a:srgbClr val="F53F00"/>
                </a:solidFill>
                <a:latin typeface="Calibri"/>
                <a:ea typeface="ＭＳ Ｐゴシック" charset="0"/>
                <a:cs typeface="Calibri"/>
                <a:sym typeface="Trebuchet MS" charset="0"/>
              </a:rPr>
              <a:t>I want</a:t>
            </a:r>
          </a:p>
        </p:txBody>
      </p:sp>
      <p:sp>
        <p:nvSpPr>
          <p:cNvPr id="120853" name="Rectangle 21"/>
          <p:cNvSpPr>
            <a:spLocks/>
          </p:cNvSpPr>
          <p:nvPr/>
        </p:nvSpPr>
        <p:spPr bwMode="auto">
          <a:xfrm>
            <a:off x="6005529" y="3095662"/>
            <a:ext cx="10363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lgn="l"/>
            <a:r>
              <a:rPr lang="en-US" sz="2800" b="1" dirty="0">
                <a:solidFill>
                  <a:srgbClr val="F53F00"/>
                </a:solidFill>
                <a:latin typeface="Calibri"/>
                <a:ea typeface="ＭＳ Ｐゴシック" charset="0"/>
                <a:cs typeface="Calibri"/>
                <a:sym typeface="Trebuchet MS" charset="0"/>
              </a:rPr>
              <a:t>so that</a:t>
            </a:r>
          </a:p>
        </p:txBody>
      </p:sp>
      <p:sp>
        <p:nvSpPr>
          <p:cNvPr id="120854" name="Rectangle 22"/>
          <p:cNvSpPr>
            <a:spLocks/>
          </p:cNvSpPr>
          <p:nvPr/>
        </p:nvSpPr>
        <p:spPr bwMode="auto">
          <a:xfrm>
            <a:off x="4386213" y="4786331"/>
            <a:ext cx="10363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lgn="l"/>
            <a:r>
              <a:rPr lang="en-US" sz="2800" b="1" dirty="0">
                <a:solidFill>
                  <a:srgbClr val="F53F00"/>
                </a:solidFill>
                <a:latin typeface="Calibri"/>
                <a:ea typeface="ＭＳ Ｐゴシック" charset="0"/>
                <a:cs typeface="Calibri"/>
                <a:sym typeface="Trebuchet MS" charset="0"/>
              </a:rPr>
              <a:t>so that</a:t>
            </a:r>
          </a:p>
        </p:txBody>
      </p:sp>
      <p:sp>
        <p:nvSpPr>
          <p:cNvPr id="2" name="Rectangle 1"/>
          <p:cNvSpPr/>
          <p:nvPr/>
        </p:nvSpPr>
        <p:spPr>
          <a:xfrm>
            <a:off x="7072329" y="4310773"/>
            <a:ext cx="1123550" cy="523220"/>
          </a:xfrm>
          <a:prstGeom prst="rect">
            <a:avLst/>
          </a:prstGeom>
        </p:spPr>
        <p:txBody>
          <a:bodyPr wrap="none">
            <a:spAutoFit/>
          </a:bodyPr>
          <a:lstStyle/>
          <a:p>
            <a:r>
              <a:rPr lang="en-US" sz="2800" b="1" dirty="0" smtClean="0">
                <a:solidFill>
                  <a:srgbClr val="FF6600"/>
                </a:solidFill>
                <a:latin typeface="Calibri"/>
                <a:ea typeface="ＭＳ Ｐゴシック" charset="0"/>
                <a:cs typeface="Calibri"/>
                <a:sym typeface="Trebuchet MS" charset="0"/>
              </a:rPr>
              <a:t>I want</a:t>
            </a:r>
            <a:endParaRPr lang="en-US" sz="2800" dirty="0">
              <a:solidFill>
                <a:srgbClr val="FF6600"/>
              </a:solidFill>
            </a:endParaRPr>
          </a:p>
        </p:txBody>
      </p:sp>
      <p:sp>
        <p:nvSpPr>
          <p:cNvPr id="3" name="Rectangle 2"/>
          <p:cNvSpPr/>
          <p:nvPr/>
        </p:nvSpPr>
        <p:spPr>
          <a:xfrm>
            <a:off x="6262671" y="1338973"/>
            <a:ext cx="1221032" cy="523220"/>
          </a:xfrm>
          <a:prstGeom prst="rect">
            <a:avLst/>
          </a:prstGeom>
        </p:spPr>
        <p:txBody>
          <a:bodyPr wrap="none">
            <a:spAutoFit/>
          </a:bodyPr>
          <a:lstStyle/>
          <a:p>
            <a:r>
              <a:rPr lang="en-US" sz="2800" b="1" dirty="0" smtClean="0">
                <a:solidFill>
                  <a:srgbClr val="FF6600"/>
                </a:solidFill>
                <a:latin typeface="Calibri"/>
                <a:ea typeface="ＭＳ Ｐゴシック" charset="0"/>
                <a:cs typeface="Calibri"/>
                <a:sym typeface="Trebuchet MS" charset="0"/>
              </a:rPr>
              <a:t>so that</a:t>
            </a:r>
            <a:endParaRPr lang="en-US" sz="2800" dirty="0">
              <a:solidFill>
                <a:srgbClr val="FF6600"/>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0"/>
                                  </p:stCondLst>
                                  <p:childTnLst>
                                    <p:set>
                                      <p:cBhvr>
                                        <p:cTn id="6" dur="1" fill="hold">
                                          <p:stCondLst>
                                            <p:cond delay="499"/>
                                          </p:stCondLst>
                                        </p:cTn>
                                        <p:tgtEl>
                                          <p:spTgt spid="120844"/>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grpId="0" nodeType="afterEffect">
                                  <p:stCondLst>
                                    <p:cond delay="0"/>
                                  </p:stCondLst>
                                  <p:childTnLst>
                                    <p:set>
                                      <p:cBhvr>
                                        <p:cTn id="9" dur="1" fill="hold">
                                          <p:stCondLst>
                                            <p:cond delay="499"/>
                                          </p:stCondLst>
                                        </p:cTn>
                                        <p:tgtEl>
                                          <p:spTgt spid="120847"/>
                                        </p:tgtEl>
                                        <p:attrNameLst>
                                          <p:attrName>style.visibility</p:attrName>
                                        </p:attrNameLst>
                                      </p:cBhvr>
                                      <p:to>
                                        <p:strVal val="visible"/>
                                      </p:to>
                                    </p:set>
                                  </p:childTnLst>
                                </p:cTn>
                              </p:par>
                            </p:childTnLst>
                          </p:cTn>
                        </p:par>
                        <p:par>
                          <p:cTn id="10" fill="hold" nodeType="afterGroup">
                            <p:stCondLst>
                              <p:cond delay="1000"/>
                            </p:stCondLst>
                            <p:childTnLst>
                              <p:par>
                                <p:cTn id="11" presetID="168" presetClass="entr" presetSubtype="0" fill="hold" grpId="0" nodeType="afterEffect">
                                  <p:stCondLst>
                                    <p:cond delay="0"/>
                                  </p:stCondLst>
                                  <p:childTnLst>
                                    <p:set>
                                      <p:cBhvr>
                                        <p:cTn id="12" dur="1" fill="hold">
                                          <p:stCondLst>
                                            <p:cond delay="499"/>
                                          </p:stCondLst>
                                        </p:cTn>
                                        <p:tgtEl>
                                          <p:spTgt spid="120845"/>
                                        </p:tgtEl>
                                        <p:attrNameLst>
                                          <p:attrName>style.visibility</p:attrName>
                                        </p:attrNameLst>
                                      </p:cBhvr>
                                      <p:to>
                                        <p:strVal val="visible"/>
                                      </p:to>
                                    </p:set>
                                  </p:childTnLst>
                                </p:cTn>
                              </p:par>
                            </p:childTnLst>
                          </p:cTn>
                        </p:par>
                        <p:par>
                          <p:cTn id="13" fill="hold" nodeType="afterGroup">
                            <p:stCondLst>
                              <p:cond delay="1500"/>
                            </p:stCondLst>
                            <p:childTnLst>
                              <p:par>
                                <p:cTn id="14" presetID="168" presetClass="entr" presetSubtype="0" fill="hold" grpId="0" nodeType="afterEffect">
                                  <p:stCondLst>
                                    <p:cond delay="0"/>
                                  </p:stCondLst>
                                  <p:childTnLst>
                                    <p:set>
                                      <p:cBhvr>
                                        <p:cTn id="15" dur="1" fill="hold">
                                          <p:stCondLst>
                                            <p:cond delay="499"/>
                                          </p:stCondLst>
                                        </p:cTn>
                                        <p:tgtEl>
                                          <p:spTgt spid="120850"/>
                                        </p:tgtEl>
                                        <p:attrNameLst>
                                          <p:attrName>style.visibility</p:attrName>
                                        </p:attrNameLst>
                                      </p:cBhvr>
                                      <p:to>
                                        <p:strVal val="visible"/>
                                      </p:to>
                                    </p:set>
                                  </p:childTnLst>
                                </p:cTn>
                              </p:par>
                            </p:childTnLst>
                          </p:cTn>
                        </p:par>
                        <p:par>
                          <p:cTn id="16" fill="hold" nodeType="afterGroup">
                            <p:stCondLst>
                              <p:cond delay="2000"/>
                            </p:stCondLst>
                            <p:childTnLst>
                              <p:par>
                                <p:cTn id="17" presetID="168" presetClass="entr" presetSubtype="0" fill="hold" grpId="0" nodeType="afterEffect">
                                  <p:stCondLst>
                                    <p:cond delay="0"/>
                                  </p:stCondLst>
                                  <p:childTnLst>
                                    <p:set>
                                      <p:cBhvr>
                                        <p:cTn id="18" dur="1" fill="hold">
                                          <p:stCondLst>
                                            <p:cond delay="499"/>
                                          </p:stCondLst>
                                        </p:cTn>
                                        <p:tgtEl>
                                          <p:spTgt spid="120853"/>
                                        </p:tgtEl>
                                        <p:attrNameLst>
                                          <p:attrName>style.visibility</p:attrName>
                                        </p:attrNameLst>
                                      </p:cBhvr>
                                      <p:to>
                                        <p:strVal val="visible"/>
                                      </p:to>
                                    </p:set>
                                  </p:childTnLst>
                                </p:cTn>
                              </p:par>
                            </p:childTnLst>
                          </p:cTn>
                        </p:par>
                        <p:par>
                          <p:cTn id="19" fill="hold" nodeType="afterGroup">
                            <p:stCondLst>
                              <p:cond delay="2500"/>
                            </p:stCondLst>
                            <p:childTnLst>
                              <p:par>
                                <p:cTn id="20" presetID="168" presetClass="entr" presetSubtype="0" fill="hold" grpId="0" nodeType="afterEffect">
                                  <p:stCondLst>
                                    <p:cond delay="0"/>
                                  </p:stCondLst>
                                  <p:childTnLst>
                                    <p:set>
                                      <p:cBhvr>
                                        <p:cTn id="21" dur="1" fill="hold">
                                          <p:stCondLst>
                                            <p:cond delay="499"/>
                                          </p:stCondLst>
                                        </p:cTn>
                                        <p:tgtEl>
                                          <p:spTgt spid="120846"/>
                                        </p:tgtEl>
                                        <p:attrNameLst>
                                          <p:attrName>style.visibility</p:attrName>
                                        </p:attrNameLst>
                                      </p:cBhvr>
                                      <p:to>
                                        <p:strVal val="visible"/>
                                      </p:to>
                                    </p:set>
                                  </p:childTnLst>
                                </p:cTn>
                              </p:par>
                            </p:childTnLst>
                          </p:cTn>
                        </p:par>
                        <p:par>
                          <p:cTn id="22" fill="hold" nodeType="afterGroup">
                            <p:stCondLst>
                              <p:cond delay="3000"/>
                            </p:stCondLst>
                            <p:childTnLst>
                              <p:par>
                                <p:cTn id="23" presetID="168" presetClass="entr" presetSubtype="0" fill="hold" grpId="0" nodeType="afterEffect">
                                  <p:stCondLst>
                                    <p:cond delay="0"/>
                                  </p:stCondLst>
                                  <p:childTnLst>
                                    <p:set>
                                      <p:cBhvr>
                                        <p:cTn id="24" dur="1" fill="hold">
                                          <p:stCondLst>
                                            <p:cond delay="499"/>
                                          </p:stCondLst>
                                        </p:cTn>
                                        <p:tgtEl>
                                          <p:spTgt spid="120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4" grpId="0" autoUpdateAnimBg="0"/>
      <p:bldP spid="120845" grpId="0" autoUpdateAnimBg="0"/>
      <p:bldP spid="120846" grpId="0" autoUpdateAnimBg="0"/>
      <p:bldP spid="120847" grpId="0" autoUpdateAnimBg="0"/>
      <p:bldP spid="120850" grpId="0" autoUpdateAnimBg="0"/>
      <p:bldP spid="120853" grpId="0" autoUpdateAnimBg="0"/>
      <p:bldP spid="120854"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6" name="Rectangle 10"/>
          <p:cNvSpPr>
            <a:spLocks noGrp="1" noChangeArrowheads="1"/>
          </p:cNvSpPr>
          <p:nvPr>
            <p:ph type="title"/>
          </p:nvPr>
        </p:nvSpPr>
        <p:spPr>
          <a:ln/>
        </p:spPr>
        <p:txBody>
          <a:bodyPr/>
          <a:lstStyle/>
          <a:p>
            <a:r>
              <a:rPr lang="en-US"/>
              <a:t>User Stories</a:t>
            </a:r>
          </a:p>
        </p:txBody>
      </p:sp>
      <p:sp>
        <p:nvSpPr>
          <p:cNvPr id="12185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2185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2186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2186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2186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2186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2186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2186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2186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 y="1587500"/>
            <a:ext cx="7583488"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5" name="Rectangle 11"/>
          <p:cNvSpPr>
            <a:spLocks noGrp="1" noChangeArrowheads="1"/>
          </p:cNvSpPr>
          <p:nvPr>
            <p:ph type="title"/>
          </p:nvPr>
        </p:nvSpPr>
        <p:spPr>
          <a:ln/>
        </p:spPr>
        <p:txBody>
          <a:bodyPr/>
          <a:lstStyle/>
          <a:p>
            <a:pPr algn="l"/>
            <a:r>
              <a:rPr lang="en-US" sz="4000" dirty="0"/>
              <a:t>Collaborative, Iterative, Incremental</a:t>
            </a:r>
          </a:p>
        </p:txBody>
      </p:sp>
      <p:sp>
        <p:nvSpPr>
          <p:cNvPr id="12390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2390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2390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2390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2391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2391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2391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2391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2391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 y="304800"/>
            <a:ext cx="83820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125963" name="Rectangle 11"/>
          <p:cNvSpPr>
            <a:spLocks noGrp="1" noChangeArrowheads="1"/>
          </p:cNvSpPr>
          <p:nvPr>
            <p:ph type="title"/>
          </p:nvPr>
        </p:nvSpPr>
        <p:spPr>
          <a:xfrm>
            <a:off x="365760" y="0"/>
            <a:ext cx="8412480" cy="1295400"/>
          </a:xfrm>
        </p:spPr>
        <p:txBody>
          <a:bodyPr/>
          <a:lstStyle/>
          <a:p>
            <a:r>
              <a:rPr lang="en-US" dirty="0" smtClean="0">
                <a:solidFill>
                  <a:schemeClr val="bg1"/>
                </a:solidFill>
              </a:rPr>
              <a:t>Continuous Feedback</a:t>
            </a:r>
            <a:br>
              <a:rPr lang="en-US" dirty="0" smtClean="0">
                <a:solidFill>
                  <a:schemeClr val="bg1"/>
                </a:solidFill>
              </a:rPr>
            </a:br>
            <a:r>
              <a:rPr lang="en-US" dirty="0" smtClean="0">
                <a:solidFill>
                  <a:schemeClr val="bg1"/>
                </a:solidFill>
              </a:rPr>
              <a:t>Customer Collaboration</a:t>
            </a:r>
            <a:endParaRPr lang="en-US" dirty="0">
              <a:solidFill>
                <a:schemeClr val="bg1"/>
              </a:solidFill>
            </a:endParaRPr>
          </a:p>
        </p:txBody>
      </p:sp>
      <p:sp>
        <p:nvSpPr>
          <p:cNvPr id="125954" name="Rectangle 2">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25955" name="Rectangle 3">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25956" name="Rectangle 4">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25957" name="Rectangle 5">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25958" name="Rectangle 6">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25959" name="Rectangle 7">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25960" name="Rectangle 8">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25961" name="Rectangle 9">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80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128011" name="Rectangle 11"/>
          <p:cNvSpPr>
            <a:spLocks noGrp="1" noChangeArrowheads="1"/>
          </p:cNvSpPr>
          <p:nvPr>
            <p:ph type="title"/>
          </p:nvPr>
        </p:nvSpPr>
        <p:spPr>
          <a:xfrm>
            <a:off x="304800" y="0"/>
            <a:ext cx="685800" cy="5791200"/>
          </a:xfrm>
          <a:ln/>
        </p:spPr>
        <p:txBody>
          <a:bodyPr vert="vert270"/>
          <a:lstStyle/>
          <a:p>
            <a:r>
              <a:rPr lang="en-US" sz="1800" dirty="0">
                <a:effectLst>
                  <a:outerShdw blurRad="38100" dist="38100" dir="2700000" algn="tl">
                    <a:srgbClr val="DDDDDD"/>
                  </a:outerShdw>
                </a:effectLst>
              </a:rPr>
              <a:t>Working Product</a:t>
            </a:r>
          </a:p>
        </p:txBody>
      </p:sp>
      <p:sp>
        <p:nvSpPr>
          <p:cNvPr id="128002" name="Rectangle 2">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28003" name="Rectangle 3">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28004" name="Rectangle 4">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28005" name="Rectangle 5">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28006" name="Rectangle 6">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28007" name="Rectangle 7">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28008" name="Rectangle 8">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28009" name="Rectangle 9">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28012" name="Rectangle 12"/>
          <p:cNvSpPr>
            <a:spLocks/>
          </p:cNvSpPr>
          <p:nvPr/>
        </p:nvSpPr>
        <p:spPr bwMode="auto">
          <a:xfrm rot="16200000">
            <a:off x="4580855" y="3770348"/>
            <a:ext cx="3090615" cy="353943"/>
          </a:xfrm>
          <a:prstGeom prst="rect">
            <a:avLst/>
          </a:prstGeom>
          <a:noFill/>
          <a:ln>
            <a:noFill/>
          </a:ln>
          <a:effectLst/>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vert="horz" wrap="square" lIns="26788" tIns="26788" rIns="26788" bIns="26788" numCol="1" anchor="ctr" anchorCtr="0" compatLnSpc="1">
            <a:prstTxWarp prst="textNoShape">
              <a:avLst/>
            </a:prstTxWarp>
          </a:bodyPr>
          <a:lstStyle/>
          <a:p>
            <a:r>
              <a:rPr lang="en-US" sz="1800" b="1" dirty="0">
                <a:solidFill>
                  <a:srgbClr val="4D90F1"/>
                </a:solidFill>
                <a:latin typeface="Calibri"/>
                <a:ea typeface="+mj-ea"/>
                <a:cs typeface="Calibri"/>
                <a:sym typeface="Trebuchet MS" charset="0"/>
              </a:rPr>
              <a:t>Minimally Marketable Features</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grpId="0" nodeType="clickEffect">
                                  <p:stCondLst>
                                    <p:cond delay="0"/>
                                  </p:stCondLst>
                                  <p:childTnLst>
                                    <p:set>
                                      <p:cBhvr>
                                        <p:cTn id="6" dur="1" fill="hold">
                                          <p:stCondLst>
                                            <p:cond delay="499"/>
                                          </p:stCondLst>
                                        </p:cTn>
                                        <p:tgtEl>
                                          <p:spTgt spid="128011"/>
                                        </p:tgtEl>
                                        <p:attrNameLst>
                                          <p:attrName>style.visibility</p:attrName>
                                        </p:attrNameLst>
                                      </p:cBhvr>
                                      <p:to>
                                        <p:strVal val="visible"/>
                                      </p:to>
                                    </p:set>
                                  </p:childTnLst>
                                </p:cTn>
                              </p:par>
                            </p:childTnLst>
                          </p:cTn>
                        </p:par>
                        <p:par>
                          <p:cTn id="7" fill="hold" nodeType="afterGroup">
                            <p:stCondLst>
                              <p:cond delay="500"/>
                            </p:stCondLst>
                            <p:childTnLst>
                              <p:par>
                                <p:cTn id="8" presetID="168" presetClass="entr" presetSubtype="0" fill="hold" grpId="0" nodeType="afterEffect">
                                  <p:stCondLst>
                                    <p:cond delay="1000"/>
                                  </p:stCondLst>
                                  <p:childTnLst>
                                    <p:set>
                                      <p:cBhvr>
                                        <p:cTn id="9" dur="1" fill="hold">
                                          <p:stCondLst>
                                            <p:cond delay="499"/>
                                          </p:stCondLst>
                                        </p:cTn>
                                        <p:tgtEl>
                                          <p:spTgt spid="128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11" grpId="0" autoUpdateAnimBg="0"/>
      <p:bldP spid="128012"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3005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3005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3005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3005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3005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3005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3005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3005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1100" y="1524000"/>
            <a:ext cx="92868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130059" name="Rectangle 11"/>
          <p:cNvSpPr>
            <a:spLocks noGrp="1" noChangeArrowheads="1"/>
          </p:cNvSpPr>
          <p:nvPr>
            <p:ph type="title"/>
          </p:nvPr>
        </p:nvSpPr>
        <p:spPr>
          <a:ln/>
        </p:spPr>
        <p:txBody>
          <a:bodyPr/>
          <a:lstStyle/>
          <a:p>
            <a:r>
              <a:rPr lang="en-US"/>
              <a:t>Agile project lifecycle (TW style)</a:t>
            </a:r>
          </a:p>
        </p:txBody>
      </p:sp>
      <p:grpSp>
        <p:nvGrpSpPr>
          <p:cNvPr id="130060" name="Group 12"/>
          <p:cNvGrpSpPr>
            <a:grpSpLocks/>
          </p:cNvGrpSpPr>
          <p:nvPr/>
        </p:nvGrpSpPr>
        <p:grpSpPr bwMode="auto">
          <a:xfrm>
            <a:off x="760413" y="3141663"/>
            <a:ext cx="1787525" cy="1216025"/>
            <a:chOff x="0" y="0"/>
            <a:chExt cx="1125" cy="765"/>
          </a:xfrm>
        </p:grpSpPr>
        <p:sp>
          <p:nvSpPr>
            <p:cNvPr id="130061" name="AutoShape 13"/>
            <p:cNvSpPr>
              <a:spLocks/>
            </p:cNvSpPr>
            <p:nvPr/>
          </p:nvSpPr>
          <p:spPr bwMode="auto">
            <a:xfrm>
              <a:off x="0" y="0"/>
              <a:ext cx="1125" cy="765"/>
            </a:xfrm>
            <a:prstGeom prst="roundRect">
              <a:avLst>
                <a:gd name="adj" fmla="val 16667"/>
              </a:avLst>
            </a:prstGeom>
            <a:solidFill>
              <a:srgbClr val="FDE5CC"/>
            </a:solidFill>
            <a:ln w="9525" cap="flat">
              <a:solidFill>
                <a:srgbClr val="F07C03"/>
              </a:solidFill>
              <a:prstDash val="solid"/>
              <a:round/>
              <a:headEnd type="none" w="med" len="med"/>
              <a:tailEnd type="none" w="med" len="med"/>
            </a:ln>
            <a:effectLst>
              <a:outerShdw blurRad="50800" dist="38099" dir="2700000" algn="ctr" rotWithShape="0">
                <a:schemeClr val="bg2">
                  <a:alpha val="39999"/>
                </a:schemeClr>
              </a:outerShdw>
            </a:effectLst>
          </p:spPr>
          <p:txBody>
            <a:bodyPr lIns="0" tIns="0" rIns="0" bIns="0"/>
            <a:lstStyle/>
            <a:p>
              <a:endParaRPr lang="en-US"/>
            </a:p>
          </p:txBody>
        </p:sp>
        <p:sp>
          <p:nvSpPr>
            <p:cNvPr id="130062" name="Rectangle 14"/>
            <p:cNvSpPr>
              <a:spLocks/>
            </p:cNvSpPr>
            <p:nvPr/>
          </p:nvSpPr>
          <p:spPr bwMode="auto">
            <a:xfrm>
              <a:off x="38" y="266"/>
              <a:ext cx="1048"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2000" b="1">
                  <a:solidFill>
                    <a:srgbClr val="4F1414"/>
                  </a:solidFill>
                  <a:latin typeface="Trebuchet MS" charset="0"/>
                  <a:ea typeface="ＭＳ Ｐゴシック" charset="0"/>
                  <a:cs typeface="Trebuchet MS" charset="0"/>
                  <a:sym typeface="Trebuchet MS" charset="0"/>
                </a:rPr>
                <a:t>Inception</a:t>
              </a:r>
            </a:p>
          </p:txBody>
        </p:sp>
      </p:grpSp>
      <p:grpSp>
        <p:nvGrpSpPr>
          <p:cNvPr id="130063" name="Group 15"/>
          <p:cNvGrpSpPr>
            <a:grpSpLocks/>
          </p:cNvGrpSpPr>
          <p:nvPr/>
        </p:nvGrpSpPr>
        <p:grpSpPr bwMode="auto">
          <a:xfrm>
            <a:off x="2809875" y="3141663"/>
            <a:ext cx="1785938" cy="1216025"/>
            <a:chOff x="0" y="0"/>
            <a:chExt cx="1125" cy="765"/>
          </a:xfrm>
        </p:grpSpPr>
        <p:sp>
          <p:nvSpPr>
            <p:cNvPr id="130064" name="AutoShape 16"/>
            <p:cNvSpPr>
              <a:spLocks/>
            </p:cNvSpPr>
            <p:nvPr/>
          </p:nvSpPr>
          <p:spPr bwMode="auto">
            <a:xfrm>
              <a:off x="0" y="0"/>
              <a:ext cx="1125" cy="765"/>
            </a:xfrm>
            <a:prstGeom prst="roundRect">
              <a:avLst>
                <a:gd name="adj" fmla="val 16667"/>
              </a:avLst>
            </a:prstGeom>
            <a:solidFill>
              <a:srgbClr val="FDE5CC"/>
            </a:solidFill>
            <a:ln w="9525" cap="flat">
              <a:solidFill>
                <a:srgbClr val="F07C03"/>
              </a:solidFill>
              <a:prstDash val="solid"/>
              <a:round/>
              <a:headEnd type="none" w="med" len="med"/>
              <a:tailEnd type="none" w="med" len="med"/>
            </a:ln>
            <a:effectLst>
              <a:outerShdw blurRad="50800" dist="38099" dir="2700000" algn="ctr" rotWithShape="0">
                <a:schemeClr val="bg2">
                  <a:alpha val="39999"/>
                </a:schemeClr>
              </a:outerShdw>
            </a:effectLst>
          </p:spPr>
          <p:txBody>
            <a:bodyPr lIns="0" tIns="0" rIns="0" bIns="0"/>
            <a:lstStyle/>
            <a:p>
              <a:endParaRPr lang="en-US"/>
            </a:p>
          </p:txBody>
        </p:sp>
        <p:sp>
          <p:nvSpPr>
            <p:cNvPr id="130065" name="Rectangle 17"/>
            <p:cNvSpPr>
              <a:spLocks/>
            </p:cNvSpPr>
            <p:nvPr/>
          </p:nvSpPr>
          <p:spPr bwMode="auto">
            <a:xfrm>
              <a:off x="38" y="266"/>
              <a:ext cx="1048"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2000" b="1">
                  <a:solidFill>
                    <a:srgbClr val="4F1414"/>
                  </a:solidFill>
                  <a:latin typeface="Trebuchet MS" charset="0"/>
                  <a:ea typeface="ＭＳ Ｐゴシック" charset="0"/>
                  <a:cs typeface="Trebuchet MS" charset="0"/>
                  <a:sym typeface="Trebuchet MS" charset="0"/>
                </a:rPr>
                <a:t>Initiation</a:t>
              </a:r>
            </a:p>
          </p:txBody>
        </p:sp>
      </p:grpSp>
      <p:grpSp>
        <p:nvGrpSpPr>
          <p:cNvPr id="130066" name="Group 18"/>
          <p:cNvGrpSpPr>
            <a:grpSpLocks/>
          </p:cNvGrpSpPr>
          <p:nvPr/>
        </p:nvGrpSpPr>
        <p:grpSpPr bwMode="auto">
          <a:xfrm>
            <a:off x="4857750" y="3141663"/>
            <a:ext cx="1785938" cy="1216025"/>
            <a:chOff x="0" y="0"/>
            <a:chExt cx="1125" cy="765"/>
          </a:xfrm>
        </p:grpSpPr>
        <p:sp>
          <p:nvSpPr>
            <p:cNvPr id="130067" name="AutoShape 19"/>
            <p:cNvSpPr>
              <a:spLocks/>
            </p:cNvSpPr>
            <p:nvPr/>
          </p:nvSpPr>
          <p:spPr bwMode="auto">
            <a:xfrm>
              <a:off x="0" y="0"/>
              <a:ext cx="1125" cy="765"/>
            </a:xfrm>
            <a:prstGeom prst="roundRect">
              <a:avLst>
                <a:gd name="adj" fmla="val 16667"/>
              </a:avLst>
            </a:prstGeom>
            <a:solidFill>
              <a:srgbClr val="FDE5CC"/>
            </a:solidFill>
            <a:ln w="9525" cap="flat">
              <a:solidFill>
                <a:srgbClr val="F07C03"/>
              </a:solidFill>
              <a:prstDash val="solid"/>
              <a:round/>
              <a:headEnd type="none" w="med" len="med"/>
              <a:tailEnd type="none" w="med" len="med"/>
            </a:ln>
            <a:effectLst>
              <a:outerShdw blurRad="50800" dist="38099" dir="2700000" algn="ctr" rotWithShape="0">
                <a:schemeClr val="bg2">
                  <a:alpha val="39999"/>
                </a:schemeClr>
              </a:outerShdw>
            </a:effectLst>
          </p:spPr>
          <p:txBody>
            <a:bodyPr lIns="0" tIns="0" rIns="0" bIns="0"/>
            <a:lstStyle/>
            <a:p>
              <a:endParaRPr lang="en-US"/>
            </a:p>
          </p:txBody>
        </p:sp>
        <p:sp>
          <p:nvSpPr>
            <p:cNvPr id="130068" name="Rectangle 20"/>
            <p:cNvSpPr>
              <a:spLocks/>
            </p:cNvSpPr>
            <p:nvPr/>
          </p:nvSpPr>
          <p:spPr bwMode="auto">
            <a:xfrm>
              <a:off x="38" y="174"/>
              <a:ext cx="104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2000" b="1">
                  <a:solidFill>
                    <a:srgbClr val="4F1414"/>
                  </a:solidFill>
                  <a:latin typeface="Trebuchet MS" charset="0"/>
                  <a:ea typeface="ＭＳ Ｐゴシック" charset="0"/>
                  <a:cs typeface="Trebuchet MS" charset="0"/>
                  <a:sym typeface="Trebuchet MS" charset="0"/>
                </a:rPr>
                <a:t>Develop &amp; deploy</a:t>
              </a:r>
            </a:p>
          </p:txBody>
        </p:sp>
      </p:grpSp>
      <p:grpSp>
        <p:nvGrpSpPr>
          <p:cNvPr id="130069" name="Group 21"/>
          <p:cNvGrpSpPr>
            <a:grpSpLocks/>
          </p:cNvGrpSpPr>
          <p:nvPr/>
        </p:nvGrpSpPr>
        <p:grpSpPr bwMode="auto">
          <a:xfrm>
            <a:off x="6905625" y="3141663"/>
            <a:ext cx="1785938" cy="1216025"/>
            <a:chOff x="0" y="0"/>
            <a:chExt cx="1125" cy="765"/>
          </a:xfrm>
        </p:grpSpPr>
        <p:sp>
          <p:nvSpPr>
            <p:cNvPr id="130070" name="AutoShape 22"/>
            <p:cNvSpPr>
              <a:spLocks/>
            </p:cNvSpPr>
            <p:nvPr/>
          </p:nvSpPr>
          <p:spPr bwMode="auto">
            <a:xfrm>
              <a:off x="0" y="0"/>
              <a:ext cx="1125" cy="765"/>
            </a:xfrm>
            <a:prstGeom prst="roundRect">
              <a:avLst>
                <a:gd name="adj" fmla="val 16667"/>
              </a:avLst>
            </a:prstGeom>
            <a:solidFill>
              <a:srgbClr val="FDE5CC"/>
            </a:solidFill>
            <a:ln w="9525" cap="flat">
              <a:solidFill>
                <a:srgbClr val="F07C03"/>
              </a:solidFill>
              <a:prstDash val="solid"/>
              <a:round/>
              <a:headEnd type="none" w="med" len="med"/>
              <a:tailEnd type="none" w="med" len="med"/>
            </a:ln>
            <a:effectLst>
              <a:outerShdw blurRad="50800" dist="38099" dir="2700000" algn="ctr" rotWithShape="0">
                <a:schemeClr val="bg2">
                  <a:alpha val="39999"/>
                </a:schemeClr>
              </a:outerShdw>
            </a:effectLst>
          </p:spPr>
          <p:txBody>
            <a:bodyPr lIns="0" tIns="0" rIns="0" bIns="0"/>
            <a:lstStyle/>
            <a:p>
              <a:endParaRPr lang="en-US"/>
            </a:p>
          </p:txBody>
        </p:sp>
        <p:sp>
          <p:nvSpPr>
            <p:cNvPr id="130071" name="Rectangle 23"/>
            <p:cNvSpPr>
              <a:spLocks/>
            </p:cNvSpPr>
            <p:nvPr/>
          </p:nvSpPr>
          <p:spPr bwMode="auto">
            <a:xfrm>
              <a:off x="38" y="174"/>
              <a:ext cx="104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38100" tIns="38100" rIns="38100" bIns="38100" anchor="ctr"/>
            <a:lstStyle/>
            <a:p>
              <a:r>
                <a:rPr lang="en-US" sz="2000" b="1">
                  <a:solidFill>
                    <a:srgbClr val="4F1414"/>
                  </a:solidFill>
                  <a:latin typeface="Trebuchet MS" charset="0"/>
                  <a:ea typeface="ＭＳ Ｐゴシック" charset="0"/>
                  <a:cs typeface="Trebuchet MS" charset="0"/>
                  <a:sym typeface="Trebuchet MS" charset="0"/>
                </a:rPr>
                <a:t>Evolve / handover</a:t>
              </a:r>
            </a:p>
          </p:txBody>
        </p:sp>
      </p:grpSp>
    </p:spTree>
  </p:cSld>
  <p:clrMapOvr>
    <a:masterClrMapping/>
  </p:clrMapOvr>
  <p:transition xmlns:p14="http://schemas.microsoft.com/office/powerpoint/2010/mai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3209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3210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3210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3210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3210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3210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3210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32106" name="Rectangle 10"/>
          <p:cNvSpPr>
            <a:spLocks noGrp="1" noChangeArrowheads="1"/>
          </p:cNvSpPr>
          <p:nvPr>
            <p:ph type="title"/>
          </p:nvPr>
        </p:nvSpPr>
        <p:spPr>
          <a:ln/>
        </p:spPr>
        <p:txBody>
          <a:bodyPr/>
          <a:lstStyle/>
          <a:p>
            <a:r>
              <a:rPr lang="en-US" dirty="0"/>
              <a:t>Agile project </a:t>
            </a:r>
            <a:r>
              <a:rPr lang="en-US" dirty="0" smtClean="0"/>
              <a:t>lifecycle</a:t>
            </a:r>
            <a:endParaRPr lang="en-US" dirty="0"/>
          </a:p>
        </p:txBody>
      </p:sp>
      <p:sp>
        <p:nvSpPr>
          <p:cNvPr id="132107" name="AutoShape 11"/>
          <p:cNvSpPr>
            <a:spLocks/>
          </p:cNvSpPr>
          <p:nvPr/>
        </p:nvSpPr>
        <p:spPr bwMode="auto">
          <a:xfrm>
            <a:off x="584200" y="3429000"/>
            <a:ext cx="1000125" cy="642938"/>
          </a:xfrm>
          <a:prstGeom prst="roundRect">
            <a:avLst>
              <a:gd name="adj" fmla="val 16667"/>
            </a:avLst>
          </a:prstGeom>
          <a:solidFill>
            <a:srgbClr val="FDE5CC"/>
          </a:solidFill>
          <a:ln w="9525" cap="flat">
            <a:solidFill>
              <a:srgbClr val="F07C03"/>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132108" name="AutoShape 12"/>
          <p:cNvSpPr>
            <a:spLocks/>
          </p:cNvSpPr>
          <p:nvPr/>
        </p:nvSpPr>
        <p:spPr bwMode="auto">
          <a:xfrm>
            <a:off x="1584325" y="3429000"/>
            <a:ext cx="500063" cy="642938"/>
          </a:xfrm>
          <a:prstGeom prst="roundRect">
            <a:avLst>
              <a:gd name="adj" fmla="val 16667"/>
            </a:avLst>
          </a:prstGeom>
          <a:solidFill>
            <a:srgbClr val="FDE5CC"/>
          </a:solidFill>
          <a:ln w="9525" cap="flat">
            <a:solidFill>
              <a:srgbClr val="F07C03"/>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132109" name="AutoShape 13"/>
          <p:cNvSpPr>
            <a:spLocks/>
          </p:cNvSpPr>
          <p:nvPr/>
        </p:nvSpPr>
        <p:spPr bwMode="auto">
          <a:xfrm>
            <a:off x="2084388" y="3429000"/>
            <a:ext cx="4645025" cy="642938"/>
          </a:xfrm>
          <a:prstGeom prst="roundRect">
            <a:avLst>
              <a:gd name="adj" fmla="val 16667"/>
            </a:avLst>
          </a:prstGeom>
          <a:solidFill>
            <a:srgbClr val="FDE5CC"/>
          </a:solidFill>
          <a:ln w="9525" cap="flat">
            <a:solidFill>
              <a:srgbClr val="F07C03"/>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132110" name="AutoShape 14"/>
          <p:cNvSpPr>
            <a:spLocks/>
          </p:cNvSpPr>
          <p:nvPr/>
        </p:nvSpPr>
        <p:spPr bwMode="auto">
          <a:xfrm>
            <a:off x="6729413" y="3429000"/>
            <a:ext cx="2947987" cy="642938"/>
          </a:xfrm>
          <a:prstGeom prst="roundRect">
            <a:avLst>
              <a:gd name="adj" fmla="val 16667"/>
            </a:avLst>
          </a:prstGeom>
          <a:solidFill>
            <a:srgbClr val="FDE5CC"/>
          </a:solidFill>
          <a:ln w="9525" cap="flat">
            <a:solidFill>
              <a:srgbClr val="F07C03"/>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132111" name="Rectangle 15"/>
          <p:cNvSpPr>
            <a:spLocks/>
          </p:cNvSpPr>
          <p:nvPr/>
        </p:nvSpPr>
        <p:spPr bwMode="auto">
          <a:xfrm>
            <a:off x="533400" y="4429125"/>
            <a:ext cx="112077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r>
              <a:rPr lang="en-US" sz="1800" b="1">
                <a:solidFill>
                  <a:srgbClr val="4F1414"/>
                </a:solidFill>
                <a:latin typeface="Trebuchet MS" charset="0"/>
                <a:ea typeface="ＭＳ Ｐゴシック" charset="0"/>
                <a:cs typeface="Trebuchet MS" charset="0"/>
                <a:sym typeface="Trebuchet MS" charset="0"/>
              </a:rPr>
              <a:t>Inception</a:t>
            </a:r>
            <a:endParaRPr lang="en-US" sz="1800">
              <a:solidFill>
                <a:schemeClr val="tx1"/>
              </a:solidFill>
              <a:latin typeface="Trebuchet MS" charset="0"/>
              <a:ea typeface="ＭＳ Ｐゴシック" charset="0"/>
              <a:cs typeface="Lucida Grande" charset="0"/>
              <a:sym typeface="Trebuchet MS" charset="0"/>
            </a:endParaRPr>
          </a:p>
          <a:p>
            <a:r>
              <a:rPr lang="en-US" sz="1400">
                <a:solidFill>
                  <a:srgbClr val="4F1414"/>
                </a:solidFill>
                <a:latin typeface="Trebuchet MS" charset="0"/>
                <a:ea typeface="ＭＳ Ｐゴシック" charset="0"/>
                <a:cs typeface="Trebuchet MS" charset="0"/>
                <a:sym typeface="Trebuchet MS" charset="0"/>
              </a:rPr>
              <a:t>(2 – 4 weeks)</a:t>
            </a:r>
          </a:p>
        </p:txBody>
      </p:sp>
      <p:sp>
        <p:nvSpPr>
          <p:cNvPr id="132112" name="Rectangle 16"/>
          <p:cNvSpPr>
            <a:spLocks/>
          </p:cNvSpPr>
          <p:nvPr/>
        </p:nvSpPr>
        <p:spPr bwMode="auto">
          <a:xfrm>
            <a:off x="1277938" y="2570163"/>
            <a:ext cx="11191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r>
              <a:rPr lang="en-US" sz="1800" b="1">
                <a:solidFill>
                  <a:srgbClr val="4F1414"/>
                </a:solidFill>
                <a:latin typeface="Trebuchet MS" charset="0"/>
                <a:ea typeface="ＭＳ Ｐゴシック" charset="0"/>
                <a:cs typeface="Trebuchet MS" charset="0"/>
                <a:sym typeface="Trebuchet MS" charset="0"/>
              </a:rPr>
              <a:t>Initiation</a:t>
            </a:r>
            <a:endParaRPr lang="en-US" sz="1800">
              <a:solidFill>
                <a:schemeClr val="tx1"/>
              </a:solidFill>
              <a:latin typeface="Trebuchet MS" charset="0"/>
              <a:ea typeface="ＭＳ Ｐゴシック" charset="0"/>
              <a:cs typeface="Lucida Grande" charset="0"/>
              <a:sym typeface="Trebuchet MS" charset="0"/>
            </a:endParaRPr>
          </a:p>
          <a:p>
            <a:r>
              <a:rPr lang="en-US" sz="1400">
                <a:solidFill>
                  <a:srgbClr val="4F1414"/>
                </a:solidFill>
                <a:latin typeface="Trebuchet MS" charset="0"/>
                <a:ea typeface="ＭＳ Ｐゴシック" charset="0"/>
                <a:cs typeface="Trebuchet MS" charset="0"/>
                <a:sym typeface="Trebuchet MS" charset="0"/>
              </a:rPr>
              <a:t>(1 – 2 weeks)</a:t>
            </a:r>
          </a:p>
        </p:txBody>
      </p:sp>
      <p:sp>
        <p:nvSpPr>
          <p:cNvPr id="132113" name="Rectangle 17"/>
          <p:cNvSpPr>
            <a:spLocks/>
          </p:cNvSpPr>
          <p:nvPr/>
        </p:nvSpPr>
        <p:spPr bwMode="auto">
          <a:xfrm>
            <a:off x="3446463" y="4429125"/>
            <a:ext cx="19653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r>
              <a:rPr lang="en-US" sz="1800" b="1">
                <a:solidFill>
                  <a:srgbClr val="4F1414"/>
                </a:solidFill>
                <a:latin typeface="Trebuchet MS" charset="0"/>
                <a:ea typeface="ＭＳ Ｐゴシック" charset="0"/>
                <a:cs typeface="Trebuchet MS" charset="0"/>
                <a:sym typeface="Trebuchet MS" charset="0"/>
              </a:rPr>
              <a:t>Develop &amp; deploy</a:t>
            </a:r>
            <a:endParaRPr lang="en-US" sz="1800">
              <a:solidFill>
                <a:schemeClr val="tx1"/>
              </a:solidFill>
              <a:latin typeface="Trebuchet MS" charset="0"/>
              <a:ea typeface="ＭＳ Ｐゴシック" charset="0"/>
              <a:cs typeface="Lucida Grande" charset="0"/>
              <a:sym typeface="Trebuchet MS" charset="0"/>
            </a:endParaRPr>
          </a:p>
          <a:p>
            <a:r>
              <a:rPr lang="en-US" sz="1400">
                <a:solidFill>
                  <a:srgbClr val="4F1414"/>
                </a:solidFill>
                <a:latin typeface="Trebuchet MS" charset="0"/>
                <a:ea typeface="ＭＳ Ｐゴシック" charset="0"/>
                <a:cs typeface="Trebuchet MS" charset="0"/>
                <a:sym typeface="Trebuchet MS" charset="0"/>
              </a:rPr>
              <a:t>(12+ weeks)</a:t>
            </a:r>
          </a:p>
        </p:txBody>
      </p:sp>
      <p:sp>
        <p:nvSpPr>
          <p:cNvPr id="132114" name="Rectangle 18"/>
          <p:cNvSpPr>
            <a:spLocks/>
          </p:cNvSpPr>
          <p:nvPr/>
        </p:nvSpPr>
        <p:spPr bwMode="auto">
          <a:xfrm>
            <a:off x="6842125" y="2570163"/>
            <a:ext cx="21971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r>
              <a:rPr lang="en-US" sz="1800" b="1">
                <a:solidFill>
                  <a:srgbClr val="4F1414"/>
                </a:solidFill>
                <a:latin typeface="Trebuchet MS" charset="0"/>
                <a:ea typeface="ＭＳ Ｐゴシック" charset="0"/>
                <a:cs typeface="Trebuchet MS" charset="0"/>
                <a:sym typeface="Trebuchet MS" charset="0"/>
              </a:rPr>
              <a:t>Evolve / Handover</a:t>
            </a:r>
            <a:br>
              <a:rPr lang="en-US" sz="1800" b="1">
                <a:solidFill>
                  <a:srgbClr val="4F1414"/>
                </a:solidFill>
                <a:latin typeface="Trebuchet MS" charset="0"/>
                <a:ea typeface="ＭＳ Ｐゴシック" charset="0"/>
                <a:cs typeface="Trebuchet MS" charset="0"/>
                <a:sym typeface="Trebuchet MS" charset="0"/>
              </a:rPr>
            </a:br>
            <a:r>
              <a:rPr lang="en-US" sz="1400">
                <a:solidFill>
                  <a:srgbClr val="4F1414"/>
                </a:solidFill>
                <a:latin typeface="Trebuchet MS" charset="0"/>
                <a:ea typeface="ＭＳ Ｐゴシック" charset="0"/>
                <a:cs typeface="Trebuchet MS" charset="0"/>
                <a:sym typeface="Trebuchet MS" charset="0"/>
              </a:rPr>
              <a:t>(…)</a:t>
            </a:r>
          </a:p>
        </p:txBody>
      </p:sp>
      <p:sp>
        <p:nvSpPr>
          <p:cNvPr id="132115" name="Line 19"/>
          <p:cNvSpPr>
            <a:spLocks noChangeShapeType="1"/>
          </p:cNvSpPr>
          <p:nvPr/>
        </p:nvSpPr>
        <p:spPr bwMode="auto">
          <a:xfrm rot="10800000" flipH="1">
            <a:off x="1084263" y="4071938"/>
            <a:ext cx="0" cy="323850"/>
          </a:xfrm>
          <a:prstGeom prst="line">
            <a:avLst/>
          </a:prstGeom>
          <a:noFill/>
          <a:ln w="28575" cap="flat">
            <a:solidFill>
              <a:srgbClr val="9F2936"/>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116" name="Line 20"/>
          <p:cNvSpPr>
            <a:spLocks noChangeShapeType="1"/>
          </p:cNvSpPr>
          <p:nvPr/>
        </p:nvSpPr>
        <p:spPr bwMode="auto">
          <a:xfrm rot="10800000" flipH="1">
            <a:off x="4413250" y="4071938"/>
            <a:ext cx="0" cy="323850"/>
          </a:xfrm>
          <a:prstGeom prst="line">
            <a:avLst/>
          </a:prstGeom>
          <a:noFill/>
          <a:ln w="28575" cap="flat">
            <a:solidFill>
              <a:srgbClr val="9F2936"/>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117" name="Line 21"/>
          <p:cNvSpPr>
            <a:spLocks noChangeShapeType="1"/>
          </p:cNvSpPr>
          <p:nvPr/>
        </p:nvSpPr>
        <p:spPr bwMode="auto">
          <a:xfrm>
            <a:off x="1831975" y="3176588"/>
            <a:ext cx="0" cy="250825"/>
          </a:xfrm>
          <a:prstGeom prst="line">
            <a:avLst/>
          </a:prstGeom>
          <a:noFill/>
          <a:ln w="28575" cap="flat">
            <a:solidFill>
              <a:srgbClr val="9F2936"/>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118" name="Line 22"/>
          <p:cNvSpPr>
            <a:spLocks noChangeShapeType="1"/>
          </p:cNvSpPr>
          <p:nvPr/>
        </p:nvSpPr>
        <p:spPr bwMode="auto">
          <a:xfrm>
            <a:off x="7910513" y="3176588"/>
            <a:ext cx="0" cy="250825"/>
          </a:xfrm>
          <a:prstGeom prst="line">
            <a:avLst/>
          </a:prstGeom>
          <a:noFill/>
          <a:ln w="28575" cap="flat">
            <a:solidFill>
              <a:srgbClr val="9F2936"/>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32119"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1524000"/>
            <a:ext cx="1531938"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9" name="Rectangle 11"/>
          <p:cNvSpPr>
            <a:spLocks noGrp="1" noChangeArrowheads="1"/>
          </p:cNvSpPr>
          <p:nvPr>
            <p:ph type="title"/>
          </p:nvPr>
        </p:nvSpPr>
        <p:spPr/>
        <p:txBody>
          <a:bodyPr/>
          <a:lstStyle/>
          <a:p>
            <a:r>
              <a:rPr lang="en-US" smtClean="0"/>
              <a:t>Process Doodle</a:t>
            </a:r>
            <a:endParaRPr lang="en-US"/>
          </a:p>
        </p:txBody>
      </p:sp>
      <p:sp>
        <p:nvSpPr>
          <p:cNvPr id="27658" name="Rectangle 10"/>
          <p:cNvSpPr>
            <a:spLocks noGrp="1" noChangeArrowheads="1"/>
          </p:cNvSpPr>
          <p:nvPr>
            <p:ph idx="1"/>
          </p:nvPr>
        </p:nvSpPr>
        <p:spPr/>
        <p:txBody>
          <a:bodyPr/>
          <a:lstStyle/>
          <a:p>
            <a:r>
              <a:rPr lang="en-US" smtClean="0">
                <a:sym typeface="Gill Sans MT" charset="0"/>
              </a:rPr>
              <a:t>Divide into groups of 2 – 4 per group</a:t>
            </a:r>
          </a:p>
          <a:p>
            <a:r>
              <a:rPr lang="en-US" smtClean="0">
                <a:sym typeface="Gill Sans MT" charset="0"/>
              </a:rPr>
              <a:t>Using materials, graphically represent your current development process.</a:t>
            </a:r>
          </a:p>
          <a:p>
            <a:pPr lvl="1"/>
            <a:r>
              <a:rPr lang="en-US" smtClean="0">
                <a:sym typeface="Gill Sans MT" charset="0"/>
              </a:rPr>
              <a:t>Roles</a:t>
            </a:r>
          </a:p>
          <a:p>
            <a:pPr lvl="1"/>
            <a:r>
              <a:rPr lang="en-US" smtClean="0">
                <a:sym typeface="Gill Sans MT" charset="0"/>
              </a:rPr>
              <a:t>Artifacts</a:t>
            </a:r>
          </a:p>
          <a:p>
            <a:pPr lvl="1"/>
            <a:r>
              <a:rPr lang="en-US" smtClean="0">
                <a:sym typeface="Gill Sans MT" charset="0"/>
              </a:rPr>
              <a:t>Challenges</a:t>
            </a:r>
          </a:p>
          <a:p>
            <a:r>
              <a:rPr lang="en-US" smtClean="0">
                <a:sym typeface="Gill Sans MT" charset="0"/>
              </a:rPr>
              <a:t>Do not use people</a:t>
            </a:r>
            <a:r>
              <a:rPr lang="ja-JP" altLang="en-US" smtClean="0">
                <a:sym typeface="Gill Sans MT" charset="0"/>
              </a:rPr>
              <a:t>’</a:t>
            </a:r>
            <a:r>
              <a:rPr lang="en-US" smtClean="0">
                <a:sym typeface="Gill Sans MT" charset="0"/>
              </a:rPr>
              <a:t>s names</a:t>
            </a:r>
          </a:p>
          <a:p>
            <a:r>
              <a:rPr lang="en-US" smtClean="0">
                <a:sym typeface="Gill Sans MT" charset="0"/>
              </a:rPr>
              <a:t>No criticism</a:t>
            </a:r>
          </a:p>
          <a:p>
            <a:r>
              <a:rPr lang="en-US" smtClean="0">
                <a:sym typeface="Gill Sans MT" charset="0"/>
              </a:rPr>
              <a:t>Have fun!</a:t>
            </a:r>
            <a:endParaRPr lang="en-US">
              <a:sym typeface="Gill Sans MT" charset="0"/>
            </a:endParaRPr>
          </a:p>
        </p:txBody>
      </p:sp>
      <p:sp>
        <p:nvSpPr>
          <p:cNvPr id="2765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765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765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765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765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765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765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765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3414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3414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3414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3415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3415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3415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3415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34154" name="AutoShape 10"/>
          <p:cNvSpPr>
            <a:spLocks/>
          </p:cNvSpPr>
          <p:nvPr/>
        </p:nvSpPr>
        <p:spPr bwMode="auto">
          <a:xfrm>
            <a:off x="6729413" y="3429000"/>
            <a:ext cx="2414587" cy="642938"/>
          </a:xfrm>
          <a:prstGeom prst="roundRect">
            <a:avLst>
              <a:gd name="adj" fmla="val 16667"/>
            </a:avLst>
          </a:prstGeom>
          <a:solidFill>
            <a:srgbClr val="C6D9F1">
              <a:alpha val="24706"/>
            </a:srgbClr>
          </a:solidFill>
          <a:ln w="9525" cap="flat">
            <a:solidFill>
              <a:srgbClr val="D8D8D8"/>
            </a:solidFill>
            <a:prstDash val="solid"/>
            <a:round/>
            <a:headEnd type="none" w="med" len="med"/>
            <a:tailEnd type="none" w="med" len="med"/>
          </a:ln>
        </p:spPr>
        <p:txBody>
          <a:bodyPr lIns="0" tIns="0" rIns="0" bIns="0"/>
          <a:lstStyle/>
          <a:p>
            <a:endParaRPr lang="en-US"/>
          </a:p>
        </p:txBody>
      </p:sp>
      <p:sp>
        <p:nvSpPr>
          <p:cNvPr id="134155" name="Rectangle 11"/>
          <p:cNvSpPr>
            <a:spLocks noGrp="1" noChangeArrowheads="1"/>
          </p:cNvSpPr>
          <p:nvPr>
            <p:ph type="title"/>
          </p:nvPr>
        </p:nvSpPr>
        <p:spPr>
          <a:ln/>
        </p:spPr>
        <p:txBody>
          <a:bodyPr/>
          <a:lstStyle/>
          <a:p>
            <a:r>
              <a:rPr lang="en-US" dirty="0"/>
              <a:t>Agile project </a:t>
            </a:r>
            <a:r>
              <a:rPr lang="en-US" dirty="0" smtClean="0"/>
              <a:t>lifecycle</a:t>
            </a:r>
            <a:endParaRPr lang="en-US" dirty="0"/>
          </a:p>
        </p:txBody>
      </p:sp>
      <p:sp>
        <p:nvSpPr>
          <p:cNvPr id="134156" name="AutoShape 12"/>
          <p:cNvSpPr>
            <a:spLocks/>
          </p:cNvSpPr>
          <p:nvPr/>
        </p:nvSpPr>
        <p:spPr bwMode="auto">
          <a:xfrm>
            <a:off x="584200" y="3429000"/>
            <a:ext cx="1000125" cy="642938"/>
          </a:xfrm>
          <a:prstGeom prst="roundRect">
            <a:avLst>
              <a:gd name="adj" fmla="val 16667"/>
            </a:avLst>
          </a:prstGeom>
          <a:solidFill>
            <a:srgbClr val="C6D9F1">
              <a:alpha val="24706"/>
            </a:srgbClr>
          </a:solidFill>
          <a:ln w="9525" cap="flat">
            <a:solidFill>
              <a:srgbClr val="D8D8D8"/>
            </a:solidFill>
            <a:prstDash val="solid"/>
            <a:round/>
            <a:headEnd type="none" w="med" len="med"/>
            <a:tailEnd type="none" w="med" len="med"/>
          </a:ln>
        </p:spPr>
        <p:txBody>
          <a:bodyPr lIns="0" tIns="0" rIns="0" bIns="0"/>
          <a:lstStyle/>
          <a:p>
            <a:endParaRPr lang="en-US"/>
          </a:p>
        </p:txBody>
      </p:sp>
      <p:sp>
        <p:nvSpPr>
          <p:cNvPr id="134157" name="AutoShape 13"/>
          <p:cNvSpPr>
            <a:spLocks/>
          </p:cNvSpPr>
          <p:nvPr/>
        </p:nvSpPr>
        <p:spPr bwMode="auto">
          <a:xfrm>
            <a:off x="1584325" y="3429000"/>
            <a:ext cx="500063" cy="642938"/>
          </a:xfrm>
          <a:prstGeom prst="roundRect">
            <a:avLst>
              <a:gd name="adj" fmla="val 16667"/>
            </a:avLst>
          </a:prstGeom>
          <a:solidFill>
            <a:srgbClr val="C6D9F1">
              <a:alpha val="24706"/>
            </a:srgbClr>
          </a:solidFill>
          <a:ln w="9525" cap="flat">
            <a:solidFill>
              <a:srgbClr val="D8D8D8"/>
            </a:solidFill>
            <a:prstDash val="solid"/>
            <a:round/>
            <a:headEnd type="none" w="med" len="med"/>
            <a:tailEnd type="none" w="med" len="med"/>
          </a:ln>
        </p:spPr>
        <p:txBody>
          <a:bodyPr lIns="0" tIns="0" rIns="0" bIns="0"/>
          <a:lstStyle/>
          <a:p>
            <a:endParaRPr lang="en-US"/>
          </a:p>
        </p:txBody>
      </p:sp>
      <p:sp>
        <p:nvSpPr>
          <p:cNvPr id="134158" name="AutoShape 14"/>
          <p:cNvSpPr>
            <a:spLocks/>
          </p:cNvSpPr>
          <p:nvPr/>
        </p:nvSpPr>
        <p:spPr bwMode="auto">
          <a:xfrm>
            <a:off x="2084388" y="3429000"/>
            <a:ext cx="4645025" cy="642938"/>
          </a:xfrm>
          <a:prstGeom prst="roundRect">
            <a:avLst>
              <a:gd name="adj" fmla="val 16667"/>
            </a:avLst>
          </a:prstGeom>
          <a:solidFill>
            <a:srgbClr val="FDE5CC"/>
          </a:solidFill>
          <a:ln w="9525" cap="flat">
            <a:solidFill>
              <a:srgbClr val="F07C03"/>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134159" name="Freeform 15"/>
          <p:cNvSpPr>
            <a:spLocks/>
          </p:cNvSpPr>
          <p:nvPr/>
        </p:nvSpPr>
        <p:spPr bwMode="auto">
          <a:xfrm>
            <a:off x="8799513" y="3236913"/>
            <a:ext cx="458787" cy="1001712"/>
          </a:xfrm>
          <a:custGeom>
            <a:avLst/>
            <a:gdLst>
              <a:gd name="T0" fmla="*/ 3912 w 17349"/>
              <a:gd name="T1" fmla="+- 0 628 157"/>
              <a:gd name="T2" fmla="*/ 628 h 21443"/>
              <a:gd name="T3" fmla="*/ 489 w 17349"/>
              <a:gd name="T4" fmla="+- 0 10761 157"/>
              <a:gd name="T5" fmla="*/ 10761 h 21443"/>
              <a:gd name="T6" fmla="*/ 3423 w 17349"/>
              <a:gd name="T7" fmla="+- 0 9818 157"/>
              <a:gd name="T8" fmla="*/ 9818 h 21443"/>
              <a:gd name="T9" fmla="*/ 0 w 17349"/>
              <a:gd name="T10" fmla="+- 0 21364 157"/>
              <a:gd name="T11" fmla="*/ 21364 h 21443"/>
              <a:gd name="T12" fmla="*/ 14427 w 17349"/>
              <a:gd name="T13" fmla="+- 0 21600 157"/>
              <a:gd name="T14" fmla="*/ 21600 h 21443"/>
              <a:gd name="T15" fmla="*/ 13693 w 17349"/>
              <a:gd name="T16" fmla="+- 0 157 157"/>
              <a:gd name="T17" fmla="*/ 157 h 21443"/>
              <a:gd name="T18" fmla="*/ 3912 w 17349"/>
              <a:gd name="T19" fmla="+- 0 628 157"/>
              <a:gd name="T20" fmla="*/ 628 h 21443"/>
              <a:gd name="T21" fmla="*/ 3912 w 17349"/>
              <a:gd name="T22" fmla="+- 0 628 157"/>
              <a:gd name="T23" fmla="*/ 628 h 21443"/>
            </a:gdLst>
            <a:ahLst/>
            <a:cxnLst>
              <a:cxn ang="0">
                <a:pos x="T0" y="T2"/>
              </a:cxn>
              <a:cxn ang="0">
                <a:pos x="T3" y="T5"/>
              </a:cxn>
              <a:cxn ang="0">
                <a:pos x="T6" y="T8"/>
              </a:cxn>
              <a:cxn ang="0">
                <a:pos x="T9" y="T11"/>
              </a:cxn>
              <a:cxn ang="0">
                <a:pos x="T12" y="T14"/>
              </a:cxn>
              <a:cxn ang="0">
                <a:pos x="T15" y="T17"/>
              </a:cxn>
              <a:cxn ang="0">
                <a:pos x="T18" y="T20"/>
              </a:cxn>
              <a:cxn ang="0">
                <a:pos x="T21" y="T23"/>
              </a:cxn>
            </a:cxnLst>
            <a:rect l="0" t="0" r="r" b="b"/>
            <a:pathLst>
              <a:path w="17349" h="21443">
                <a:moveTo>
                  <a:pt x="3912" y="471"/>
                </a:moveTo>
                <a:cubicBezTo>
                  <a:pt x="2747" y="3841"/>
                  <a:pt x="489" y="7052"/>
                  <a:pt x="489" y="10604"/>
                </a:cubicBezTo>
                <a:lnTo>
                  <a:pt x="3423" y="9661"/>
                </a:lnTo>
                <a:lnTo>
                  <a:pt x="0" y="21207"/>
                </a:lnTo>
                <a:lnTo>
                  <a:pt x="14427" y="21443"/>
                </a:lnTo>
                <a:cubicBezTo>
                  <a:pt x="14181" y="-157"/>
                  <a:pt x="21600" y="0"/>
                  <a:pt x="13693" y="0"/>
                </a:cubicBezTo>
                <a:lnTo>
                  <a:pt x="3912" y="471"/>
                </a:lnTo>
                <a:close/>
                <a:moveTo>
                  <a:pt x="3912" y="471"/>
                </a:moveTo>
              </a:path>
            </a:pathLst>
          </a:cu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nvGrpSpPr>
          <p:cNvPr id="134160" name="Group 16"/>
          <p:cNvGrpSpPr>
            <a:grpSpLocks/>
          </p:cNvGrpSpPr>
          <p:nvPr/>
        </p:nvGrpSpPr>
        <p:grpSpPr bwMode="auto">
          <a:xfrm>
            <a:off x="2298700" y="3500438"/>
            <a:ext cx="4216400" cy="500062"/>
            <a:chOff x="0" y="0"/>
            <a:chExt cx="2655" cy="315"/>
          </a:xfrm>
        </p:grpSpPr>
        <p:sp>
          <p:nvSpPr>
            <p:cNvPr id="134161" name="AutoShape 17"/>
            <p:cNvSpPr>
              <a:spLocks/>
            </p:cNvSpPr>
            <p:nvPr/>
          </p:nvSpPr>
          <p:spPr bwMode="auto">
            <a:xfrm>
              <a:off x="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4162" name="AutoShape 18"/>
            <p:cNvSpPr>
              <a:spLocks/>
            </p:cNvSpPr>
            <p:nvPr/>
          </p:nvSpPr>
          <p:spPr bwMode="auto">
            <a:xfrm>
              <a:off x="27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4163" name="AutoShape 19"/>
            <p:cNvSpPr>
              <a:spLocks/>
            </p:cNvSpPr>
            <p:nvPr/>
          </p:nvSpPr>
          <p:spPr bwMode="auto">
            <a:xfrm>
              <a:off x="54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4164" name="AutoShape 20"/>
            <p:cNvSpPr>
              <a:spLocks/>
            </p:cNvSpPr>
            <p:nvPr/>
          </p:nvSpPr>
          <p:spPr bwMode="auto">
            <a:xfrm>
              <a:off x="81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4165" name="AutoShape 21"/>
            <p:cNvSpPr>
              <a:spLocks/>
            </p:cNvSpPr>
            <p:nvPr/>
          </p:nvSpPr>
          <p:spPr bwMode="auto">
            <a:xfrm>
              <a:off x="108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4166" name="AutoShape 22"/>
            <p:cNvSpPr>
              <a:spLocks/>
            </p:cNvSpPr>
            <p:nvPr/>
          </p:nvSpPr>
          <p:spPr bwMode="auto">
            <a:xfrm>
              <a:off x="135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4167" name="AutoShape 23"/>
            <p:cNvSpPr>
              <a:spLocks/>
            </p:cNvSpPr>
            <p:nvPr/>
          </p:nvSpPr>
          <p:spPr bwMode="auto">
            <a:xfrm>
              <a:off x="162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4168" name="AutoShape 24"/>
            <p:cNvSpPr>
              <a:spLocks/>
            </p:cNvSpPr>
            <p:nvPr/>
          </p:nvSpPr>
          <p:spPr bwMode="auto">
            <a:xfrm>
              <a:off x="189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4169" name="AutoShape 25"/>
            <p:cNvSpPr>
              <a:spLocks/>
            </p:cNvSpPr>
            <p:nvPr/>
          </p:nvSpPr>
          <p:spPr bwMode="auto">
            <a:xfrm>
              <a:off x="216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4170" name="AutoShape 26"/>
            <p:cNvSpPr>
              <a:spLocks/>
            </p:cNvSpPr>
            <p:nvPr/>
          </p:nvSpPr>
          <p:spPr bwMode="auto">
            <a:xfrm>
              <a:off x="243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grpSp>
      <p:sp>
        <p:nvSpPr>
          <p:cNvPr id="134171" name="Rectangle 27"/>
          <p:cNvSpPr>
            <a:spLocks/>
          </p:cNvSpPr>
          <p:nvPr/>
        </p:nvSpPr>
        <p:spPr bwMode="auto">
          <a:xfrm>
            <a:off x="3475038" y="4429125"/>
            <a:ext cx="19653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r>
              <a:rPr lang="en-US" sz="1800" b="1">
                <a:solidFill>
                  <a:srgbClr val="4F1414"/>
                </a:solidFill>
                <a:latin typeface="Trebuchet MS" charset="0"/>
                <a:ea typeface="ＭＳ Ｐゴシック" charset="0"/>
                <a:cs typeface="Trebuchet MS" charset="0"/>
                <a:sym typeface="Trebuchet MS" charset="0"/>
              </a:rPr>
              <a:t>Develop &amp; deploy</a:t>
            </a:r>
            <a:endParaRPr lang="en-US" sz="1800">
              <a:solidFill>
                <a:schemeClr val="tx1"/>
              </a:solidFill>
              <a:latin typeface="Trebuchet MS" charset="0"/>
              <a:ea typeface="ＭＳ Ｐゴシック" charset="0"/>
              <a:cs typeface="Lucida Grande" charset="0"/>
              <a:sym typeface="Trebuchet MS" charset="0"/>
            </a:endParaRPr>
          </a:p>
          <a:p>
            <a:r>
              <a:rPr lang="en-US" sz="1400">
                <a:solidFill>
                  <a:srgbClr val="4F1414"/>
                </a:solidFill>
                <a:latin typeface="Trebuchet MS" charset="0"/>
                <a:ea typeface="ＭＳ Ｐゴシック" charset="0"/>
                <a:cs typeface="Trebuchet MS" charset="0"/>
                <a:sym typeface="Trebuchet MS" charset="0"/>
              </a:rPr>
              <a:t>(12+ weeks)</a:t>
            </a:r>
          </a:p>
        </p:txBody>
      </p:sp>
      <p:sp>
        <p:nvSpPr>
          <p:cNvPr id="134172" name="Line 28"/>
          <p:cNvSpPr>
            <a:spLocks noChangeShapeType="1"/>
          </p:cNvSpPr>
          <p:nvPr/>
        </p:nvSpPr>
        <p:spPr bwMode="auto">
          <a:xfrm rot="10800000" flipH="1">
            <a:off x="4413250" y="4071938"/>
            <a:ext cx="0" cy="323850"/>
          </a:xfrm>
          <a:prstGeom prst="line">
            <a:avLst/>
          </a:prstGeom>
          <a:noFill/>
          <a:ln w="28575" cap="flat">
            <a:solidFill>
              <a:srgbClr val="9F2936"/>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4173" name="AutoShape 29"/>
          <p:cNvSpPr>
            <a:spLocks/>
          </p:cNvSpPr>
          <p:nvPr/>
        </p:nvSpPr>
        <p:spPr bwMode="auto">
          <a:xfrm rot="-5400000">
            <a:off x="4317206" y="1088232"/>
            <a:ext cx="214313" cy="4178300"/>
          </a:xfrm>
          <a:custGeom>
            <a:avLst/>
            <a:gdLst/>
            <a:ahLst/>
            <a:cxnLst/>
            <a:rect l="0" t="0" r="r" b="b"/>
            <a:pathLst>
              <a:path w="21600" h="21600">
                <a:moveTo>
                  <a:pt x="0" y="0"/>
                </a:moveTo>
                <a:cubicBezTo>
                  <a:pt x="5965" y="0"/>
                  <a:pt x="10800" y="391"/>
                  <a:pt x="10800" y="873"/>
                </a:cubicBezTo>
                <a:lnTo>
                  <a:pt x="10800" y="9927"/>
                </a:lnTo>
                <a:cubicBezTo>
                  <a:pt x="10800" y="10409"/>
                  <a:pt x="15635" y="10800"/>
                  <a:pt x="21600" y="10800"/>
                </a:cubicBezTo>
                <a:cubicBezTo>
                  <a:pt x="15635" y="10800"/>
                  <a:pt x="10800" y="11191"/>
                  <a:pt x="10800" y="11673"/>
                </a:cubicBezTo>
                <a:lnTo>
                  <a:pt x="10800" y="20727"/>
                </a:lnTo>
                <a:cubicBezTo>
                  <a:pt x="10800" y="21209"/>
                  <a:pt x="5965" y="21600"/>
                  <a:pt x="0" y="21600"/>
                </a:cubicBezTo>
              </a:path>
            </a:pathLst>
          </a:custGeom>
          <a:noFill/>
          <a:ln w="25400" cap="flat">
            <a:solidFill>
              <a:srgbClr val="F07F09"/>
            </a:solidFill>
            <a:prstDash val="solid"/>
            <a:round/>
            <a:headEnd type="none" w="med" len="med"/>
            <a:tailEnd type="non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4174" name="Rectangle 30"/>
          <p:cNvSpPr>
            <a:spLocks/>
          </p:cNvSpPr>
          <p:nvPr/>
        </p:nvSpPr>
        <p:spPr bwMode="auto">
          <a:xfrm>
            <a:off x="3048000" y="2641600"/>
            <a:ext cx="26955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1600" b="1">
                <a:solidFill>
                  <a:srgbClr val="4F1414"/>
                </a:solidFill>
                <a:latin typeface="Trebuchet MS" charset="0"/>
                <a:ea typeface="ＭＳ Ｐゴシック" charset="0"/>
                <a:cs typeface="Trebuchet MS" charset="0"/>
                <a:sym typeface="Trebuchet MS" charset="0"/>
              </a:rPr>
              <a:t>Many time-boxed iterations</a:t>
            </a:r>
          </a:p>
        </p:txBody>
      </p:sp>
      <p:pic>
        <p:nvPicPr>
          <p:cNvPr id="134175"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1447800"/>
            <a:ext cx="1020763"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3517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3517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3517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3517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3517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3517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3517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35178" name="AutoShape 10"/>
          <p:cNvSpPr>
            <a:spLocks/>
          </p:cNvSpPr>
          <p:nvPr/>
        </p:nvSpPr>
        <p:spPr bwMode="auto">
          <a:xfrm>
            <a:off x="6729413" y="3429000"/>
            <a:ext cx="2414587" cy="642938"/>
          </a:xfrm>
          <a:prstGeom prst="roundRect">
            <a:avLst>
              <a:gd name="adj" fmla="val 16667"/>
            </a:avLst>
          </a:prstGeom>
          <a:solidFill>
            <a:srgbClr val="C6D9F1">
              <a:alpha val="24706"/>
            </a:srgbClr>
          </a:solidFill>
          <a:ln w="9525" cap="flat">
            <a:solidFill>
              <a:srgbClr val="D8D8D8"/>
            </a:solidFill>
            <a:prstDash val="solid"/>
            <a:round/>
            <a:headEnd type="none" w="med" len="med"/>
            <a:tailEnd type="none" w="med" len="med"/>
          </a:ln>
        </p:spPr>
        <p:txBody>
          <a:bodyPr lIns="0" tIns="0" rIns="0" bIns="0"/>
          <a:lstStyle/>
          <a:p>
            <a:endParaRPr lang="en-US"/>
          </a:p>
        </p:txBody>
      </p:sp>
      <p:sp>
        <p:nvSpPr>
          <p:cNvPr id="135179" name="Rectangle 11"/>
          <p:cNvSpPr>
            <a:spLocks noGrp="1" noChangeArrowheads="1"/>
          </p:cNvSpPr>
          <p:nvPr>
            <p:ph type="title"/>
          </p:nvPr>
        </p:nvSpPr>
        <p:spPr>
          <a:ln/>
        </p:spPr>
        <p:txBody>
          <a:bodyPr/>
          <a:lstStyle/>
          <a:p>
            <a:r>
              <a:rPr lang="en-US" dirty="0"/>
              <a:t>Agile project </a:t>
            </a:r>
            <a:r>
              <a:rPr lang="en-US" dirty="0" smtClean="0"/>
              <a:t>lifecycle</a:t>
            </a:r>
            <a:endParaRPr lang="en-US" dirty="0"/>
          </a:p>
        </p:txBody>
      </p:sp>
      <p:sp>
        <p:nvSpPr>
          <p:cNvPr id="135180" name="AutoShape 12"/>
          <p:cNvSpPr>
            <a:spLocks/>
          </p:cNvSpPr>
          <p:nvPr/>
        </p:nvSpPr>
        <p:spPr bwMode="auto">
          <a:xfrm>
            <a:off x="584200" y="3429000"/>
            <a:ext cx="1000125" cy="642938"/>
          </a:xfrm>
          <a:prstGeom prst="roundRect">
            <a:avLst>
              <a:gd name="adj" fmla="val 16667"/>
            </a:avLst>
          </a:prstGeom>
          <a:solidFill>
            <a:srgbClr val="C6D9F1">
              <a:alpha val="24706"/>
            </a:srgbClr>
          </a:solidFill>
          <a:ln w="9525" cap="flat">
            <a:solidFill>
              <a:srgbClr val="D8D8D8"/>
            </a:solidFill>
            <a:prstDash val="solid"/>
            <a:round/>
            <a:headEnd type="none" w="med" len="med"/>
            <a:tailEnd type="none" w="med" len="med"/>
          </a:ln>
        </p:spPr>
        <p:txBody>
          <a:bodyPr lIns="0" tIns="0" rIns="0" bIns="0"/>
          <a:lstStyle/>
          <a:p>
            <a:endParaRPr lang="en-US"/>
          </a:p>
        </p:txBody>
      </p:sp>
      <p:sp>
        <p:nvSpPr>
          <p:cNvPr id="135181" name="AutoShape 13"/>
          <p:cNvSpPr>
            <a:spLocks/>
          </p:cNvSpPr>
          <p:nvPr/>
        </p:nvSpPr>
        <p:spPr bwMode="auto">
          <a:xfrm>
            <a:off x="1584325" y="3429000"/>
            <a:ext cx="500063" cy="642938"/>
          </a:xfrm>
          <a:prstGeom prst="roundRect">
            <a:avLst>
              <a:gd name="adj" fmla="val 16667"/>
            </a:avLst>
          </a:prstGeom>
          <a:solidFill>
            <a:srgbClr val="C6D9F1">
              <a:alpha val="24706"/>
            </a:srgbClr>
          </a:solidFill>
          <a:ln w="9525" cap="flat">
            <a:solidFill>
              <a:srgbClr val="D8D8D8"/>
            </a:solidFill>
            <a:prstDash val="solid"/>
            <a:round/>
            <a:headEnd type="none" w="med" len="med"/>
            <a:tailEnd type="none" w="med" len="med"/>
          </a:ln>
        </p:spPr>
        <p:txBody>
          <a:bodyPr lIns="0" tIns="0" rIns="0" bIns="0"/>
          <a:lstStyle/>
          <a:p>
            <a:endParaRPr lang="en-US"/>
          </a:p>
        </p:txBody>
      </p:sp>
      <p:sp>
        <p:nvSpPr>
          <p:cNvPr id="135182" name="AutoShape 14"/>
          <p:cNvSpPr>
            <a:spLocks/>
          </p:cNvSpPr>
          <p:nvPr/>
        </p:nvSpPr>
        <p:spPr bwMode="auto">
          <a:xfrm>
            <a:off x="2084388" y="3429000"/>
            <a:ext cx="4645025" cy="642938"/>
          </a:xfrm>
          <a:prstGeom prst="roundRect">
            <a:avLst>
              <a:gd name="adj" fmla="val 16667"/>
            </a:avLst>
          </a:prstGeom>
          <a:solidFill>
            <a:srgbClr val="FDE5CC"/>
          </a:solidFill>
          <a:ln w="9525" cap="flat">
            <a:solidFill>
              <a:srgbClr val="F07C03"/>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a:p>
        </p:txBody>
      </p:sp>
      <p:sp>
        <p:nvSpPr>
          <p:cNvPr id="135183" name="Freeform 15"/>
          <p:cNvSpPr>
            <a:spLocks/>
          </p:cNvSpPr>
          <p:nvPr/>
        </p:nvSpPr>
        <p:spPr bwMode="auto">
          <a:xfrm>
            <a:off x="8799513" y="3236913"/>
            <a:ext cx="458787" cy="1001712"/>
          </a:xfrm>
          <a:custGeom>
            <a:avLst/>
            <a:gdLst>
              <a:gd name="T0" fmla="*/ 3912 w 17349"/>
              <a:gd name="T1" fmla="+- 0 628 157"/>
              <a:gd name="T2" fmla="*/ 628 h 21443"/>
              <a:gd name="T3" fmla="*/ 489 w 17349"/>
              <a:gd name="T4" fmla="+- 0 10761 157"/>
              <a:gd name="T5" fmla="*/ 10761 h 21443"/>
              <a:gd name="T6" fmla="*/ 3423 w 17349"/>
              <a:gd name="T7" fmla="+- 0 9818 157"/>
              <a:gd name="T8" fmla="*/ 9818 h 21443"/>
              <a:gd name="T9" fmla="*/ 0 w 17349"/>
              <a:gd name="T10" fmla="+- 0 21364 157"/>
              <a:gd name="T11" fmla="*/ 21364 h 21443"/>
              <a:gd name="T12" fmla="*/ 14427 w 17349"/>
              <a:gd name="T13" fmla="+- 0 21600 157"/>
              <a:gd name="T14" fmla="*/ 21600 h 21443"/>
              <a:gd name="T15" fmla="*/ 13693 w 17349"/>
              <a:gd name="T16" fmla="+- 0 157 157"/>
              <a:gd name="T17" fmla="*/ 157 h 21443"/>
              <a:gd name="T18" fmla="*/ 3912 w 17349"/>
              <a:gd name="T19" fmla="+- 0 628 157"/>
              <a:gd name="T20" fmla="*/ 628 h 21443"/>
              <a:gd name="T21" fmla="*/ 3912 w 17349"/>
              <a:gd name="T22" fmla="+- 0 628 157"/>
              <a:gd name="T23" fmla="*/ 628 h 21443"/>
            </a:gdLst>
            <a:ahLst/>
            <a:cxnLst>
              <a:cxn ang="0">
                <a:pos x="T0" y="T2"/>
              </a:cxn>
              <a:cxn ang="0">
                <a:pos x="T3" y="T5"/>
              </a:cxn>
              <a:cxn ang="0">
                <a:pos x="T6" y="T8"/>
              </a:cxn>
              <a:cxn ang="0">
                <a:pos x="T9" y="T11"/>
              </a:cxn>
              <a:cxn ang="0">
                <a:pos x="T12" y="T14"/>
              </a:cxn>
              <a:cxn ang="0">
                <a:pos x="T15" y="T17"/>
              </a:cxn>
              <a:cxn ang="0">
                <a:pos x="T18" y="T20"/>
              </a:cxn>
              <a:cxn ang="0">
                <a:pos x="T21" y="T23"/>
              </a:cxn>
            </a:cxnLst>
            <a:rect l="0" t="0" r="r" b="b"/>
            <a:pathLst>
              <a:path w="17349" h="21443">
                <a:moveTo>
                  <a:pt x="3912" y="471"/>
                </a:moveTo>
                <a:cubicBezTo>
                  <a:pt x="2747" y="3841"/>
                  <a:pt x="489" y="7052"/>
                  <a:pt x="489" y="10604"/>
                </a:cubicBezTo>
                <a:lnTo>
                  <a:pt x="3423" y="9661"/>
                </a:lnTo>
                <a:lnTo>
                  <a:pt x="0" y="21207"/>
                </a:lnTo>
                <a:lnTo>
                  <a:pt x="14427" y="21443"/>
                </a:lnTo>
                <a:cubicBezTo>
                  <a:pt x="14181" y="-157"/>
                  <a:pt x="21600" y="0"/>
                  <a:pt x="13693" y="0"/>
                </a:cubicBezTo>
                <a:lnTo>
                  <a:pt x="3912" y="471"/>
                </a:lnTo>
                <a:close/>
                <a:moveTo>
                  <a:pt x="3912" y="471"/>
                </a:moveTo>
              </a:path>
            </a:pathLst>
          </a:cu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nvGrpSpPr>
          <p:cNvPr id="135184" name="Group 16"/>
          <p:cNvGrpSpPr>
            <a:grpSpLocks/>
          </p:cNvGrpSpPr>
          <p:nvPr/>
        </p:nvGrpSpPr>
        <p:grpSpPr bwMode="auto">
          <a:xfrm>
            <a:off x="2298700" y="3500438"/>
            <a:ext cx="4216400" cy="500062"/>
            <a:chOff x="0" y="0"/>
            <a:chExt cx="2655" cy="315"/>
          </a:xfrm>
        </p:grpSpPr>
        <p:sp>
          <p:nvSpPr>
            <p:cNvPr id="135185" name="AutoShape 17"/>
            <p:cNvSpPr>
              <a:spLocks/>
            </p:cNvSpPr>
            <p:nvPr/>
          </p:nvSpPr>
          <p:spPr bwMode="auto">
            <a:xfrm>
              <a:off x="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5186" name="AutoShape 18"/>
            <p:cNvSpPr>
              <a:spLocks/>
            </p:cNvSpPr>
            <p:nvPr/>
          </p:nvSpPr>
          <p:spPr bwMode="auto">
            <a:xfrm>
              <a:off x="27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5187" name="AutoShape 19"/>
            <p:cNvSpPr>
              <a:spLocks/>
            </p:cNvSpPr>
            <p:nvPr/>
          </p:nvSpPr>
          <p:spPr bwMode="auto">
            <a:xfrm>
              <a:off x="54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5188" name="AutoShape 20"/>
            <p:cNvSpPr>
              <a:spLocks/>
            </p:cNvSpPr>
            <p:nvPr/>
          </p:nvSpPr>
          <p:spPr bwMode="auto">
            <a:xfrm>
              <a:off x="81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5189" name="AutoShape 21"/>
            <p:cNvSpPr>
              <a:spLocks/>
            </p:cNvSpPr>
            <p:nvPr/>
          </p:nvSpPr>
          <p:spPr bwMode="auto">
            <a:xfrm>
              <a:off x="108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5190" name="AutoShape 22"/>
            <p:cNvSpPr>
              <a:spLocks/>
            </p:cNvSpPr>
            <p:nvPr/>
          </p:nvSpPr>
          <p:spPr bwMode="auto">
            <a:xfrm>
              <a:off x="135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5191" name="AutoShape 23"/>
            <p:cNvSpPr>
              <a:spLocks/>
            </p:cNvSpPr>
            <p:nvPr/>
          </p:nvSpPr>
          <p:spPr bwMode="auto">
            <a:xfrm>
              <a:off x="162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5192" name="AutoShape 24"/>
            <p:cNvSpPr>
              <a:spLocks/>
            </p:cNvSpPr>
            <p:nvPr/>
          </p:nvSpPr>
          <p:spPr bwMode="auto">
            <a:xfrm>
              <a:off x="189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5193" name="AutoShape 25"/>
            <p:cNvSpPr>
              <a:spLocks/>
            </p:cNvSpPr>
            <p:nvPr/>
          </p:nvSpPr>
          <p:spPr bwMode="auto">
            <a:xfrm>
              <a:off x="216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5194" name="AutoShape 26"/>
            <p:cNvSpPr>
              <a:spLocks/>
            </p:cNvSpPr>
            <p:nvPr/>
          </p:nvSpPr>
          <p:spPr bwMode="auto">
            <a:xfrm>
              <a:off x="243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grpSp>
      <p:sp>
        <p:nvSpPr>
          <p:cNvPr id="135195" name="Rectangle 27"/>
          <p:cNvSpPr>
            <a:spLocks/>
          </p:cNvSpPr>
          <p:nvPr/>
        </p:nvSpPr>
        <p:spPr bwMode="auto">
          <a:xfrm>
            <a:off x="3475038" y="4429125"/>
            <a:ext cx="19653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r>
              <a:rPr lang="en-US" sz="1800" b="1">
                <a:solidFill>
                  <a:srgbClr val="4F1414"/>
                </a:solidFill>
                <a:latin typeface="Trebuchet MS" charset="0"/>
                <a:ea typeface="ＭＳ Ｐゴシック" charset="0"/>
                <a:cs typeface="Trebuchet MS" charset="0"/>
                <a:sym typeface="Trebuchet MS" charset="0"/>
              </a:rPr>
              <a:t>Develop &amp; deploy</a:t>
            </a:r>
            <a:endParaRPr lang="en-US" sz="1800">
              <a:solidFill>
                <a:schemeClr val="tx1"/>
              </a:solidFill>
              <a:latin typeface="Trebuchet MS" charset="0"/>
              <a:ea typeface="ＭＳ Ｐゴシック" charset="0"/>
              <a:cs typeface="Lucida Grande" charset="0"/>
              <a:sym typeface="Trebuchet MS" charset="0"/>
            </a:endParaRPr>
          </a:p>
          <a:p>
            <a:r>
              <a:rPr lang="en-US" sz="1400">
                <a:solidFill>
                  <a:srgbClr val="4F1414"/>
                </a:solidFill>
                <a:latin typeface="Trebuchet MS" charset="0"/>
                <a:ea typeface="ＭＳ Ｐゴシック" charset="0"/>
                <a:cs typeface="Trebuchet MS" charset="0"/>
                <a:sym typeface="Trebuchet MS" charset="0"/>
              </a:rPr>
              <a:t>(12+ weeks)</a:t>
            </a:r>
          </a:p>
        </p:txBody>
      </p:sp>
      <p:sp>
        <p:nvSpPr>
          <p:cNvPr id="135196" name="Line 28"/>
          <p:cNvSpPr>
            <a:spLocks noChangeShapeType="1"/>
          </p:cNvSpPr>
          <p:nvPr/>
        </p:nvSpPr>
        <p:spPr bwMode="auto">
          <a:xfrm rot="10800000" flipH="1">
            <a:off x="4413250" y="4071938"/>
            <a:ext cx="0" cy="323850"/>
          </a:xfrm>
          <a:prstGeom prst="line">
            <a:avLst/>
          </a:prstGeom>
          <a:noFill/>
          <a:ln w="28575" cap="flat">
            <a:solidFill>
              <a:srgbClr val="48365A"/>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97" name="AutoShape 29"/>
          <p:cNvSpPr>
            <a:spLocks/>
          </p:cNvSpPr>
          <p:nvPr/>
        </p:nvSpPr>
        <p:spPr bwMode="auto">
          <a:xfrm>
            <a:off x="2562225" y="3643313"/>
            <a:ext cx="180975" cy="179387"/>
          </a:xfrm>
          <a:prstGeom prst="star5">
            <a:avLst/>
          </a:prstGeom>
          <a:solidFill>
            <a:srgbClr val="FFC000"/>
          </a:solidFill>
          <a:ln w="9525" cap="flat">
            <a:solidFill>
              <a:srgbClr val="DB7408"/>
            </a:solidFill>
            <a:prstDash val="solid"/>
            <a:round/>
            <a:headEnd type="none" w="med" len="med"/>
            <a:tailEnd type="none" w="med" len="med"/>
          </a:ln>
        </p:spPr>
        <p:txBody>
          <a:bodyPr lIns="0" tIns="0" rIns="0" bIns="0"/>
          <a:lstStyle/>
          <a:p>
            <a:endParaRPr lang="en-US"/>
          </a:p>
        </p:txBody>
      </p:sp>
      <p:sp>
        <p:nvSpPr>
          <p:cNvPr id="135198" name="AutoShape 30"/>
          <p:cNvSpPr>
            <a:spLocks/>
          </p:cNvSpPr>
          <p:nvPr/>
        </p:nvSpPr>
        <p:spPr bwMode="auto">
          <a:xfrm>
            <a:off x="2989263" y="3643313"/>
            <a:ext cx="180975" cy="179387"/>
          </a:xfrm>
          <a:prstGeom prst="star5">
            <a:avLst/>
          </a:prstGeom>
          <a:solidFill>
            <a:srgbClr val="FFC000"/>
          </a:solidFill>
          <a:ln w="9525" cap="flat">
            <a:solidFill>
              <a:srgbClr val="DB7408"/>
            </a:solidFill>
            <a:prstDash val="solid"/>
            <a:round/>
            <a:headEnd type="none" w="med" len="med"/>
            <a:tailEnd type="none" w="med" len="med"/>
          </a:ln>
        </p:spPr>
        <p:txBody>
          <a:bodyPr lIns="0" tIns="0" rIns="0" bIns="0"/>
          <a:lstStyle/>
          <a:p>
            <a:endParaRPr lang="en-US"/>
          </a:p>
        </p:txBody>
      </p:sp>
      <p:sp>
        <p:nvSpPr>
          <p:cNvPr id="135199" name="AutoShape 31"/>
          <p:cNvSpPr>
            <a:spLocks/>
          </p:cNvSpPr>
          <p:nvPr/>
        </p:nvSpPr>
        <p:spPr bwMode="auto">
          <a:xfrm>
            <a:off x="3419475" y="3643313"/>
            <a:ext cx="180975" cy="179387"/>
          </a:xfrm>
          <a:prstGeom prst="star5">
            <a:avLst/>
          </a:prstGeom>
          <a:solidFill>
            <a:srgbClr val="FFC000"/>
          </a:solidFill>
          <a:ln w="9525" cap="flat">
            <a:solidFill>
              <a:srgbClr val="DB7408"/>
            </a:solidFill>
            <a:prstDash val="solid"/>
            <a:round/>
            <a:headEnd type="none" w="med" len="med"/>
            <a:tailEnd type="none" w="med" len="med"/>
          </a:ln>
        </p:spPr>
        <p:txBody>
          <a:bodyPr lIns="0" tIns="0" rIns="0" bIns="0"/>
          <a:lstStyle/>
          <a:p>
            <a:endParaRPr lang="en-US"/>
          </a:p>
        </p:txBody>
      </p:sp>
      <p:sp>
        <p:nvSpPr>
          <p:cNvPr id="135200" name="AutoShape 32"/>
          <p:cNvSpPr>
            <a:spLocks/>
          </p:cNvSpPr>
          <p:nvPr/>
        </p:nvSpPr>
        <p:spPr bwMode="auto">
          <a:xfrm>
            <a:off x="3848100" y="3643313"/>
            <a:ext cx="180975" cy="179387"/>
          </a:xfrm>
          <a:prstGeom prst="star5">
            <a:avLst/>
          </a:prstGeom>
          <a:solidFill>
            <a:srgbClr val="FFC000"/>
          </a:solidFill>
          <a:ln w="9525" cap="flat">
            <a:solidFill>
              <a:srgbClr val="DB7408"/>
            </a:solidFill>
            <a:prstDash val="solid"/>
            <a:round/>
            <a:headEnd type="none" w="med" len="med"/>
            <a:tailEnd type="none" w="med" len="med"/>
          </a:ln>
        </p:spPr>
        <p:txBody>
          <a:bodyPr lIns="0" tIns="0" rIns="0" bIns="0"/>
          <a:lstStyle/>
          <a:p>
            <a:endParaRPr lang="en-US"/>
          </a:p>
        </p:txBody>
      </p:sp>
      <p:sp>
        <p:nvSpPr>
          <p:cNvPr id="135201" name="AutoShape 33"/>
          <p:cNvSpPr>
            <a:spLocks/>
          </p:cNvSpPr>
          <p:nvPr/>
        </p:nvSpPr>
        <p:spPr bwMode="auto">
          <a:xfrm>
            <a:off x="4275138" y="3643313"/>
            <a:ext cx="180975" cy="179387"/>
          </a:xfrm>
          <a:prstGeom prst="star5">
            <a:avLst/>
          </a:prstGeom>
          <a:solidFill>
            <a:srgbClr val="FFC000"/>
          </a:solidFill>
          <a:ln w="9525" cap="flat">
            <a:solidFill>
              <a:srgbClr val="DB7408"/>
            </a:solidFill>
            <a:prstDash val="solid"/>
            <a:round/>
            <a:headEnd type="none" w="med" len="med"/>
            <a:tailEnd type="none" w="med" len="med"/>
          </a:ln>
        </p:spPr>
        <p:txBody>
          <a:bodyPr lIns="0" tIns="0" rIns="0" bIns="0"/>
          <a:lstStyle/>
          <a:p>
            <a:endParaRPr lang="en-US"/>
          </a:p>
        </p:txBody>
      </p:sp>
      <p:sp>
        <p:nvSpPr>
          <p:cNvPr id="135202" name="AutoShape 34"/>
          <p:cNvSpPr>
            <a:spLocks/>
          </p:cNvSpPr>
          <p:nvPr/>
        </p:nvSpPr>
        <p:spPr bwMode="auto">
          <a:xfrm>
            <a:off x="4700588" y="3643313"/>
            <a:ext cx="180975" cy="179387"/>
          </a:xfrm>
          <a:prstGeom prst="star5">
            <a:avLst/>
          </a:prstGeom>
          <a:solidFill>
            <a:srgbClr val="FFC000"/>
          </a:solidFill>
          <a:ln w="9525" cap="flat">
            <a:solidFill>
              <a:srgbClr val="DB7408"/>
            </a:solidFill>
            <a:prstDash val="solid"/>
            <a:round/>
            <a:headEnd type="none" w="med" len="med"/>
            <a:tailEnd type="none" w="med" len="med"/>
          </a:ln>
        </p:spPr>
        <p:txBody>
          <a:bodyPr lIns="0" tIns="0" rIns="0" bIns="0"/>
          <a:lstStyle/>
          <a:p>
            <a:endParaRPr lang="en-US"/>
          </a:p>
        </p:txBody>
      </p:sp>
      <p:sp>
        <p:nvSpPr>
          <p:cNvPr id="135203" name="AutoShape 35"/>
          <p:cNvSpPr>
            <a:spLocks/>
          </p:cNvSpPr>
          <p:nvPr/>
        </p:nvSpPr>
        <p:spPr bwMode="auto">
          <a:xfrm>
            <a:off x="5132388" y="3643313"/>
            <a:ext cx="180975" cy="179387"/>
          </a:xfrm>
          <a:prstGeom prst="star5">
            <a:avLst/>
          </a:prstGeom>
          <a:solidFill>
            <a:srgbClr val="FFC000"/>
          </a:solidFill>
          <a:ln w="9525" cap="flat">
            <a:solidFill>
              <a:srgbClr val="DB7408"/>
            </a:solidFill>
            <a:prstDash val="solid"/>
            <a:round/>
            <a:headEnd type="none" w="med" len="med"/>
            <a:tailEnd type="none" w="med" len="med"/>
          </a:ln>
        </p:spPr>
        <p:txBody>
          <a:bodyPr lIns="0" tIns="0" rIns="0" bIns="0"/>
          <a:lstStyle/>
          <a:p>
            <a:endParaRPr lang="en-US"/>
          </a:p>
        </p:txBody>
      </p:sp>
      <p:sp>
        <p:nvSpPr>
          <p:cNvPr id="135204" name="AutoShape 36"/>
          <p:cNvSpPr>
            <a:spLocks/>
          </p:cNvSpPr>
          <p:nvPr/>
        </p:nvSpPr>
        <p:spPr bwMode="auto">
          <a:xfrm>
            <a:off x="5991225" y="3643313"/>
            <a:ext cx="180975" cy="179387"/>
          </a:xfrm>
          <a:prstGeom prst="star5">
            <a:avLst/>
          </a:prstGeom>
          <a:solidFill>
            <a:srgbClr val="FFC000"/>
          </a:solidFill>
          <a:ln w="9525" cap="flat">
            <a:solidFill>
              <a:srgbClr val="DB7408"/>
            </a:solidFill>
            <a:prstDash val="solid"/>
            <a:round/>
            <a:headEnd type="none" w="med" len="med"/>
            <a:tailEnd type="none" w="med" len="med"/>
          </a:ln>
        </p:spPr>
        <p:txBody>
          <a:bodyPr lIns="0" tIns="0" rIns="0" bIns="0"/>
          <a:lstStyle/>
          <a:p>
            <a:endParaRPr lang="en-US"/>
          </a:p>
        </p:txBody>
      </p:sp>
      <p:sp>
        <p:nvSpPr>
          <p:cNvPr id="135205" name="AutoShape 37"/>
          <p:cNvSpPr>
            <a:spLocks/>
          </p:cNvSpPr>
          <p:nvPr/>
        </p:nvSpPr>
        <p:spPr bwMode="auto">
          <a:xfrm>
            <a:off x="6419850" y="3643313"/>
            <a:ext cx="180975" cy="179387"/>
          </a:xfrm>
          <a:prstGeom prst="star5">
            <a:avLst/>
          </a:prstGeom>
          <a:solidFill>
            <a:srgbClr val="FFC000"/>
          </a:solidFill>
          <a:ln w="9525" cap="flat">
            <a:solidFill>
              <a:srgbClr val="DB7408"/>
            </a:solidFill>
            <a:prstDash val="solid"/>
            <a:round/>
            <a:headEnd type="none" w="med" len="med"/>
            <a:tailEnd type="none" w="med" len="med"/>
          </a:ln>
        </p:spPr>
        <p:txBody>
          <a:bodyPr lIns="0" tIns="0" rIns="0" bIns="0"/>
          <a:lstStyle/>
          <a:p>
            <a:endParaRPr lang="en-US"/>
          </a:p>
        </p:txBody>
      </p:sp>
      <p:sp>
        <p:nvSpPr>
          <p:cNvPr id="135206" name="Line 38"/>
          <p:cNvSpPr>
            <a:spLocks noChangeShapeType="1"/>
          </p:cNvSpPr>
          <p:nvPr/>
        </p:nvSpPr>
        <p:spPr bwMode="auto">
          <a:xfrm flipH="1">
            <a:off x="5695950" y="3286125"/>
            <a:ext cx="1588" cy="928688"/>
          </a:xfrm>
          <a:prstGeom prst="line">
            <a:avLst/>
          </a:prstGeom>
          <a:noFill/>
          <a:ln w="25400" cap="flat">
            <a:solidFill>
              <a:srgbClr val="F07F09"/>
            </a:solidFill>
            <a:prstDash val="solid"/>
            <a:round/>
            <a:headEnd type="none" w="med" len="med"/>
            <a:tailEnd type="non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207" name="AutoShape 39"/>
          <p:cNvSpPr>
            <a:spLocks/>
          </p:cNvSpPr>
          <p:nvPr/>
        </p:nvSpPr>
        <p:spPr bwMode="auto">
          <a:xfrm>
            <a:off x="5561013" y="3643313"/>
            <a:ext cx="180975" cy="179387"/>
          </a:xfrm>
          <a:prstGeom prst="star5">
            <a:avLst/>
          </a:prstGeom>
          <a:solidFill>
            <a:srgbClr val="FFC000"/>
          </a:solidFill>
          <a:ln w="9525" cap="flat">
            <a:solidFill>
              <a:srgbClr val="DB7408"/>
            </a:solidFill>
            <a:prstDash val="solid"/>
            <a:round/>
            <a:headEnd type="none" w="med" len="med"/>
            <a:tailEnd type="none" w="med" len="med"/>
          </a:ln>
        </p:spPr>
        <p:txBody>
          <a:bodyPr lIns="0" tIns="0" rIns="0" bIns="0"/>
          <a:lstStyle/>
          <a:p>
            <a:endParaRPr lang="en-US"/>
          </a:p>
        </p:txBody>
      </p:sp>
      <p:sp>
        <p:nvSpPr>
          <p:cNvPr id="135208" name="Rectangle 40"/>
          <p:cNvSpPr>
            <a:spLocks/>
          </p:cNvSpPr>
          <p:nvPr/>
        </p:nvSpPr>
        <p:spPr bwMode="auto">
          <a:xfrm>
            <a:off x="2286000" y="2641600"/>
            <a:ext cx="43227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r>
              <a:rPr lang="en-US" sz="1600" b="1">
                <a:solidFill>
                  <a:srgbClr val="4F1414"/>
                </a:solidFill>
                <a:latin typeface="Trebuchet MS" charset="0"/>
                <a:ea typeface="ＭＳ Ｐゴシック" charset="0"/>
                <a:cs typeface="Trebuchet MS" charset="0"/>
                <a:sym typeface="Trebuchet MS" charset="0"/>
              </a:rPr>
              <a:t>Working software showcased to the business</a:t>
            </a:r>
          </a:p>
        </p:txBody>
      </p:sp>
      <p:pic>
        <p:nvPicPr>
          <p:cNvPr id="135209" name="Picture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2813" y="4191000"/>
            <a:ext cx="2760662"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3721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3722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3722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3722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3722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3722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3722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37226" name="AutoShape 10"/>
          <p:cNvSpPr>
            <a:spLocks/>
          </p:cNvSpPr>
          <p:nvPr/>
        </p:nvSpPr>
        <p:spPr bwMode="auto">
          <a:xfrm>
            <a:off x="6729413" y="3429000"/>
            <a:ext cx="2643187" cy="642938"/>
          </a:xfrm>
          <a:prstGeom prst="roundRect">
            <a:avLst>
              <a:gd name="adj" fmla="val 16667"/>
            </a:avLst>
          </a:prstGeom>
          <a:solidFill>
            <a:srgbClr val="FF6600">
              <a:alpha val="24706"/>
            </a:srgbClr>
          </a:solidFill>
          <a:ln w="9525" cap="flat">
            <a:solidFill>
              <a:srgbClr val="D8D8D8"/>
            </a:solidFill>
            <a:prstDash val="solid"/>
            <a:round/>
            <a:headEnd type="none" w="med" len="med"/>
            <a:tailEnd type="none" w="med" len="med"/>
          </a:ln>
        </p:spPr>
        <p:txBody>
          <a:bodyPr lIns="0" tIns="0" rIns="0" bIns="0"/>
          <a:lstStyle/>
          <a:p>
            <a:endParaRPr lang="en-US"/>
          </a:p>
        </p:txBody>
      </p:sp>
      <p:sp>
        <p:nvSpPr>
          <p:cNvPr id="137227" name="Rectangle 11"/>
          <p:cNvSpPr>
            <a:spLocks noGrp="1" noChangeArrowheads="1"/>
          </p:cNvSpPr>
          <p:nvPr>
            <p:ph type="title"/>
          </p:nvPr>
        </p:nvSpPr>
        <p:spPr>
          <a:ln/>
        </p:spPr>
        <p:txBody>
          <a:bodyPr/>
          <a:lstStyle/>
          <a:p>
            <a:r>
              <a:rPr lang="en-US"/>
              <a:t>The basics still apply</a:t>
            </a:r>
          </a:p>
        </p:txBody>
      </p:sp>
      <p:sp>
        <p:nvSpPr>
          <p:cNvPr id="137228" name="AutoShape 12"/>
          <p:cNvSpPr>
            <a:spLocks/>
          </p:cNvSpPr>
          <p:nvPr/>
        </p:nvSpPr>
        <p:spPr bwMode="auto">
          <a:xfrm>
            <a:off x="584200" y="3429000"/>
            <a:ext cx="1000125" cy="642938"/>
          </a:xfrm>
          <a:prstGeom prst="roundRect">
            <a:avLst>
              <a:gd name="adj" fmla="val 16667"/>
            </a:avLst>
          </a:prstGeom>
          <a:solidFill>
            <a:srgbClr val="FF6600">
              <a:alpha val="24706"/>
            </a:srgbClr>
          </a:solidFill>
          <a:ln w="9525" cap="flat">
            <a:solidFill>
              <a:srgbClr val="D8D8D8"/>
            </a:solidFill>
            <a:prstDash val="solid"/>
            <a:round/>
            <a:headEnd type="none" w="med" len="med"/>
            <a:tailEnd type="none" w="med" len="med"/>
          </a:ln>
        </p:spPr>
        <p:txBody>
          <a:bodyPr lIns="0" tIns="0" rIns="0" bIns="0"/>
          <a:lstStyle/>
          <a:p>
            <a:endParaRPr lang="en-US"/>
          </a:p>
        </p:txBody>
      </p:sp>
      <p:sp>
        <p:nvSpPr>
          <p:cNvPr id="137229" name="AutoShape 13"/>
          <p:cNvSpPr>
            <a:spLocks/>
          </p:cNvSpPr>
          <p:nvPr/>
        </p:nvSpPr>
        <p:spPr bwMode="auto">
          <a:xfrm>
            <a:off x="1584325" y="3429000"/>
            <a:ext cx="500063" cy="642938"/>
          </a:xfrm>
          <a:prstGeom prst="roundRect">
            <a:avLst>
              <a:gd name="adj" fmla="val 16667"/>
            </a:avLst>
          </a:prstGeom>
          <a:solidFill>
            <a:srgbClr val="FF6600">
              <a:alpha val="24706"/>
            </a:srgbClr>
          </a:solidFill>
          <a:ln w="9525" cap="flat">
            <a:solidFill>
              <a:srgbClr val="D8D8D8"/>
            </a:solidFill>
            <a:prstDash val="solid"/>
            <a:round/>
            <a:headEnd type="none" w="med" len="med"/>
            <a:tailEnd type="none" w="med" len="med"/>
          </a:ln>
        </p:spPr>
        <p:txBody>
          <a:bodyPr lIns="0" tIns="0" rIns="0" bIns="0"/>
          <a:lstStyle/>
          <a:p>
            <a:endParaRPr lang="en-US"/>
          </a:p>
        </p:txBody>
      </p:sp>
      <p:sp>
        <p:nvSpPr>
          <p:cNvPr id="137230" name="AutoShape 14"/>
          <p:cNvSpPr>
            <a:spLocks/>
          </p:cNvSpPr>
          <p:nvPr/>
        </p:nvSpPr>
        <p:spPr bwMode="auto">
          <a:xfrm>
            <a:off x="2084388" y="3429000"/>
            <a:ext cx="4645025" cy="642938"/>
          </a:xfrm>
          <a:prstGeom prst="roundRect">
            <a:avLst>
              <a:gd name="adj" fmla="val 16667"/>
            </a:avLst>
          </a:prstGeom>
          <a:solidFill>
            <a:srgbClr val="FF6600">
              <a:alpha val="24706"/>
            </a:srgbClr>
          </a:solidFill>
          <a:ln w="9525" cap="flat">
            <a:solidFill>
              <a:srgbClr val="D8D8D8"/>
            </a:solidFill>
            <a:prstDash val="solid"/>
            <a:round/>
            <a:headEnd type="none" w="med" len="med"/>
            <a:tailEnd type="none" w="med" len="med"/>
          </a:ln>
        </p:spPr>
        <p:txBody>
          <a:bodyPr lIns="0" tIns="0" rIns="0" bIns="0"/>
          <a:lstStyle/>
          <a:p>
            <a:endParaRPr lang="en-US"/>
          </a:p>
        </p:txBody>
      </p:sp>
      <p:grpSp>
        <p:nvGrpSpPr>
          <p:cNvPr id="137231" name="Group 15"/>
          <p:cNvGrpSpPr>
            <a:grpSpLocks/>
          </p:cNvGrpSpPr>
          <p:nvPr/>
        </p:nvGrpSpPr>
        <p:grpSpPr bwMode="auto">
          <a:xfrm>
            <a:off x="2298700" y="3500438"/>
            <a:ext cx="4216400" cy="500062"/>
            <a:chOff x="0" y="0"/>
            <a:chExt cx="2655" cy="315"/>
          </a:xfrm>
        </p:grpSpPr>
        <p:sp>
          <p:nvSpPr>
            <p:cNvPr id="137232" name="AutoShape 16"/>
            <p:cNvSpPr>
              <a:spLocks/>
            </p:cNvSpPr>
            <p:nvPr/>
          </p:nvSpPr>
          <p:spPr bwMode="auto">
            <a:xfrm>
              <a:off x="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7233" name="AutoShape 17"/>
            <p:cNvSpPr>
              <a:spLocks/>
            </p:cNvSpPr>
            <p:nvPr/>
          </p:nvSpPr>
          <p:spPr bwMode="auto">
            <a:xfrm>
              <a:off x="270" y="0"/>
              <a:ext cx="225" cy="315"/>
            </a:xfrm>
            <a:prstGeom prst="roundRect">
              <a:avLst>
                <a:gd name="adj" fmla="val 16667"/>
              </a:avLst>
            </a:prstGeom>
            <a:solidFill>
              <a:srgbClr val="DFD7E7"/>
            </a:solidFill>
            <a:ln w="9525" cap="flat">
              <a:solidFill>
                <a:srgbClr val="F07C03"/>
              </a:solidFill>
              <a:prstDash val="dash"/>
              <a:round/>
              <a:headEnd type="none" w="med" len="med"/>
              <a:tailEnd type="none" w="med" len="med"/>
            </a:ln>
          </p:spPr>
          <p:txBody>
            <a:bodyPr lIns="0" tIns="0" rIns="0" bIns="0"/>
            <a:lstStyle/>
            <a:p>
              <a:endParaRPr lang="en-US"/>
            </a:p>
          </p:txBody>
        </p:sp>
        <p:sp>
          <p:nvSpPr>
            <p:cNvPr id="137234" name="AutoShape 18"/>
            <p:cNvSpPr>
              <a:spLocks/>
            </p:cNvSpPr>
            <p:nvPr/>
          </p:nvSpPr>
          <p:spPr bwMode="auto">
            <a:xfrm>
              <a:off x="540" y="0"/>
              <a:ext cx="225" cy="315"/>
            </a:xfrm>
            <a:prstGeom prst="roundRect">
              <a:avLst>
                <a:gd name="adj" fmla="val 16667"/>
              </a:avLst>
            </a:prstGeom>
            <a:solidFill>
              <a:srgbClr val="DFD7E7"/>
            </a:solidFill>
            <a:ln w="9525" cap="flat">
              <a:solidFill>
                <a:srgbClr val="F07C03"/>
              </a:solidFill>
              <a:prstDash val="dash"/>
              <a:round/>
              <a:headEnd type="none" w="med" len="med"/>
              <a:tailEnd type="none" w="med" len="med"/>
            </a:ln>
          </p:spPr>
          <p:txBody>
            <a:bodyPr lIns="0" tIns="0" rIns="0" bIns="0"/>
            <a:lstStyle/>
            <a:p>
              <a:endParaRPr lang="en-US"/>
            </a:p>
          </p:txBody>
        </p:sp>
        <p:sp>
          <p:nvSpPr>
            <p:cNvPr id="137235" name="AutoShape 19"/>
            <p:cNvSpPr>
              <a:spLocks/>
            </p:cNvSpPr>
            <p:nvPr/>
          </p:nvSpPr>
          <p:spPr bwMode="auto">
            <a:xfrm>
              <a:off x="810" y="0"/>
              <a:ext cx="225" cy="315"/>
            </a:xfrm>
            <a:prstGeom prst="roundRect">
              <a:avLst>
                <a:gd name="adj" fmla="val 16667"/>
              </a:avLst>
            </a:prstGeom>
            <a:solidFill>
              <a:srgbClr val="DFD7E7"/>
            </a:solidFill>
            <a:ln w="9525" cap="flat">
              <a:solidFill>
                <a:srgbClr val="F07C03"/>
              </a:solidFill>
              <a:prstDash val="dash"/>
              <a:round/>
              <a:headEnd type="none" w="med" len="med"/>
              <a:tailEnd type="none" w="med" len="med"/>
            </a:ln>
          </p:spPr>
          <p:txBody>
            <a:bodyPr lIns="0" tIns="0" rIns="0" bIns="0"/>
            <a:lstStyle/>
            <a:p>
              <a:endParaRPr lang="en-US"/>
            </a:p>
          </p:txBody>
        </p:sp>
        <p:sp>
          <p:nvSpPr>
            <p:cNvPr id="137236" name="AutoShape 20"/>
            <p:cNvSpPr>
              <a:spLocks/>
            </p:cNvSpPr>
            <p:nvPr/>
          </p:nvSpPr>
          <p:spPr bwMode="auto">
            <a:xfrm>
              <a:off x="1080" y="0"/>
              <a:ext cx="225" cy="315"/>
            </a:xfrm>
            <a:prstGeom prst="roundRect">
              <a:avLst>
                <a:gd name="adj" fmla="val 16667"/>
              </a:avLst>
            </a:prstGeom>
            <a:solidFill>
              <a:srgbClr val="DFD7E7"/>
            </a:solidFill>
            <a:ln w="9525" cap="flat">
              <a:solidFill>
                <a:srgbClr val="F07C03"/>
              </a:solidFill>
              <a:prstDash val="dash"/>
              <a:round/>
              <a:headEnd type="none" w="med" len="med"/>
              <a:tailEnd type="none" w="med" len="med"/>
            </a:ln>
          </p:spPr>
          <p:txBody>
            <a:bodyPr lIns="0" tIns="0" rIns="0" bIns="0"/>
            <a:lstStyle/>
            <a:p>
              <a:endParaRPr lang="en-US"/>
            </a:p>
          </p:txBody>
        </p:sp>
        <p:sp>
          <p:nvSpPr>
            <p:cNvPr id="137237" name="AutoShape 21"/>
            <p:cNvSpPr>
              <a:spLocks/>
            </p:cNvSpPr>
            <p:nvPr/>
          </p:nvSpPr>
          <p:spPr bwMode="auto">
            <a:xfrm>
              <a:off x="1350" y="0"/>
              <a:ext cx="225" cy="315"/>
            </a:xfrm>
            <a:prstGeom prst="roundRect">
              <a:avLst>
                <a:gd name="adj" fmla="val 16667"/>
              </a:avLst>
            </a:prstGeom>
            <a:solidFill>
              <a:srgbClr val="DFD7E7"/>
            </a:solidFill>
            <a:ln w="9525" cap="flat">
              <a:solidFill>
                <a:srgbClr val="F07C03"/>
              </a:solidFill>
              <a:prstDash val="dash"/>
              <a:round/>
              <a:headEnd type="none" w="med" len="med"/>
              <a:tailEnd type="none" w="med" len="med"/>
            </a:ln>
          </p:spPr>
          <p:txBody>
            <a:bodyPr lIns="0" tIns="0" rIns="0" bIns="0"/>
            <a:lstStyle/>
            <a:p>
              <a:endParaRPr lang="en-US"/>
            </a:p>
          </p:txBody>
        </p:sp>
        <p:sp>
          <p:nvSpPr>
            <p:cNvPr id="137238" name="AutoShape 22"/>
            <p:cNvSpPr>
              <a:spLocks/>
            </p:cNvSpPr>
            <p:nvPr/>
          </p:nvSpPr>
          <p:spPr bwMode="auto">
            <a:xfrm>
              <a:off x="1620" y="0"/>
              <a:ext cx="225" cy="315"/>
            </a:xfrm>
            <a:prstGeom prst="roundRect">
              <a:avLst>
                <a:gd name="adj" fmla="val 16667"/>
              </a:avLst>
            </a:prstGeom>
            <a:solidFill>
              <a:srgbClr val="DFD7E7"/>
            </a:solidFill>
            <a:ln w="9525" cap="flat">
              <a:solidFill>
                <a:srgbClr val="F07C03"/>
              </a:solidFill>
              <a:prstDash val="dash"/>
              <a:round/>
              <a:headEnd type="none" w="med" len="med"/>
              <a:tailEnd type="none" w="med" len="med"/>
            </a:ln>
          </p:spPr>
          <p:txBody>
            <a:bodyPr lIns="0" tIns="0" rIns="0" bIns="0"/>
            <a:lstStyle/>
            <a:p>
              <a:endParaRPr lang="en-US"/>
            </a:p>
          </p:txBody>
        </p:sp>
        <p:sp>
          <p:nvSpPr>
            <p:cNvPr id="137239" name="AutoShape 23"/>
            <p:cNvSpPr>
              <a:spLocks/>
            </p:cNvSpPr>
            <p:nvPr/>
          </p:nvSpPr>
          <p:spPr bwMode="auto">
            <a:xfrm>
              <a:off x="189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7240" name="AutoShape 24"/>
            <p:cNvSpPr>
              <a:spLocks/>
            </p:cNvSpPr>
            <p:nvPr/>
          </p:nvSpPr>
          <p:spPr bwMode="auto">
            <a:xfrm>
              <a:off x="216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7241" name="AutoShape 25"/>
            <p:cNvSpPr>
              <a:spLocks/>
            </p:cNvSpPr>
            <p:nvPr/>
          </p:nvSpPr>
          <p:spPr bwMode="auto">
            <a:xfrm>
              <a:off x="2430" y="0"/>
              <a:ext cx="225" cy="315"/>
            </a:xfrm>
            <a:prstGeom prst="roundRect">
              <a:avLst>
                <a:gd name="adj" fmla="val 16667"/>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grpSp>
      <p:sp>
        <p:nvSpPr>
          <p:cNvPr id="137242" name="Line 26"/>
          <p:cNvSpPr>
            <a:spLocks noChangeShapeType="1"/>
          </p:cNvSpPr>
          <p:nvPr/>
        </p:nvSpPr>
        <p:spPr bwMode="auto">
          <a:xfrm rot="10800000" flipH="1">
            <a:off x="2298700" y="2498725"/>
            <a:ext cx="428625" cy="1073150"/>
          </a:xfrm>
          <a:prstGeom prst="line">
            <a:avLst/>
          </a:prstGeom>
          <a:noFill/>
          <a:ln w="3175" cap="flat">
            <a:solidFill>
              <a:srgbClr val="F07F09"/>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43" name="Line 27"/>
          <p:cNvSpPr>
            <a:spLocks noChangeShapeType="1"/>
          </p:cNvSpPr>
          <p:nvPr/>
        </p:nvSpPr>
        <p:spPr bwMode="auto">
          <a:xfrm>
            <a:off x="2298700" y="4000500"/>
            <a:ext cx="500063" cy="1928813"/>
          </a:xfrm>
          <a:prstGeom prst="line">
            <a:avLst/>
          </a:prstGeom>
          <a:noFill/>
          <a:ln w="3175" cap="flat">
            <a:solidFill>
              <a:srgbClr val="F07F09"/>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44" name="AutoShape 28"/>
          <p:cNvSpPr>
            <a:spLocks/>
          </p:cNvSpPr>
          <p:nvPr/>
        </p:nvSpPr>
        <p:spPr bwMode="auto">
          <a:xfrm>
            <a:off x="2727325" y="2212975"/>
            <a:ext cx="2716213" cy="3802063"/>
          </a:xfrm>
          <a:prstGeom prst="roundRect">
            <a:avLst>
              <a:gd name="adj" fmla="val 10347"/>
            </a:avLst>
          </a:prstGeom>
          <a:solidFill>
            <a:srgbClr val="FF6600"/>
          </a:solidFill>
          <a:ln w="9525" cap="flat">
            <a:solidFill>
              <a:srgbClr val="F07C03"/>
            </a:solidFill>
            <a:prstDash val="dash"/>
            <a:round/>
            <a:headEnd type="none" w="med" len="med"/>
            <a:tailEnd type="none" w="med" len="med"/>
          </a:ln>
        </p:spPr>
        <p:txBody>
          <a:bodyPr lIns="0" tIns="0" rIns="0" bIns="0"/>
          <a:lstStyle/>
          <a:p>
            <a:endParaRPr lang="en-US"/>
          </a:p>
        </p:txBody>
      </p:sp>
      <p:graphicFrame>
        <p:nvGraphicFramePr>
          <p:cNvPr id="137245" name="Group 29"/>
          <p:cNvGraphicFramePr>
            <a:graphicFrameLocks noGrp="1"/>
          </p:cNvGraphicFramePr>
          <p:nvPr/>
        </p:nvGraphicFramePr>
        <p:xfrm>
          <a:off x="3013075" y="2498725"/>
          <a:ext cx="2144713" cy="3286125"/>
        </p:xfrm>
        <a:graphic>
          <a:graphicData uri="http://schemas.openxmlformats.org/drawingml/2006/table">
            <a:tbl>
              <a:tblPr/>
              <a:tblGrid>
                <a:gridCol w="2144713"/>
              </a:tblGrid>
              <a:tr h="657225">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Analyse</a:t>
                      </a:r>
                    </a:p>
                  </a:txBody>
                  <a:tcPr marL="38100" marR="38100" marT="38100" marB="38100" anchor="ctr" horzOverflow="overflow">
                    <a:lnL w="12700" cap="flat" cmpd="sng" algn="ctr">
                      <a:solidFill>
                        <a:srgbClr val="F07F09"/>
                      </a:solidFill>
                      <a:prstDash val="solid"/>
                      <a:round/>
                      <a:headEnd type="none" w="med" len="med"/>
                      <a:tailEnd type="none" w="med" len="med"/>
                    </a:lnL>
                    <a:lnR w="12700" cap="flat" cmpd="sng" algn="ctr">
                      <a:solidFill>
                        <a:srgbClr val="F07F09"/>
                      </a:solidFill>
                      <a:prstDash val="solid"/>
                      <a:round/>
                      <a:headEnd type="none" w="med" len="med"/>
                      <a:tailEnd type="none" w="med" len="med"/>
                    </a:lnR>
                    <a:lnT w="12700" cap="flat" cmpd="sng" algn="ctr">
                      <a:solidFill>
                        <a:srgbClr val="F07F09"/>
                      </a:solidFill>
                      <a:prstDash val="solid"/>
                      <a:round/>
                      <a:headEnd type="none" w="med" len="med"/>
                      <a:tailEnd type="none" w="med" len="med"/>
                    </a:lnT>
                    <a:lnB w="12700" cap="flat" cmpd="sng" algn="ctr">
                      <a:solidFill>
                        <a:srgbClr val="F07F09"/>
                      </a:solidFill>
                      <a:prstDash val="solid"/>
                      <a:round/>
                      <a:headEnd type="none" w="med" len="med"/>
                      <a:tailEnd type="none" w="med" len="med"/>
                    </a:lnB>
                    <a:lnTlToBr>
                      <a:noFill/>
                    </a:lnTlToBr>
                    <a:lnBlToTr>
                      <a:noFill/>
                    </a:lnBlToTr>
                    <a:solidFill>
                      <a:srgbClr val="FFFFFF"/>
                    </a:solidFill>
                  </a:tcPr>
                </a:tc>
              </a:tr>
              <a:tr h="657225">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Design</a:t>
                      </a:r>
                    </a:p>
                  </a:txBody>
                  <a:tcPr marL="38100" marR="38100" marT="38100" marB="38100" anchor="ctr" horzOverflow="overflow">
                    <a:lnL w="12700" cap="flat" cmpd="sng" algn="ctr">
                      <a:solidFill>
                        <a:srgbClr val="F07F09"/>
                      </a:solidFill>
                      <a:prstDash val="solid"/>
                      <a:round/>
                      <a:headEnd type="none" w="med" len="med"/>
                      <a:tailEnd type="none" w="med" len="med"/>
                    </a:lnL>
                    <a:lnR w="12700" cap="flat" cmpd="sng" algn="ctr">
                      <a:solidFill>
                        <a:srgbClr val="F07F09"/>
                      </a:solidFill>
                      <a:prstDash val="solid"/>
                      <a:round/>
                      <a:headEnd type="none" w="med" len="med"/>
                      <a:tailEnd type="none" w="med" len="med"/>
                    </a:lnR>
                    <a:lnT w="12700" cap="flat" cmpd="sng" algn="ctr">
                      <a:solidFill>
                        <a:srgbClr val="F07F09"/>
                      </a:solidFill>
                      <a:prstDash val="solid"/>
                      <a:round/>
                      <a:headEnd type="none" w="med" len="med"/>
                      <a:tailEnd type="none" w="med" len="med"/>
                    </a:lnT>
                    <a:lnB w="12700" cap="flat" cmpd="sng" algn="ctr">
                      <a:solidFill>
                        <a:srgbClr val="F07F09"/>
                      </a:solidFill>
                      <a:prstDash val="solid"/>
                      <a:round/>
                      <a:headEnd type="none" w="med" len="med"/>
                      <a:tailEnd type="none" w="med" len="med"/>
                    </a:lnB>
                    <a:lnTlToBr>
                      <a:noFill/>
                    </a:lnTlToBr>
                    <a:lnBlToTr>
                      <a:noFill/>
                    </a:lnBlToTr>
                    <a:solidFill>
                      <a:srgbClr val="FFFFFF"/>
                    </a:solidFill>
                  </a:tcPr>
                </a:tc>
              </a:tr>
              <a:tr h="657225">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Code</a:t>
                      </a:r>
                    </a:p>
                  </a:txBody>
                  <a:tcPr marL="38100" marR="38100" marT="38100" marB="38100" anchor="ctr" horzOverflow="overflow">
                    <a:lnL w="12700" cap="flat" cmpd="sng" algn="ctr">
                      <a:solidFill>
                        <a:srgbClr val="F07F09"/>
                      </a:solidFill>
                      <a:prstDash val="solid"/>
                      <a:round/>
                      <a:headEnd type="none" w="med" len="med"/>
                      <a:tailEnd type="none" w="med" len="med"/>
                    </a:lnL>
                    <a:lnR w="12700" cap="flat" cmpd="sng" algn="ctr">
                      <a:solidFill>
                        <a:srgbClr val="F07F09"/>
                      </a:solidFill>
                      <a:prstDash val="solid"/>
                      <a:round/>
                      <a:headEnd type="none" w="med" len="med"/>
                      <a:tailEnd type="none" w="med" len="med"/>
                    </a:lnR>
                    <a:lnT w="12700" cap="flat" cmpd="sng" algn="ctr">
                      <a:solidFill>
                        <a:srgbClr val="F07F09"/>
                      </a:solidFill>
                      <a:prstDash val="solid"/>
                      <a:round/>
                      <a:headEnd type="none" w="med" len="med"/>
                      <a:tailEnd type="none" w="med" len="med"/>
                    </a:lnT>
                    <a:lnB w="12700" cap="flat" cmpd="sng" algn="ctr">
                      <a:solidFill>
                        <a:srgbClr val="F07F09"/>
                      </a:solidFill>
                      <a:prstDash val="solid"/>
                      <a:round/>
                      <a:headEnd type="none" w="med" len="med"/>
                      <a:tailEnd type="none" w="med" len="med"/>
                    </a:lnB>
                    <a:lnTlToBr>
                      <a:noFill/>
                    </a:lnTlToBr>
                    <a:lnBlToTr>
                      <a:noFill/>
                    </a:lnBlToTr>
                    <a:solidFill>
                      <a:srgbClr val="FFFFFF"/>
                    </a:solidFill>
                  </a:tcPr>
                </a:tc>
              </a:tr>
              <a:tr h="657225">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Test</a:t>
                      </a:r>
                    </a:p>
                  </a:txBody>
                  <a:tcPr marL="38100" marR="38100" marT="38100" marB="38100" anchor="ctr" horzOverflow="overflow">
                    <a:lnL w="12700" cap="flat" cmpd="sng" algn="ctr">
                      <a:solidFill>
                        <a:srgbClr val="F07F09"/>
                      </a:solidFill>
                      <a:prstDash val="solid"/>
                      <a:round/>
                      <a:headEnd type="none" w="med" len="med"/>
                      <a:tailEnd type="none" w="med" len="med"/>
                    </a:lnL>
                    <a:lnR w="12700" cap="flat" cmpd="sng" algn="ctr">
                      <a:solidFill>
                        <a:srgbClr val="F07F09"/>
                      </a:solidFill>
                      <a:prstDash val="solid"/>
                      <a:round/>
                      <a:headEnd type="none" w="med" len="med"/>
                      <a:tailEnd type="none" w="med" len="med"/>
                    </a:lnR>
                    <a:lnT w="12700" cap="flat" cmpd="sng" algn="ctr">
                      <a:solidFill>
                        <a:srgbClr val="F07F09"/>
                      </a:solidFill>
                      <a:prstDash val="solid"/>
                      <a:round/>
                      <a:headEnd type="none" w="med" len="med"/>
                      <a:tailEnd type="none" w="med" len="med"/>
                    </a:lnT>
                    <a:lnB w="12700" cap="flat" cmpd="sng" algn="ctr">
                      <a:solidFill>
                        <a:srgbClr val="F07F09"/>
                      </a:solidFill>
                      <a:prstDash val="solid"/>
                      <a:round/>
                      <a:headEnd type="none" w="med" len="med"/>
                      <a:tailEnd type="none" w="med" len="med"/>
                    </a:lnB>
                    <a:lnTlToBr>
                      <a:noFill/>
                    </a:lnTlToBr>
                    <a:lnBlToTr>
                      <a:noFill/>
                    </a:lnBlToTr>
                    <a:solidFill>
                      <a:srgbClr val="FFFFFF"/>
                    </a:solidFill>
                  </a:tcPr>
                </a:tc>
              </a:tr>
              <a:tr h="657225">
                <a:tc>
                  <a:txBody>
                    <a:bodyPr/>
                    <a:lstStyle/>
                    <a:p>
                      <a:pPr marL="0" marR="0" lvl="0" indent="0" algn="ctr" defTabSz="914400" rtl="0" eaLnBrk="1" fontAlgn="base" latinLnBrk="0" hangingPunct="1">
                        <a:lnSpc>
                          <a:spcPct val="100000"/>
                        </a:lnSpc>
                        <a:spcBef>
                          <a:spcPct val="0"/>
                        </a:spcBef>
                        <a:spcAft>
                          <a:spcPct val="0"/>
                        </a:spcAft>
                        <a:buClr>
                          <a:srgbClr val="292929"/>
                        </a:buClr>
                        <a:buSzPct val="100000"/>
                        <a:buFont typeface="Trebuchet MS" charset="0"/>
                        <a:buNone/>
                        <a:tabLst>
                          <a:tab pos="914400" algn="l"/>
                        </a:tabLst>
                      </a:pPr>
                      <a:r>
                        <a:rPr kumimoji="0" lang="en-US" sz="1800" b="0" i="0" u="none" strike="noStrike" cap="none" normalizeH="0" baseline="0">
                          <a:ln>
                            <a:noFill/>
                          </a:ln>
                          <a:solidFill>
                            <a:srgbClr val="4F1414"/>
                          </a:solidFill>
                          <a:effectLst/>
                          <a:latin typeface="Trebuchet MS" charset="0"/>
                          <a:ea typeface="ヒラギノ角ゴ ProN W3" charset="0"/>
                          <a:cs typeface="ヒラギノ角ゴ ProN W3" charset="0"/>
                          <a:sym typeface="Trebuchet MS" charset="0"/>
                        </a:rPr>
                        <a:t>Deploy</a:t>
                      </a:r>
                    </a:p>
                  </a:txBody>
                  <a:tcPr marL="38100" marR="38100" marT="38100" marB="38100" anchor="ctr" horzOverflow="overflow">
                    <a:lnL w="12700" cap="flat" cmpd="sng" algn="ctr">
                      <a:solidFill>
                        <a:srgbClr val="F07F09"/>
                      </a:solidFill>
                      <a:prstDash val="solid"/>
                      <a:round/>
                      <a:headEnd type="none" w="med" len="med"/>
                      <a:tailEnd type="none" w="med" len="med"/>
                    </a:lnL>
                    <a:lnR w="12700" cap="flat" cmpd="sng" algn="ctr">
                      <a:solidFill>
                        <a:srgbClr val="F07F09"/>
                      </a:solidFill>
                      <a:prstDash val="solid"/>
                      <a:round/>
                      <a:headEnd type="none" w="med" len="med"/>
                      <a:tailEnd type="none" w="med" len="med"/>
                    </a:lnR>
                    <a:lnT w="12700" cap="flat" cmpd="sng" algn="ctr">
                      <a:solidFill>
                        <a:srgbClr val="F07F09"/>
                      </a:solidFill>
                      <a:prstDash val="solid"/>
                      <a:round/>
                      <a:headEnd type="none" w="med" len="med"/>
                      <a:tailEnd type="none" w="med" len="med"/>
                    </a:lnT>
                    <a:lnB w="12700" cap="flat" cmpd="sng" algn="ctr">
                      <a:solidFill>
                        <a:srgbClr val="F07F09"/>
                      </a:solidFill>
                      <a:prstDash val="solid"/>
                      <a:roun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xmlns:p14="http://schemas.microsoft.com/office/powerpoint/2010/main">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3824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3824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3824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3824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3824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3824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3824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38250" name="AutoShape 10"/>
          <p:cNvSpPr>
            <a:spLocks/>
          </p:cNvSpPr>
          <p:nvPr/>
        </p:nvSpPr>
        <p:spPr bwMode="auto">
          <a:xfrm>
            <a:off x="3271838" y="974725"/>
            <a:ext cx="4191000" cy="4953000"/>
          </a:xfrm>
          <a:prstGeom prst="roundRect">
            <a:avLst>
              <a:gd name="adj" fmla="val 9352"/>
            </a:avLst>
          </a:prstGeom>
          <a:solidFill>
            <a:srgbClr val="FFFFFF"/>
          </a:solidFill>
          <a:ln w="9525" cap="flat">
            <a:solidFill>
              <a:srgbClr val="F07C03"/>
            </a:solidFill>
            <a:prstDash val="dash"/>
            <a:round/>
            <a:headEnd type="none" w="med" len="med"/>
            <a:tailEnd type="none" w="med" len="med"/>
          </a:ln>
        </p:spPr>
        <p:txBody>
          <a:bodyPr lIns="0" tIns="0" rIns="0" bIns="0"/>
          <a:lstStyle/>
          <a:p>
            <a:endParaRPr lang="en-US"/>
          </a:p>
        </p:txBody>
      </p:sp>
      <p:sp>
        <p:nvSpPr>
          <p:cNvPr id="138251" name="Freeform 11"/>
          <p:cNvSpPr>
            <a:spLocks/>
          </p:cNvSpPr>
          <p:nvPr/>
        </p:nvSpPr>
        <p:spPr bwMode="auto">
          <a:xfrm>
            <a:off x="801688" y="4527550"/>
            <a:ext cx="4137025" cy="452438"/>
          </a:xfrm>
          <a:custGeom>
            <a:avLst/>
            <a:gdLst>
              <a:gd name="T0" fmla="*/ 17853 w 21600"/>
              <a:gd name="T1" fmla="*/ 0 h 21600"/>
              <a:gd name="T2" fmla="*/ 11991 w 21600"/>
              <a:gd name="T3" fmla="*/ 0 h 21600"/>
              <a:gd name="T4" fmla="*/ 0 w 21600"/>
              <a:gd name="T5" fmla="*/ 245 h 21600"/>
              <a:gd name="T6" fmla="*/ 1659 w 21600"/>
              <a:gd name="T7" fmla="*/ 21600 h 21600"/>
              <a:gd name="T8" fmla="*/ 21600 w 21600"/>
              <a:gd name="T9" fmla="*/ 21600 h 21600"/>
              <a:gd name="T10" fmla="*/ 17853 w 21600"/>
              <a:gd name="T11" fmla="*/ 0 h 21600"/>
              <a:gd name="T12" fmla="*/ 17853 w 21600"/>
              <a:gd name="T13" fmla="*/ 0 h 21600"/>
            </a:gdLst>
            <a:ahLst/>
            <a:cxnLst>
              <a:cxn ang="0">
                <a:pos x="T0" y="T1"/>
              </a:cxn>
              <a:cxn ang="0">
                <a:pos x="T2" y="T3"/>
              </a:cxn>
              <a:cxn ang="0">
                <a:pos x="T4" y="T5"/>
              </a:cxn>
              <a:cxn ang="0">
                <a:pos x="T6" y="T7"/>
              </a:cxn>
              <a:cxn ang="0">
                <a:pos x="T8" y="T9"/>
              </a:cxn>
              <a:cxn ang="0">
                <a:pos x="T10" y="T11"/>
              </a:cxn>
              <a:cxn ang="0">
                <a:pos x="T12" y="T13"/>
              </a:cxn>
            </a:cxnLst>
            <a:rect l="0" t="0" r="r" b="b"/>
            <a:pathLst>
              <a:path w="21600" h="21600">
                <a:moveTo>
                  <a:pt x="17853" y="0"/>
                </a:moveTo>
                <a:lnTo>
                  <a:pt x="11991" y="0"/>
                </a:lnTo>
                <a:lnTo>
                  <a:pt x="0" y="245"/>
                </a:lnTo>
                <a:cubicBezTo>
                  <a:pt x="27" y="7364"/>
                  <a:pt x="1633" y="14482"/>
                  <a:pt x="1659" y="21600"/>
                </a:cubicBezTo>
                <a:lnTo>
                  <a:pt x="21600" y="21600"/>
                </a:lnTo>
                <a:cubicBezTo>
                  <a:pt x="20101" y="18164"/>
                  <a:pt x="18816" y="10555"/>
                  <a:pt x="17853" y="0"/>
                </a:cubicBezTo>
                <a:close/>
                <a:moveTo>
                  <a:pt x="17853" y="0"/>
                </a:moveTo>
              </a:path>
            </a:pathLst>
          </a:custGeom>
          <a:solidFill>
            <a:srgbClr val="FDE5CC"/>
          </a:solidFill>
          <a:ln w="3175" cap="flat">
            <a:solidFill>
              <a:srgbClr val="DB7408"/>
            </a:solidFill>
            <a:prstDash val="solid"/>
            <a:miter lim="800000"/>
            <a:headEnd type="none" w="med" len="med"/>
            <a:tailEnd type="none" w="med" len="med"/>
          </a:ln>
        </p:spPr>
        <p:txBody>
          <a:bodyPr lIns="0" tIns="0" rIns="0" bIns="0"/>
          <a:lstStyle/>
          <a:p>
            <a:endParaRPr lang="en-US"/>
          </a:p>
        </p:txBody>
      </p:sp>
      <p:sp>
        <p:nvSpPr>
          <p:cNvPr id="138252" name="Rectangle 12"/>
          <p:cNvSpPr>
            <a:spLocks noGrp="1" noChangeArrowheads="1"/>
          </p:cNvSpPr>
          <p:nvPr>
            <p:ph type="title"/>
          </p:nvPr>
        </p:nvSpPr>
        <p:spPr>
          <a:ln/>
        </p:spPr>
        <p:txBody>
          <a:bodyPr/>
          <a:lstStyle/>
          <a:p>
            <a:r>
              <a:rPr lang="en-US"/>
              <a:t>The flow</a:t>
            </a:r>
          </a:p>
        </p:txBody>
      </p:sp>
      <p:grpSp>
        <p:nvGrpSpPr>
          <p:cNvPr id="138253" name="Group 13"/>
          <p:cNvGrpSpPr>
            <a:grpSpLocks/>
          </p:cNvGrpSpPr>
          <p:nvPr/>
        </p:nvGrpSpPr>
        <p:grpSpPr bwMode="auto">
          <a:xfrm>
            <a:off x="604838" y="3257550"/>
            <a:ext cx="958850" cy="1831975"/>
            <a:chOff x="0" y="0"/>
            <a:chExt cx="603" cy="1154"/>
          </a:xfrm>
        </p:grpSpPr>
        <p:sp>
          <p:nvSpPr>
            <p:cNvPr id="138254" name="Freeform 14"/>
            <p:cNvSpPr>
              <a:spLocks/>
            </p:cNvSpPr>
            <p:nvPr/>
          </p:nvSpPr>
          <p:spPr bwMode="auto">
            <a:xfrm>
              <a:off x="0" y="921"/>
              <a:ext cx="603" cy="233"/>
            </a:xfrm>
            <a:custGeom>
              <a:avLst/>
              <a:gdLst>
                <a:gd name="T0" fmla="*/ 0 w 21600"/>
                <a:gd name="T1" fmla="*/ 13446 h 21600"/>
                <a:gd name="T2" fmla="*/ 9228 w 21600"/>
                <a:gd name="T3" fmla="*/ 21600 h 21600"/>
                <a:gd name="T4" fmla="*/ 21600 w 21600"/>
                <a:gd name="T5" fmla="*/ 5639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639"/>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55" name="Freeform 15"/>
            <p:cNvSpPr>
              <a:spLocks/>
            </p:cNvSpPr>
            <p:nvPr/>
          </p:nvSpPr>
          <p:spPr bwMode="auto">
            <a:xfrm>
              <a:off x="0" y="904"/>
              <a:ext cx="603" cy="233"/>
            </a:xfrm>
            <a:custGeom>
              <a:avLst/>
              <a:gdLst>
                <a:gd name="T0" fmla="*/ 0 w 21600"/>
                <a:gd name="T1" fmla="*/ 13533 h 21600"/>
                <a:gd name="T2" fmla="*/ 9228 w 21600"/>
                <a:gd name="T3" fmla="*/ 21600 h 21600"/>
                <a:gd name="T4" fmla="*/ 21600 w 21600"/>
                <a:gd name="T5" fmla="*/ 546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46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56" name="Freeform 16"/>
            <p:cNvSpPr>
              <a:spLocks/>
            </p:cNvSpPr>
            <p:nvPr/>
          </p:nvSpPr>
          <p:spPr bwMode="auto">
            <a:xfrm>
              <a:off x="0" y="885"/>
              <a:ext cx="603" cy="233"/>
            </a:xfrm>
            <a:custGeom>
              <a:avLst/>
              <a:gdLst>
                <a:gd name="T0" fmla="*/ 0 w 21600"/>
                <a:gd name="T1" fmla="*/ 13793 h 21600"/>
                <a:gd name="T2" fmla="*/ 9228 w 21600"/>
                <a:gd name="T3" fmla="*/ 21600 h 21600"/>
                <a:gd name="T4" fmla="*/ 21600 w 21600"/>
                <a:gd name="T5" fmla="*/ 5639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639"/>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57" name="Freeform 17"/>
            <p:cNvSpPr>
              <a:spLocks/>
            </p:cNvSpPr>
            <p:nvPr/>
          </p:nvSpPr>
          <p:spPr bwMode="auto">
            <a:xfrm>
              <a:off x="0" y="869"/>
              <a:ext cx="603" cy="232"/>
            </a:xfrm>
            <a:custGeom>
              <a:avLst/>
              <a:gdLst>
                <a:gd name="T0" fmla="*/ 0 w 21600"/>
                <a:gd name="T1" fmla="*/ 13533 h 21600"/>
                <a:gd name="T2" fmla="*/ 9228 w 21600"/>
                <a:gd name="T3" fmla="*/ 21600 h 21600"/>
                <a:gd name="T4" fmla="*/ 21600 w 21600"/>
                <a:gd name="T5" fmla="*/ 572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72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58" name="Freeform 18"/>
            <p:cNvSpPr>
              <a:spLocks/>
            </p:cNvSpPr>
            <p:nvPr/>
          </p:nvSpPr>
          <p:spPr bwMode="auto">
            <a:xfrm>
              <a:off x="0" y="853"/>
              <a:ext cx="603" cy="232"/>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59" name="Freeform 19"/>
            <p:cNvSpPr>
              <a:spLocks/>
            </p:cNvSpPr>
            <p:nvPr/>
          </p:nvSpPr>
          <p:spPr bwMode="auto">
            <a:xfrm>
              <a:off x="0" y="833"/>
              <a:ext cx="603" cy="233"/>
            </a:xfrm>
            <a:custGeom>
              <a:avLst/>
              <a:gdLst>
                <a:gd name="T0" fmla="*/ 0 w 21600"/>
                <a:gd name="T1" fmla="*/ 13793 h 21600"/>
                <a:gd name="T2" fmla="*/ 9228 w 21600"/>
                <a:gd name="T3" fmla="*/ 21600 h 21600"/>
                <a:gd name="T4" fmla="*/ 21600 w 21600"/>
                <a:gd name="T5" fmla="*/ 5725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725"/>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60" name="Freeform 20"/>
            <p:cNvSpPr>
              <a:spLocks/>
            </p:cNvSpPr>
            <p:nvPr/>
          </p:nvSpPr>
          <p:spPr bwMode="auto">
            <a:xfrm>
              <a:off x="0" y="817"/>
              <a:ext cx="603" cy="233"/>
            </a:xfrm>
            <a:custGeom>
              <a:avLst/>
              <a:gdLst>
                <a:gd name="T0" fmla="*/ 0 w 21600"/>
                <a:gd name="T1" fmla="*/ 13533 h 21600"/>
                <a:gd name="T2" fmla="*/ 9228 w 21600"/>
                <a:gd name="T3" fmla="*/ 21600 h 21600"/>
                <a:gd name="T4" fmla="*/ 21600 w 21600"/>
                <a:gd name="T5" fmla="*/ 572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72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61" name="Freeform 21"/>
            <p:cNvSpPr>
              <a:spLocks/>
            </p:cNvSpPr>
            <p:nvPr/>
          </p:nvSpPr>
          <p:spPr bwMode="auto">
            <a:xfrm>
              <a:off x="0" y="801"/>
              <a:ext cx="603" cy="233"/>
            </a:xfrm>
            <a:custGeom>
              <a:avLst/>
              <a:gdLst>
                <a:gd name="T0" fmla="*/ 0 w 21600"/>
                <a:gd name="T1" fmla="*/ 13446 h 21600"/>
                <a:gd name="T2" fmla="*/ 9228 w 21600"/>
                <a:gd name="T3" fmla="*/ 21600 h 21600"/>
                <a:gd name="T4" fmla="*/ 21600 w 21600"/>
                <a:gd name="T5" fmla="*/ 5378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378"/>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62" name="Freeform 22"/>
            <p:cNvSpPr>
              <a:spLocks/>
            </p:cNvSpPr>
            <p:nvPr/>
          </p:nvSpPr>
          <p:spPr bwMode="auto">
            <a:xfrm>
              <a:off x="0" y="782"/>
              <a:ext cx="603" cy="232"/>
            </a:xfrm>
            <a:custGeom>
              <a:avLst/>
              <a:gdLst>
                <a:gd name="T0" fmla="*/ 0 w 21600"/>
                <a:gd name="T1" fmla="*/ 13793 h 21600"/>
                <a:gd name="T2" fmla="*/ 9228 w 21600"/>
                <a:gd name="T3" fmla="*/ 21600 h 21600"/>
                <a:gd name="T4" fmla="*/ 21600 w 21600"/>
                <a:gd name="T5" fmla="*/ 5725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725"/>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63" name="Freeform 23"/>
            <p:cNvSpPr>
              <a:spLocks/>
            </p:cNvSpPr>
            <p:nvPr/>
          </p:nvSpPr>
          <p:spPr bwMode="auto">
            <a:xfrm>
              <a:off x="0" y="766"/>
              <a:ext cx="603" cy="232"/>
            </a:xfrm>
            <a:custGeom>
              <a:avLst/>
              <a:gdLst>
                <a:gd name="T0" fmla="*/ 0 w 21600"/>
                <a:gd name="T1" fmla="*/ 13446 h 21600"/>
                <a:gd name="T2" fmla="*/ 9228 w 21600"/>
                <a:gd name="T3" fmla="*/ 21600 h 21600"/>
                <a:gd name="T4" fmla="*/ 21600 w 21600"/>
                <a:gd name="T5" fmla="*/ 5639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639"/>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64" name="Freeform 24"/>
            <p:cNvSpPr>
              <a:spLocks/>
            </p:cNvSpPr>
            <p:nvPr/>
          </p:nvSpPr>
          <p:spPr bwMode="auto">
            <a:xfrm>
              <a:off x="0" y="749"/>
              <a:ext cx="603" cy="233"/>
            </a:xfrm>
            <a:custGeom>
              <a:avLst/>
              <a:gdLst>
                <a:gd name="T0" fmla="*/ 0 w 21600"/>
                <a:gd name="T1" fmla="*/ 13533 h 21600"/>
                <a:gd name="T2" fmla="*/ 9228 w 21600"/>
                <a:gd name="T3" fmla="*/ 21600 h 21600"/>
                <a:gd name="T4" fmla="*/ 21600 w 21600"/>
                <a:gd name="T5" fmla="*/ 546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46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65" name="Freeform 25"/>
            <p:cNvSpPr>
              <a:spLocks/>
            </p:cNvSpPr>
            <p:nvPr/>
          </p:nvSpPr>
          <p:spPr bwMode="auto">
            <a:xfrm>
              <a:off x="0" y="729"/>
              <a:ext cx="603" cy="234"/>
            </a:xfrm>
            <a:custGeom>
              <a:avLst/>
              <a:gdLst>
                <a:gd name="T0" fmla="*/ 0 w 21600"/>
                <a:gd name="T1" fmla="*/ 13824 h 21600"/>
                <a:gd name="T2" fmla="*/ 9228 w 21600"/>
                <a:gd name="T3" fmla="*/ 21600 h 21600"/>
                <a:gd name="T4" fmla="*/ 21600 w 21600"/>
                <a:gd name="T5" fmla="*/ 5702 h 21600"/>
                <a:gd name="T6" fmla="*/ 12372 w 21600"/>
                <a:gd name="T7" fmla="*/ 0 h 21600"/>
                <a:gd name="T8" fmla="*/ 0 w 21600"/>
                <a:gd name="T9" fmla="*/ 13824 h 21600"/>
                <a:gd name="T10" fmla="*/ 0 w 21600"/>
                <a:gd name="T11" fmla="*/ 13824 h 21600"/>
              </a:gdLst>
              <a:ahLst/>
              <a:cxnLst>
                <a:cxn ang="0">
                  <a:pos x="T0" y="T1"/>
                </a:cxn>
                <a:cxn ang="0">
                  <a:pos x="T2" y="T3"/>
                </a:cxn>
                <a:cxn ang="0">
                  <a:pos x="T4" y="T5"/>
                </a:cxn>
                <a:cxn ang="0">
                  <a:pos x="T6" y="T7"/>
                </a:cxn>
                <a:cxn ang="0">
                  <a:pos x="T8" y="T9"/>
                </a:cxn>
                <a:cxn ang="0">
                  <a:pos x="T10" y="T11"/>
                </a:cxn>
              </a:cxnLst>
              <a:rect l="0" t="0" r="r" b="b"/>
              <a:pathLst>
                <a:path w="21600" h="21600">
                  <a:moveTo>
                    <a:pt x="0" y="13824"/>
                  </a:moveTo>
                  <a:lnTo>
                    <a:pt x="9228" y="21600"/>
                  </a:lnTo>
                  <a:lnTo>
                    <a:pt x="21600" y="5702"/>
                  </a:lnTo>
                  <a:lnTo>
                    <a:pt x="12372" y="0"/>
                  </a:lnTo>
                  <a:lnTo>
                    <a:pt x="0" y="13824"/>
                  </a:lnTo>
                  <a:close/>
                  <a:moveTo>
                    <a:pt x="0" y="13824"/>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66" name="Freeform 26"/>
            <p:cNvSpPr>
              <a:spLocks/>
            </p:cNvSpPr>
            <p:nvPr/>
          </p:nvSpPr>
          <p:spPr bwMode="auto">
            <a:xfrm>
              <a:off x="0" y="678"/>
              <a:ext cx="603" cy="233"/>
            </a:xfrm>
            <a:custGeom>
              <a:avLst/>
              <a:gdLst>
                <a:gd name="T0" fmla="*/ 0 w 21600"/>
                <a:gd name="T1" fmla="*/ 13793 h 21600"/>
                <a:gd name="T2" fmla="*/ 9228 w 21600"/>
                <a:gd name="T3" fmla="*/ 21600 h 21600"/>
                <a:gd name="T4" fmla="*/ 21600 w 21600"/>
                <a:gd name="T5" fmla="*/ 5725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725"/>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67" name="Freeform 27"/>
            <p:cNvSpPr>
              <a:spLocks/>
            </p:cNvSpPr>
            <p:nvPr/>
          </p:nvSpPr>
          <p:spPr bwMode="auto">
            <a:xfrm>
              <a:off x="0" y="662"/>
              <a:ext cx="603" cy="233"/>
            </a:xfrm>
            <a:custGeom>
              <a:avLst/>
              <a:gdLst>
                <a:gd name="T0" fmla="*/ 0 w 21600"/>
                <a:gd name="T1" fmla="*/ 13533 h 21600"/>
                <a:gd name="T2" fmla="*/ 9228 w 21600"/>
                <a:gd name="T3" fmla="*/ 21600 h 21600"/>
                <a:gd name="T4" fmla="*/ 21600 w 21600"/>
                <a:gd name="T5" fmla="*/ 572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72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68" name="Freeform 28"/>
            <p:cNvSpPr>
              <a:spLocks/>
            </p:cNvSpPr>
            <p:nvPr/>
          </p:nvSpPr>
          <p:spPr bwMode="auto">
            <a:xfrm>
              <a:off x="0" y="646"/>
              <a:ext cx="603" cy="233"/>
            </a:xfrm>
            <a:custGeom>
              <a:avLst/>
              <a:gdLst>
                <a:gd name="T0" fmla="*/ 0 w 21600"/>
                <a:gd name="T1" fmla="*/ 13446 h 21600"/>
                <a:gd name="T2" fmla="*/ 9228 w 21600"/>
                <a:gd name="T3" fmla="*/ 21600 h 21600"/>
                <a:gd name="T4" fmla="*/ 21600 w 21600"/>
                <a:gd name="T5" fmla="*/ 5378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378"/>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69" name="Freeform 29"/>
            <p:cNvSpPr>
              <a:spLocks/>
            </p:cNvSpPr>
            <p:nvPr/>
          </p:nvSpPr>
          <p:spPr bwMode="auto">
            <a:xfrm>
              <a:off x="0" y="627"/>
              <a:ext cx="603" cy="232"/>
            </a:xfrm>
            <a:custGeom>
              <a:avLst/>
              <a:gdLst>
                <a:gd name="T0" fmla="*/ 0 w 21600"/>
                <a:gd name="T1" fmla="*/ 13793 h 21600"/>
                <a:gd name="T2" fmla="*/ 9228 w 21600"/>
                <a:gd name="T3" fmla="*/ 21600 h 21600"/>
                <a:gd name="T4" fmla="*/ 21600 w 21600"/>
                <a:gd name="T5" fmla="*/ 5725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725"/>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70" name="Freeform 30"/>
            <p:cNvSpPr>
              <a:spLocks/>
            </p:cNvSpPr>
            <p:nvPr/>
          </p:nvSpPr>
          <p:spPr bwMode="auto">
            <a:xfrm>
              <a:off x="0" y="611"/>
              <a:ext cx="603" cy="232"/>
            </a:xfrm>
            <a:custGeom>
              <a:avLst/>
              <a:gdLst>
                <a:gd name="T0" fmla="*/ 0 w 21600"/>
                <a:gd name="T1" fmla="*/ 13446 h 21600"/>
                <a:gd name="T2" fmla="*/ 9228 w 21600"/>
                <a:gd name="T3" fmla="*/ 21600 h 21600"/>
                <a:gd name="T4" fmla="*/ 21600 w 21600"/>
                <a:gd name="T5" fmla="*/ 5639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639"/>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71" name="Freeform 31"/>
            <p:cNvSpPr>
              <a:spLocks/>
            </p:cNvSpPr>
            <p:nvPr/>
          </p:nvSpPr>
          <p:spPr bwMode="auto">
            <a:xfrm>
              <a:off x="0" y="594"/>
              <a:ext cx="603" cy="232"/>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72" name="Freeform 32"/>
            <p:cNvSpPr>
              <a:spLocks/>
            </p:cNvSpPr>
            <p:nvPr/>
          </p:nvSpPr>
          <p:spPr bwMode="auto">
            <a:xfrm>
              <a:off x="0" y="574"/>
              <a:ext cx="603" cy="234"/>
            </a:xfrm>
            <a:custGeom>
              <a:avLst/>
              <a:gdLst>
                <a:gd name="T0" fmla="*/ 0 w 21600"/>
                <a:gd name="T1" fmla="*/ 13824 h 21600"/>
                <a:gd name="T2" fmla="*/ 9228 w 21600"/>
                <a:gd name="T3" fmla="*/ 21600 h 21600"/>
                <a:gd name="T4" fmla="*/ 21600 w 21600"/>
                <a:gd name="T5" fmla="*/ 5702 h 21600"/>
                <a:gd name="T6" fmla="*/ 12372 w 21600"/>
                <a:gd name="T7" fmla="*/ 0 h 21600"/>
                <a:gd name="T8" fmla="*/ 0 w 21600"/>
                <a:gd name="T9" fmla="*/ 13824 h 21600"/>
                <a:gd name="T10" fmla="*/ 0 w 21600"/>
                <a:gd name="T11" fmla="*/ 13824 h 21600"/>
              </a:gdLst>
              <a:ahLst/>
              <a:cxnLst>
                <a:cxn ang="0">
                  <a:pos x="T0" y="T1"/>
                </a:cxn>
                <a:cxn ang="0">
                  <a:pos x="T2" y="T3"/>
                </a:cxn>
                <a:cxn ang="0">
                  <a:pos x="T4" y="T5"/>
                </a:cxn>
                <a:cxn ang="0">
                  <a:pos x="T6" y="T7"/>
                </a:cxn>
                <a:cxn ang="0">
                  <a:pos x="T8" y="T9"/>
                </a:cxn>
                <a:cxn ang="0">
                  <a:pos x="T10" y="T11"/>
                </a:cxn>
              </a:cxnLst>
              <a:rect l="0" t="0" r="r" b="b"/>
              <a:pathLst>
                <a:path w="21600" h="21600">
                  <a:moveTo>
                    <a:pt x="0" y="13824"/>
                  </a:moveTo>
                  <a:lnTo>
                    <a:pt x="9228" y="21600"/>
                  </a:lnTo>
                  <a:lnTo>
                    <a:pt x="21600" y="5702"/>
                  </a:lnTo>
                  <a:lnTo>
                    <a:pt x="12372" y="0"/>
                  </a:lnTo>
                  <a:lnTo>
                    <a:pt x="0" y="13824"/>
                  </a:lnTo>
                  <a:close/>
                  <a:moveTo>
                    <a:pt x="0" y="13824"/>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73" name="Freeform 33"/>
            <p:cNvSpPr>
              <a:spLocks/>
            </p:cNvSpPr>
            <p:nvPr/>
          </p:nvSpPr>
          <p:spPr bwMode="auto">
            <a:xfrm>
              <a:off x="0" y="558"/>
              <a:ext cx="603" cy="233"/>
            </a:xfrm>
            <a:custGeom>
              <a:avLst/>
              <a:gdLst>
                <a:gd name="T0" fmla="*/ 0 w 21600"/>
                <a:gd name="T1" fmla="*/ 13533 h 21600"/>
                <a:gd name="T2" fmla="*/ 9228 w 21600"/>
                <a:gd name="T3" fmla="*/ 21600 h 21600"/>
                <a:gd name="T4" fmla="*/ 21600 w 21600"/>
                <a:gd name="T5" fmla="*/ 572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72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74" name="Freeform 34"/>
            <p:cNvSpPr>
              <a:spLocks/>
            </p:cNvSpPr>
            <p:nvPr/>
          </p:nvSpPr>
          <p:spPr bwMode="auto">
            <a:xfrm>
              <a:off x="0" y="542"/>
              <a:ext cx="603" cy="233"/>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75" name="Freeform 35"/>
            <p:cNvSpPr>
              <a:spLocks/>
            </p:cNvSpPr>
            <p:nvPr/>
          </p:nvSpPr>
          <p:spPr bwMode="auto">
            <a:xfrm>
              <a:off x="0" y="523"/>
              <a:ext cx="603" cy="232"/>
            </a:xfrm>
            <a:custGeom>
              <a:avLst/>
              <a:gdLst>
                <a:gd name="T0" fmla="*/ 0 w 21600"/>
                <a:gd name="T1" fmla="*/ 13793 h 21600"/>
                <a:gd name="T2" fmla="*/ 9228 w 21600"/>
                <a:gd name="T3" fmla="*/ 21600 h 21600"/>
                <a:gd name="T4" fmla="*/ 21600 w 21600"/>
                <a:gd name="T5" fmla="*/ 5725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725"/>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76" name="Freeform 36"/>
            <p:cNvSpPr>
              <a:spLocks/>
            </p:cNvSpPr>
            <p:nvPr/>
          </p:nvSpPr>
          <p:spPr bwMode="auto">
            <a:xfrm>
              <a:off x="0" y="507"/>
              <a:ext cx="603" cy="233"/>
            </a:xfrm>
            <a:custGeom>
              <a:avLst/>
              <a:gdLst>
                <a:gd name="T0" fmla="*/ 0 w 21600"/>
                <a:gd name="T1" fmla="*/ 13446 h 21600"/>
                <a:gd name="T2" fmla="*/ 9228 w 21600"/>
                <a:gd name="T3" fmla="*/ 21600 h 21600"/>
                <a:gd name="T4" fmla="*/ 21600 w 21600"/>
                <a:gd name="T5" fmla="*/ 5725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725"/>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77" name="Freeform 37"/>
            <p:cNvSpPr>
              <a:spLocks/>
            </p:cNvSpPr>
            <p:nvPr/>
          </p:nvSpPr>
          <p:spPr bwMode="auto">
            <a:xfrm>
              <a:off x="0" y="491"/>
              <a:ext cx="603" cy="233"/>
            </a:xfrm>
            <a:custGeom>
              <a:avLst/>
              <a:gdLst>
                <a:gd name="T0" fmla="*/ 0 w 21600"/>
                <a:gd name="T1" fmla="*/ 13446 h 21600"/>
                <a:gd name="T2" fmla="*/ 9228 w 21600"/>
                <a:gd name="T3" fmla="*/ 21600 h 21600"/>
                <a:gd name="T4" fmla="*/ 21600 w 21600"/>
                <a:gd name="T5" fmla="*/ 5378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378"/>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78" name="Freeform 38"/>
            <p:cNvSpPr>
              <a:spLocks/>
            </p:cNvSpPr>
            <p:nvPr/>
          </p:nvSpPr>
          <p:spPr bwMode="auto">
            <a:xfrm>
              <a:off x="0" y="439"/>
              <a:ext cx="603" cy="232"/>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79" name="Freeform 39"/>
            <p:cNvSpPr>
              <a:spLocks/>
            </p:cNvSpPr>
            <p:nvPr/>
          </p:nvSpPr>
          <p:spPr bwMode="auto">
            <a:xfrm>
              <a:off x="0" y="419"/>
              <a:ext cx="603" cy="233"/>
            </a:xfrm>
            <a:custGeom>
              <a:avLst/>
              <a:gdLst>
                <a:gd name="T0" fmla="*/ 0 w 21600"/>
                <a:gd name="T1" fmla="*/ 13880 h 21600"/>
                <a:gd name="T2" fmla="*/ 9228 w 21600"/>
                <a:gd name="T3" fmla="*/ 21600 h 21600"/>
                <a:gd name="T4" fmla="*/ 21600 w 21600"/>
                <a:gd name="T5" fmla="*/ 5725 h 21600"/>
                <a:gd name="T6" fmla="*/ 12372 w 21600"/>
                <a:gd name="T7" fmla="*/ 0 h 21600"/>
                <a:gd name="T8" fmla="*/ 0 w 21600"/>
                <a:gd name="T9" fmla="*/ 13880 h 21600"/>
                <a:gd name="T10" fmla="*/ 0 w 21600"/>
                <a:gd name="T11" fmla="*/ 13880 h 21600"/>
              </a:gdLst>
              <a:ahLst/>
              <a:cxnLst>
                <a:cxn ang="0">
                  <a:pos x="T0" y="T1"/>
                </a:cxn>
                <a:cxn ang="0">
                  <a:pos x="T2" y="T3"/>
                </a:cxn>
                <a:cxn ang="0">
                  <a:pos x="T4" y="T5"/>
                </a:cxn>
                <a:cxn ang="0">
                  <a:pos x="T6" y="T7"/>
                </a:cxn>
                <a:cxn ang="0">
                  <a:pos x="T8" y="T9"/>
                </a:cxn>
                <a:cxn ang="0">
                  <a:pos x="T10" y="T11"/>
                </a:cxn>
              </a:cxnLst>
              <a:rect l="0" t="0" r="r" b="b"/>
              <a:pathLst>
                <a:path w="21600" h="21600">
                  <a:moveTo>
                    <a:pt x="0" y="13880"/>
                  </a:moveTo>
                  <a:lnTo>
                    <a:pt x="9228" y="21600"/>
                  </a:lnTo>
                  <a:lnTo>
                    <a:pt x="21600" y="5725"/>
                  </a:lnTo>
                  <a:lnTo>
                    <a:pt x="12372" y="0"/>
                  </a:lnTo>
                  <a:lnTo>
                    <a:pt x="0" y="13880"/>
                  </a:lnTo>
                  <a:close/>
                  <a:moveTo>
                    <a:pt x="0" y="13880"/>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80" name="Freeform 40"/>
            <p:cNvSpPr>
              <a:spLocks/>
            </p:cNvSpPr>
            <p:nvPr/>
          </p:nvSpPr>
          <p:spPr bwMode="auto">
            <a:xfrm>
              <a:off x="0" y="403"/>
              <a:ext cx="603" cy="233"/>
            </a:xfrm>
            <a:custGeom>
              <a:avLst/>
              <a:gdLst>
                <a:gd name="T0" fmla="*/ 0 w 21600"/>
                <a:gd name="T1" fmla="*/ 13533 h 21600"/>
                <a:gd name="T2" fmla="*/ 9228 w 21600"/>
                <a:gd name="T3" fmla="*/ 21600 h 21600"/>
                <a:gd name="T4" fmla="*/ 21600 w 21600"/>
                <a:gd name="T5" fmla="*/ 572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72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81" name="Freeform 41"/>
            <p:cNvSpPr>
              <a:spLocks/>
            </p:cNvSpPr>
            <p:nvPr/>
          </p:nvSpPr>
          <p:spPr bwMode="auto">
            <a:xfrm>
              <a:off x="0" y="387"/>
              <a:ext cx="603" cy="233"/>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82" name="Freeform 42"/>
            <p:cNvSpPr>
              <a:spLocks/>
            </p:cNvSpPr>
            <p:nvPr/>
          </p:nvSpPr>
          <p:spPr bwMode="auto">
            <a:xfrm>
              <a:off x="0" y="368"/>
              <a:ext cx="603" cy="232"/>
            </a:xfrm>
            <a:custGeom>
              <a:avLst/>
              <a:gdLst>
                <a:gd name="T0" fmla="*/ 0 w 21600"/>
                <a:gd name="T1" fmla="*/ 13793 h 21600"/>
                <a:gd name="T2" fmla="*/ 9228 w 21600"/>
                <a:gd name="T3" fmla="*/ 21600 h 21600"/>
                <a:gd name="T4" fmla="*/ 21600 w 21600"/>
                <a:gd name="T5" fmla="*/ 5725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725"/>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83" name="Freeform 43"/>
            <p:cNvSpPr>
              <a:spLocks/>
            </p:cNvSpPr>
            <p:nvPr/>
          </p:nvSpPr>
          <p:spPr bwMode="auto">
            <a:xfrm>
              <a:off x="0" y="352"/>
              <a:ext cx="603" cy="232"/>
            </a:xfrm>
            <a:custGeom>
              <a:avLst/>
              <a:gdLst>
                <a:gd name="T0" fmla="*/ 0 w 21600"/>
                <a:gd name="T1" fmla="*/ 13446 h 21600"/>
                <a:gd name="T2" fmla="*/ 9228 w 21600"/>
                <a:gd name="T3" fmla="*/ 21600 h 21600"/>
                <a:gd name="T4" fmla="*/ 21600 w 21600"/>
                <a:gd name="T5" fmla="*/ 5725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725"/>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84" name="Freeform 44"/>
            <p:cNvSpPr>
              <a:spLocks/>
            </p:cNvSpPr>
            <p:nvPr/>
          </p:nvSpPr>
          <p:spPr bwMode="auto">
            <a:xfrm>
              <a:off x="0" y="336"/>
              <a:ext cx="603" cy="233"/>
            </a:xfrm>
            <a:custGeom>
              <a:avLst/>
              <a:gdLst>
                <a:gd name="T0" fmla="*/ 0 w 21600"/>
                <a:gd name="T1" fmla="*/ 13446 h 21600"/>
                <a:gd name="T2" fmla="*/ 9228 w 21600"/>
                <a:gd name="T3" fmla="*/ 21600 h 21600"/>
                <a:gd name="T4" fmla="*/ 21600 w 21600"/>
                <a:gd name="T5" fmla="*/ 5378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378"/>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85" name="Freeform 45"/>
            <p:cNvSpPr>
              <a:spLocks/>
            </p:cNvSpPr>
            <p:nvPr/>
          </p:nvSpPr>
          <p:spPr bwMode="auto">
            <a:xfrm>
              <a:off x="0" y="316"/>
              <a:ext cx="603" cy="233"/>
            </a:xfrm>
            <a:custGeom>
              <a:avLst/>
              <a:gdLst>
                <a:gd name="T0" fmla="*/ 0 w 21600"/>
                <a:gd name="T1" fmla="*/ 13793 h 21600"/>
                <a:gd name="T2" fmla="*/ 9228 w 21600"/>
                <a:gd name="T3" fmla="*/ 21600 h 21600"/>
                <a:gd name="T4" fmla="*/ 21600 w 21600"/>
                <a:gd name="T5" fmla="*/ 5725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725"/>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86" name="Freeform 46"/>
            <p:cNvSpPr>
              <a:spLocks/>
            </p:cNvSpPr>
            <p:nvPr/>
          </p:nvSpPr>
          <p:spPr bwMode="auto">
            <a:xfrm>
              <a:off x="0" y="300"/>
              <a:ext cx="603" cy="233"/>
            </a:xfrm>
            <a:custGeom>
              <a:avLst/>
              <a:gdLst>
                <a:gd name="T0" fmla="*/ 0 w 21600"/>
                <a:gd name="T1" fmla="*/ 13446 h 21600"/>
                <a:gd name="T2" fmla="*/ 9228 w 21600"/>
                <a:gd name="T3" fmla="*/ 21600 h 21600"/>
                <a:gd name="T4" fmla="*/ 21600 w 21600"/>
                <a:gd name="T5" fmla="*/ 5639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639"/>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87" name="Freeform 47"/>
            <p:cNvSpPr>
              <a:spLocks/>
            </p:cNvSpPr>
            <p:nvPr/>
          </p:nvSpPr>
          <p:spPr bwMode="auto">
            <a:xfrm>
              <a:off x="0" y="284"/>
              <a:ext cx="603" cy="232"/>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88" name="Freeform 48"/>
            <p:cNvSpPr>
              <a:spLocks/>
            </p:cNvSpPr>
            <p:nvPr/>
          </p:nvSpPr>
          <p:spPr bwMode="auto">
            <a:xfrm>
              <a:off x="0" y="264"/>
              <a:ext cx="603" cy="233"/>
            </a:xfrm>
            <a:custGeom>
              <a:avLst/>
              <a:gdLst>
                <a:gd name="T0" fmla="*/ 0 w 21600"/>
                <a:gd name="T1" fmla="*/ 13880 h 21600"/>
                <a:gd name="T2" fmla="*/ 9228 w 21600"/>
                <a:gd name="T3" fmla="*/ 21600 h 21600"/>
                <a:gd name="T4" fmla="*/ 21600 w 21600"/>
                <a:gd name="T5" fmla="*/ 5725 h 21600"/>
                <a:gd name="T6" fmla="*/ 12372 w 21600"/>
                <a:gd name="T7" fmla="*/ 0 h 21600"/>
                <a:gd name="T8" fmla="*/ 0 w 21600"/>
                <a:gd name="T9" fmla="*/ 13880 h 21600"/>
                <a:gd name="T10" fmla="*/ 0 w 21600"/>
                <a:gd name="T11" fmla="*/ 13880 h 21600"/>
              </a:gdLst>
              <a:ahLst/>
              <a:cxnLst>
                <a:cxn ang="0">
                  <a:pos x="T0" y="T1"/>
                </a:cxn>
                <a:cxn ang="0">
                  <a:pos x="T2" y="T3"/>
                </a:cxn>
                <a:cxn ang="0">
                  <a:pos x="T4" y="T5"/>
                </a:cxn>
                <a:cxn ang="0">
                  <a:pos x="T6" y="T7"/>
                </a:cxn>
                <a:cxn ang="0">
                  <a:pos x="T8" y="T9"/>
                </a:cxn>
                <a:cxn ang="0">
                  <a:pos x="T10" y="T11"/>
                </a:cxn>
              </a:cxnLst>
              <a:rect l="0" t="0" r="r" b="b"/>
              <a:pathLst>
                <a:path w="21600" h="21600">
                  <a:moveTo>
                    <a:pt x="0" y="13880"/>
                  </a:moveTo>
                  <a:lnTo>
                    <a:pt x="9228" y="21600"/>
                  </a:lnTo>
                  <a:lnTo>
                    <a:pt x="21600" y="5725"/>
                  </a:lnTo>
                  <a:lnTo>
                    <a:pt x="12372" y="0"/>
                  </a:lnTo>
                  <a:lnTo>
                    <a:pt x="0" y="13880"/>
                  </a:lnTo>
                  <a:close/>
                  <a:moveTo>
                    <a:pt x="0" y="13880"/>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89" name="Freeform 49"/>
            <p:cNvSpPr>
              <a:spLocks/>
            </p:cNvSpPr>
            <p:nvPr/>
          </p:nvSpPr>
          <p:spPr bwMode="auto">
            <a:xfrm>
              <a:off x="0" y="248"/>
              <a:ext cx="603" cy="233"/>
            </a:xfrm>
            <a:custGeom>
              <a:avLst/>
              <a:gdLst>
                <a:gd name="T0" fmla="*/ 0 w 21600"/>
                <a:gd name="T1" fmla="*/ 13533 h 21600"/>
                <a:gd name="T2" fmla="*/ 9228 w 21600"/>
                <a:gd name="T3" fmla="*/ 21600 h 21600"/>
                <a:gd name="T4" fmla="*/ 21600 w 21600"/>
                <a:gd name="T5" fmla="*/ 572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72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90" name="Freeform 50"/>
            <p:cNvSpPr>
              <a:spLocks/>
            </p:cNvSpPr>
            <p:nvPr/>
          </p:nvSpPr>
          <p:spPr bwMode="auto">
            <a:xfrm>
              <a:off x="0" y="186"/>
              <a:ext cx="603" cy="233"/>
            </a:xfrm>
            <a:custGeom>
              <a:avLst/>
              <a:gdLst>
                <a:gd name="T0" fmla="*/ 0 w 21600"/>
                <a:gd name="T1" fmla="*/ 13880 h 21600"/>
                <a:gd name="T2" fmla="*/ 9228 w 21600"/>
                <a:gd name="T3" fmla="*/ 21600 h 21600"/>
                <a:gd name="T4" fmla="*/ 21600 w 21600"/>
                <a:gd name="T5" fmla="*/ 5725 h 21600"/>
                <a:gd name="T6" fmla="*/ 12372 w 21600"/>
                <a:gd name="T7" fmla="*/ 0 h 21600"/>
                <a:gd name="T8" fmla="*/ 0 w 21600"/>
                <a:gd name="T9" fmla="*/ 13880 h 21600"/>
                <a:gd name="T10" fmla="*/ 0 w 21600"/>
                <a:gd name="T11" fmla="*/ 13880 h 21600"/>
              </a:gdLst>
              <a:ahLst/>
              <a:cxnLst>
                <a:cxn ang="0">
                  <a:pos x="T0" y="T1"/>
                </a:cxn>
                <a:cxn ang="0">
                  <a:pos x="T2" y="T3"/>
                </a:cxn>
                <a:cxn ang="0">
                  <a:pos x="T4" y="T5"/>
                </a:cxn>
                <a:cxn ang="0">
                  <a:pos x="T6" y="T7"/>
                </a:cxn>
                <a:cxn ang="0">
                  <a:pos x="T8" y="T9"/>
                </a:cxn>
                <a:cxn ang="0">
                  <a:pos x="T10" y="T11"/>
                </a:cxn>
              </a:cxnLst>
              <a:rect l="0" t="0" r="r" b="b"/>
              <a:pathLst>
                <a:path w="21600" h="21600">
                  <a:moveTo>
                    <a:pt x="0" y="13880"/>
                  </a:moveTo>
                  <a:lnTo>
                    <a:pt x="9228" y="21600"/>
                  </a:lnTo>
                  <a:lnTo>
                    <a:pt x="21600" y="5725"/>
                  </a:lnTo>
                  <a:lnTo>
                    <a:pt x="12372" y="0"/>
                  </a:lnTo>
                  <a:lnTo>
                    <a:pt x="0" y="13880"/>
                  </a:lnTo>
                  <a:close/>
                  <a:moveTo>
                    <a:pt x="0" y="13880"/>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91" name="Freeform 51"/>
            <p:cNvSpPr>
              <a:spLocks/>
            </p:cNvSpPr>
            <p:nvPr/>
          </p:nvSpPr>
          <p:spPr bwMode="auto">
            <a:xfrm>
              <a:off x="0" y="171"/>
              <a:ext cx="603" cy="232"/>
            </a:xfrm>
            <a:custGeom>
              <a:avLst/>
              <a:gdLst>
                <a:gd name="T0" fmla="*/ 0 w 21600"/>
                <a:gd name="T1" fmla="*/ 13533 h 21600"/>
                <a:gd name="T2" fmla="*/ 9228 w 21600"/>
                <a:gd name="T3" fmla="*/ 21600 h 21600"/>
                <a:gd name="T4" fmla="*/ 21600 w 21600"/>
                <a:gd name="T5" fmla="*/ 572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72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92" name="Freeform 52"/>
            <p:cNvSpPr>
              <a:spLocks/>
            </p:cNvSpPr>
            <p:nvPr/>
          </p:nvSpPr>
          <p:spPr bwMode="auto">
            <a:xfrm>
              <a:off x="0" y="155"/>
              <a:ext cx="603" cy="232"/>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93" name="Freeform 53"/>
            <p:cNvSpPr>
              <a:spLocks/>
            </p:cNvSpPr>
            <p:nvPr/>
          </p:nvSpPr>
          <p:spPr bwMode="auto">
            <a:xfrm>
              <a:off x="0" y="135"/>
              <a:ext cx="603" cy="233"/>
            </a:xfrm>
            <a:custGeom>
              <a:avLst/>
              <a:gdLst>
                <a:gd name="T0" fmla="*/ 0 w 21600"/>
                <a:gd name="T1" fmla="*/ 13793 h 21600"/>
                <a:gd name="T2" fmla="*/ 9228 w 21600"/>
                <a:gd name="T3" fmla="*/ 21600 h 21600"/>
                <a:gd name="T4" fmla="*/ 21600 w 21600"/>
                <a:gd name="T5" fmla="*/ 5725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725"/>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94" name="Freeform 54"/>
            <p:cNvSpPr>
              <a:spLocks/>
            </p:cNvSpPr>
            <p:nvPr/>
          </p:nvSpPr>
          <p:spPr bwMode="auto">
            <a:xfrm>
              <a:off x="0" y="119"/>
              <a:ext cx="603" cy="233"/>
            </a:xfrm>
            <a:custGeom>
              <a:avLst/>
              <a:gdLst>
                <a:gd name="T0" fmla="*/ 0 w 21600"/>
                <a:gd name="T1" fmla="*/ 13446 h 21600"/>
                <a:gd name="T2" fmla="*/ 9228 w 21600"/>
                <a:gd name="T3" fmla="*/ 21600 h 21600"/>
                <a:gd name="T4" fmla="*/ 21600 w 21600"/>
                <a:gd name="T5" fmla="*/ 5725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725"/>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95" name="Freeform 55"/>
            <p:cNvSpPr>
              <a:spLocks/>
            </p:cNvSpPr>
            <p:nvPr/>
          </p:nvSpPr>
          <p:spPr bwMode="auto">
            <a:xfrm>
              <a:off x="0" y="103"/>
              <a:ext cx="603" cy="233"/>
            </a:xfrm>
            <a:custGeom>
              <a:avLst/>
              <a:gdLst>
                <a:gd name="T0" fmla="*/ 0 w 21600"/>
                <a:gd name="T1" fmla="*/ 13446 h 21600"/>
                <a:gd name="T2" fmla="*/ 9228 w 21600"/>
                <a:gd name="T3" fmla="*/ 21600 h 21600"/>
                <a:gd name="T4" fmla="*/ 21600 w 21600"/>
                <a:gd name="T5" fmla="*/ 5378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378"/>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96" name="Freeform 56"/>
            <p:cNvSpPr>
              <a:spLocks/>
            </p:cNvSpPr>
            <p:nvPr/>
          </p:nvSpPr>
          <p:spPr bwMode="auto">
            <a:xfrm>
              <a:off x="0" y="84"/>
              <a:ext cx="603" cy="232"/>
            </a:xfrm>
            <a:custGeom>
              <a:avLst/>
              <a:gdLst>
                <a:gd name="T0" fmla="*/ 0 w 21600"/>
                <a:gd name="T1" fmla="*/ 13793 h 21600"/>
                <a:gd name="T2" fmla="*/ 9228 w 21600"/>
                <a:gd name="T3" fmla="*/ 21600 h 21600"/>
                <a:gd name="T4" fmla="*/ 21600 w 21600"/>
                <a:gd name="T5" fmla="*/ 5725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725"/>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97" name="Freeform 57"/>
            <p:cNvSpPr>
              <a:spLocks/>
            </p:cNvSpPr>
            <p:nvPr/>
          </p:nvSpPr>
          <p:spPr bwMode="auto">
            <a:xfrm>
              <a:off x="0" y="68"/>
              <a:ext cx="603" cy="232"/>
            </a:xfrm>
            <a:custGeom>
              <a:avLst/>
              <a:gdLst>
                <a:gd name="T0" fmla="*/ 0 w 21600"/>
                <a:gd name="T1" fmla="*/ 13446 h 21600"/>
                <a:gd name="T2" fmla="*/ 9228 w 21600"/>
                <a:gd name="T3" fmla="*/ 21600 h 21600"/>
                <a:gd name="T4" fmla="*/ 21600 w 21600"/>
                <a:gd name="T5" fmla="*/ 5639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639"/>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98" name="Freeform 58"/>
            <p:cNvSpPr>
              <a:spLocks/>
            </p:cNvSpPr>
            <p:nvPr/>
          </p:nvSpPr>
          <p:spPr bwMode="auto">
            <a:xfrm>
              <a:off x="0" y="51"/>
              <a:ext cx="603" cy="233"/>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299" name="Freeform 59"/>
            <p:cNvSpPr>
              <a:spLocks/>
            </p:cNvSpPr>
            <p:nvPr/>
          </p:nvSpPr>
          <p:spPr bwMode="auto">
            <a:xfrm>
              <a:off x="0" y="31"/>
              <a:ext cx="603" cy="233"/>
            </a:xfrm>
            <a:custGeom>
              <a:avLst/>
              <a:gdLst>
                <a:gd name="T0" fmla="*/ 0 w 21600"/>
                <a:gd name="T1" fmla="*/ 13880 h 21600"/>
                <a:gd name="T2" fmla="*/ 9228 w 21600"/>
                <a:gd name="T3" fmla="*/ 21600 h 21600"/>
                <a:gd name="T4" fmla="*/ 21600 w 21600"/>
                <a:gd name="T5" fmla="*/ 5725 h 21600"/>
                <a:gd name="T6" fmla="*/ 12372 w 21600"/>
                <a:gd name="T7" fmla="*/ 0 h 21600"/>
                <a:gd name="T8" fmla="*/ 0 w 21600"/>
                <a:gd name="T9" fmla="*/ 13880 h 21600"/>
                <a:gd name="T10" fmla="*/ 0 w 21600"/>
                <a:gd name="T11" fmla="*/ 13880 h 21600"/>
              </a:gdLst>
              <a:ahLst/>
              <a:cxnLst>
                <a:cxn ang="0">
                  <a:pos x="T0" y="T1"/>
                </a:cxn>
                <a:cxn ang="0">
                  <a:pos x="T2" y="T3"/>
                </a:cxn>
                <a:cxn ang="0">
                  <a:pos x="T4" y="T5"/>
                </a:cxn>
                <a:cxn ang="0">
                  <a:pos x="T6" y="T7"/>
                </a:cxn>
                <a:cxn ang="0">
                  <a:pos x="T8" y="T9"/>
                </a:cxn>
                <a:cxn ang="0">
                  <a:pos x="T10" y="T11"/>
                </a:cxn>
              </a:cxnLst>
              <a:rect l="0" t="0" r="r" b="b"/>
              <a:pathLst>
                <a:path w="21600" h="21600">
                  <a:moveTo>
                    <a:pt x="0" y="13880"/>
                  </a:moveTo>
                  <a:lnTo>
                    <a:pt x="9228" y="21600"/>
                  </a:lnTo>
                  <a:lnTo>
                    <a:pt x="21600" y="5725"/>
                  </a:lnTo>
                  <a:lnTo>
                    <a:pt x="12372" y="0"/>
                  </a:lnTo>
                  <a:lnTo>
                    <a:pt x="0" y="13880"/>
                  </a:lnTo>
                  <a:close/>
                  <a:moveTo>
                    <a:pt x="0" y="13880"/>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00" name="Freeform 60"/>
            <p:cNvSpPr>
              <a:spLocks/>
            </p:cNvSpPr>
            <p:nvPr/>
          </p:nvSpPr>
          <p:spPr bwMode="auto">
            <a:xfrm>
              <a:off x="0" y="15"/>
              <a:ext cx="603" cy="233"/>
            </a:xfrm>
            <a:custGeom>
              <a:avLst/>
              <a:gdLst>
                <a:gd name="T0" fmla="*/ 0 w 21600"/>
                <a:gd name="T1" fmla="*/ 13533 h 21600"/>
                <a:gd name="T2" fmla="*/ 9228 w 21600"/>
                <a:gd name="T3" fmla="*/ 21600 h 21600"/>
                <a:gd name="T4" fmla="*/ 21600 w 21600"/>
                <a:gd name="T5" fmla="*/ 572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72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01" name="Freeform 61"/>
            <p:cNvSpPr>
              <a:spLocks/>
            </p:cNvSpPr>
            <p:nvPr/>
          </p:nvSpPr>
          <p:spPr bwMode="auto">
            <a:xfrm>
              <a:off x="0" y="0"/>
              <a:ext cx="603" cy="232"/>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grpSp>
      <p:grpSp>
        <p:nvGrpSpPr>
          <p:cNvPr id="138302" name="Group 62"/>
          <p:cNvGrpSpPr>
            <a:grpSpLocks/>
          </p:cNvGrpSpPr>
          <p:nvPr/>
        </p:nvGrpSpPr>
        <p:grpSpPr bwMode="auto">
          <a:xfrm>
            <a:off x="1857375" y="4421188"/>
            <a:ext cx="957263" cy="668337"/>
            <a:chOff x="0" y="0"/>
            <a:chExt cx="603" cy="420"/>
          </a:xfrm>
        </p:grpSpPr>
        <p:sp>
          <p:nvSpPr>
            <p:cNvPr id="138303" name="Freeform 63"/>
            <p:cNvSpPr>
              <a:spLocks/>
            </p:cNvSpPr>
            <p:nvPr/>
          </p:nvSpPr>
          <p:spPr bwMode="auto">
            <a:xfrm>
              <a:off x="0" y="186"/>
              <a:ext cx="603" cy="234"/>
            </a:xfrm>
            <a:custGeom>
              <a:avLst/>
              <a:gdLst>
                <a:gd name="T0" fmla="*/ 0 w 21600"/>
                <a:gd name="T1" fmla="*/ 13824 h 21600"/>
                <a:gd name="T2" fmla="*/ 9228 w 21600"/>
                <a:gd name="T3" fmla="*/ 21600 h 21600"/>
                <a:gd name="T4" fmla="*/ 21600 w 21600"/>
                <a:gd name="T5" fmla="*/ 5702 h 21600"/>
                <a:gd name="T6" fmla="*/ 12372 w 21600"/>
                <a:gd name="T7" fmla="*/ 0 h 21600"/>
                <a:gd name="T8" fmla="*/ 0 w 21600"/>
                <a:gd name="T9" fmla="*/ 13824 h 21600"/>
                <a:gd name="T10" fmla="*/ 0 w 21600"/>
                <a:gd name="T11" fmla="*/ 13824 h 21600"/>
              </a:gdLst>
              <a:ahLst/>
              <a:cxnLst>
                <a:cxn ang="0">
                  <a:pos x="T0" y="T1"/>
                </a:cxn>
                <a:cxn ang="0">
                  <a:pos x="T2" y="T3"/>
                </a:cxn>
                <a:cxn ang="0">
                  <a:pos x="T4" y="T5"/>
                </a:cxn>
                <a:cxn ang="0">
                  <a:pos x="T6" y="T7"/>
                </a:cxn>
                <a:cxn ang="0">
                  <a:pos x="T8" y="T9"/>
                </a:cxn>
                <a:cxn ang="0">
                  <a:pos x="T10" y="T11"/>
                </a:cxn>
              </a:cxnLst>
              <a:rect l="0" t="0" r="r" b="b"/>
              <a:pathLst>
                <a:path w="21600" h="21600">
                  <a:moveTo>
                    <a:pt x="0" y="13824"/>
                  </a:moveTo>
                  <a:lnTo>
                    <a:pt x="9228" y="21600"/>
                  </a:lnTo>
                  <a:lnTo>
                    <a:pt x="21600" y="5702"/>
                  </a:lnTo>
                  <a:lnTo>
                    <a:pt x="12372" y="0"/>
                  </a:lnTo>
                  <a:lnTo>
                    <a:pt x="0" y="13824"/>
                  </a:lnTo>
                  <a:close/>
                  <a:moveTo>
                    <a:pt x="0" y="13824"/>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04" name="Freeform 64"/>
            <p:cNvSpPr>
              <a:spLocks/>
            </p:cNvSpPr>
            <p:nvPr/>
          </p:nvSpPr>
          <p:spPr bwMode="auto">
            <a:xfrm>
              <a:off x="0" y="171"/>
              <a:ext cx="603" cy="232"/>
            </a:xfrm>
            <a:custGeom>
              <a:avLst/>
              <a:gdLst>
                <a:gd name="T0" fmla="*/ 0 w 21600"/>
                <a:gd name="T1" fmla="*/ 13533 h 21600"/>
                <a:gd name="T2" fmla="*/ 9228 w 21600"/>
                <a:gd name="T3" fmla="*/ 21600 h 21600"/>
                <a:gd name="T4" fmla="*/ 21600 w 21600"/>
                <a:gd name="T5" fmla="*/ 572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72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05" name="Freeform 65"/>
            <p:cNvSpPr>
              <a:spLocks/>
            </p:cNvSpPr>
            <p:nvPr/>
          </p:nvSpPr>
          <p:spPr bwMode="auto">
            <a:xfrm>
              <a:off x="0" y="155"/>
              <a:ext cx="603" cy="232"/>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06" name="Freeform 66"/>
            <p:cNvSpPr>
              <a:spLocks/>
            </p:cNvSpPr>
            <p:nvPr/>
          </p:nvSpPr>
          <p:spPr bwMode="auto">
            <a:xfrm>
              <a:off x="0" y="135"/>
              <a:ext cx="603" cy="233"/>
            </a:xfrm>
            <a:custGeom>
              <a:avLst/>
              <a:gdLst>
                <a:gd name="T0" fmla="*/ 0 w 21600"/>
                <a:gd name="T1" fmla="*/ 13793 h 21600"/>
                <a:gd name="T2" fmla="*/ 9228 w 21600"/>
                <a:gd name="T3" fmla="*/ 21600 h 21600"/>
                <a:gd name="T4" fmla="*/ 21600 w 21600"/>
                <a:gd name="T5" fmla="*/ 5725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725"/>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07" name="Freeform 67"/>
            <p:cNvSpPr>
              <a:spLocks/>
            </p:cNvSpPr>
            <p:nvPr/>
          </p:nvSpPr>
          <p:spPr bwMode="auto">
            <a:xfrm>
              <a:off x="0" y="119"/>
              <a:ext cx="603" cy="233"/>
            </a:xfrm>
            <a:custGeom>
              <a:avLst/>
              <a:gdLst>
                <a:gd name="T0" fmla="*/ 0 w 21600"/>
                <a:gd name="T1" fmla="*/ 13533 h 21600"/>
                <a:gd name="T2" fmla="*/ 9228 w 21600"/>
                <a:gd name="T3" fmla="*/ 21600 h 21600"/>
                <a:gd name="T4" fmla="*/ 21600 w 21600"/>
                <a:gd name="T5" fmla="*/ 572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72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08" name="Freeform 68"/>
            <p:cNvSpPr>
              <a:spLocks/>
            </p:cNvSpPr>
            <p:nvPr/>
          </p:nvSpPr>
          <p:spPr bwMode="auto">
            <a:xfrm>
              <a:off x="0" y="103"/>
              <a:ext cx="603" cy="233"/>
            </a:xfrm>
            <a:custGeom>
              <a:avLst/>
              <a:gdLst>
                <a:gd name="T0" fmla="*/ 0 w 21600"/>
                <a:gd name="T1" fmla="*/ 13446 h 21600"/>
                <a:gd name="T2" fmla="*/ 9228 w 21600"/>
                <a:gd name="T3" fmla="*/ 21600 h 21600"/>
                <a:gd name="T4" fmla="*/ 21600 w 21600"/>
                <a:gd name="T5" fmla="*/ 5378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378"/>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09" name="Freeform 69"/>
            <p:cNvSpPr>
              <a:spLocks/>
            </p:cNvSpPr>
            <p:nvPr/>
          </p:nvSpPr>
          <p:spPr bwMode="auto">
            <a:xfrm>
              <a:off x="0" y="84"/>
              <a:ext cx="603" cy="232"/>
            </a:xfrm>
            <a:custGeom>
              <a:avLst/>
              <a:gdLst>
                <a:gd name="T0" fmla="*/ 0 w 21600"/>
                <a:gd name="T1" fmla="*/ 13793 h 21600"/>
                <a:gd name="T2" fmla="*/ 9228 w 21600"/>
                <a:gd name="T3" fmla="*/ 21600 h 21600"/>
                <a:gd name="T4" fmla="*/ 21600 w 21600"/>
                <a:gd name="T5" fmla="*/ 5725 h 21600"/>
                <a:gd name="T6" fmla="*/ 12372 w 21600"/>
                <a:gd name="T7" fmla="*/ 0 h 21600"/>
                <a:gd name="T8" fmla="*/ 0 w 21600"/>
                <a:gd name="T9" fmla="*/ 13793 h 21600"/>
                <a:gd name="T10" fmla="*/ 0 w 21600"/>
                <a:gd name="T11" fmla="*/ 13793 h 21600"/>
              </a:gdLst>
              <a:ahLst/>
              <a:cxnLst>
                <a:cxn ang="0">
                  <a:pos x="T0" y="T1"/>
                </a:cxn>
                <a:cxn ang="0">
                  <a:pos x="T2" y="T3"/>
                </a:cxn>
                <a:cxn ang="0">
                  <a:pos x="T4" y="T5"/>
                </a:cxn>
                <a:cxn ang="0">
                  <a:pos x="T6" y="T7"/>
                </a:cxn>
                <a:cxn ang="0">
                  <a:pos x="T8" y="T9"/>
                </a:cxn>
                <a:cxn ang="0">
                  <a:pos x="T10" y="T11"/>
                </a:cxn>
              </a:cxnLst>
              <a:rect l="0" t="0" r="r" b="b"/>
              <a:pathLst>
                <a:path w="21600" h="21600">
                  <a:moveTo>
                    <a:pt x="0" y="13793"/>
                  </a:moveTo>
                  <a:lnTo>
                    <a:pt x="9228" y="21600"/>
                  </a:lnTo>
                  <a:lnTo>
                    <a:pt x="21600" y="5725"/>
                  </a:lnTo>
                  <a:lnTo>
                    <a:pt x="12372" y="0"/>
                  </a:lnTo>
                  <a:lnTo>
                    <a:pt x="0" y="13793"/>
                  </a:lnTo>
                  <a:close/>
                  <a:moveTo>
                    <a:pt x="0" y="1379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10" name="Freeform 70"/>
            <p:cNvSpPr>
              <a:spLocks/>
            </p:cNvSpPr>
            <p:nvPr/>
          </p:nvSpPr>
          <p:spPr bwMode="auto">
            <a:xfrm>
              <a:off x="0" y="68"/>
              <a:ext cx="603" cy="232"/>
            </a:xfrm>
            <a:custGeom>
              <a:avLst/>
              <a:gdLst>
                <a:gd name="T0" fmla="*/ 0 w 21600"/>
                <a:gd name="T1" fmla="*/ 13446 h 21600"/>
                <a:gd name="T2" fmla="*/ 9228 w 21600"/>
                <a:gd name="T3" fmla="*/ 21600 h 21600"/>
                <a:gd name="T4" fmla="*/ 21600 w 21600"/>
                <a:gd name="T5" fmla="*/ 5639 h 21600"/>
                <a:gd name="T6" fmla="*/ 12372 w 21600"/>
                <a:gd name="T7" fmla="*/ 0 h 21600"/>
                <a:gd name="T8" fmla="*/ 0 w 21600"/>
                <a:gd name="T9" fmla="*/ 13446 h 21600"/>
                <a:gd name="T10" fmla="*/ 0 w 21600"/>
                <a:gd name="T11" fmla="*/ 13446 h 21600"/>
              </a:gdLst>
              <a:ahLst/>
              <a:cxnLst>
                <a:cxn ang="0">
                  <a:pos x="T0" y="T1"/>
                </a:cxn>
                <a:cxn ang="0">
                  <a:pos x="T2" y="T3"/>
                </a:cxn>
                <a:cxn ang="0">
                  <a:pos x="T4" y="T5"/>
                </a:cxn>
                <a:cxn ang="0">
                  <a:pos x="T6" y="T7"/>
                </a:cxn>
                <a:cxn ang="0">
                  <a:pos x="T8" y="T9"/>
                </a:cxn>
                <a:cxn ang="0">
                  <a:pos x="T10" y="T11"/>
                </a:cxn>
              </a:cxnLst>
              <a:rect l="0" t="0" r="r" b="b"/>
              <a:pathLst>
                <a:path w="21600" h="21600">
                  <a:moveTo>
                    <a:pt x="0" y="13446"/>
                  </a:moveTo>
                  <a:lnTo>
                    <a:pt x="9228" y="21600"/>
                  </a:lnTo>
                  <a:lnTo>
                    <a:pt x="21600" y="5639"/>
                  </a:lnTo>
                  <a:lnTo>
                    <a:pt x="12372" y="0"/>
                  </a:lnTo>
                  <a:lnTo>
                    <a:pt x="0" y="13446"/>
                  </a:lnTo>
                  <a:close/>
                  <a:moveTo>
                    <a:pt x="0" y="13446"/>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11" name="Freeform 71"/>
            <p:cNvSpPr>
              <a:spLocks/>
            </p:cNvSpPr>
            <p:nvPr/>
          </p:nvSpPr>
          <p:spPr bwMode="auto">
            <a:xfrm>
              <a:off x="0" y="51"/>
              <a:ext cx="603" cy="233"/>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12" name="Freeform 72"/>
            <p:cNvSpPr>
              <a:spLocks/>
            </p:cNvSpPr>
            <p:nvPr/>
          </p:nvSpPr>
          <p:spPr bwMode="auto">
            <a:xfrm>
              <a:off x="0" y="31"/>
              <a:ext cx="603" cy="234"/>
            </a:xfrm>
            <a:custGeom>
              <a:avLst/>
              <a:gdLst>
                <a:gd name="T0" fmla="*/ 0 w 21600"/>
                <a:gd name="T1" fmla="*/ 13824 h 21600"/>
                <a:gd name="T2" fmla="*/ 9228 w 21600"/>
                <a:gd name="T3" fmla="*/ 21600 h 21600"/>
                <a:gd name="T4" fmla="*/ 21600 w 21600"/>
                <a:gd name="T5" fmla="*/ 5702 h 21600"/>
                <a:gd name="T6" fmla="*/ 12372 w 21600"/>
                <a:gd name="T7" fmla="*/ 0 h 21600"/>
                <a:gd name="T8" fmla="*/ 0 w 21600"/>
                <a:gd name="T9" fmla="*/ 13824 h 21600"/>
                <a:gd name="T10" fmla="*/ 0 w 21600"/>
                <a:gd name="T11" fmla="*/ 13824 h 21600"/>
              </a:gdLst>
              <a:ahLst/>
              <a:cxnLst>
                <a:cxn ang="0">
                  <a:pos x="T0" y="T1"/>
                </a:cxn>
                <a:cxn ang="0">
                  <a:pos x="T2" y="T3"/>
                </a:cxn>
                <a:cxn ang="0">
                  <a:pos x="T4" y="T5"/>
                </a:cxn>
                <a:cxn ang="0">
                  <a:pos x="T6" y="T7"/>
                </a:cxn>
                <a:cxn ang="0">
                  <a:pos x="T8" y="T9"/>
                </a:cxn>
                <a:cxn ang="0">
                  <a:pos x="T10" y="T11"/>
                </a:cxn>
              </a:cxnLst>
              <a:rect l="0" t="0" r="r" b="b"/>
              <a:pathLst>
                <a:path w="21600" h="21600">
                  <a:moveTo>
                    <a:pt x="0" y="13824"/>
                  </a:moveTo>
                  <a:lnTo>
                    <a:pt x="9228" y="21600"/>
                  </a:lnTo>
                  <a:lnTo>
                    <a:pt x="21600" y="5702"/>
                  </a:lnTo>
                  <a:lnTo>
                    <a:pt x="12372" y="0"/>
                  </a:lnTo>
                  <a:lnTo>
                    <a:pt x="0" y="13824"/>
                  </a:lnTo>
                  <a:close/>
                  <a:moveTo>
                    <a:pt x="0" y="13824"/>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13" name="Freeform 73"/>
            <p:cNvSpPr>
              <a:spLocks/>
            </p:cNvSpPr>
            <p:nvPr/>
          </p:nvSpPr>
          <p:spPr bwMode="auto">
            <a:xfrm>
              <a:off x="0" y="15"/>
              <a:ext cx="603" cy="233"/>
            </a:xfrm>
            <a:custGeom>
              <a:avLst/>
              <a:gdLst>
                <a:gd name="T0" fmla="*/ 0 w 21600"/>
                <a:gd name="T1" fmla="*/ 13533 h 21600"/>
                <a:gd name="T2" fmla="*/ 9228 w 21600"/>
                <a:gd name="T3" fmla="*/ 21600 h 21600"/>
                <a:gd name="T4" fmla="*/ 21600 w 21600"/>
                <a:gd name="T5" fmla="*/ 5725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725"/>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14" name="Freeform 74"/>
            <p:cNvSpPr>
              <a:spLocks/>
            </p:cNvSpPr>
            <p:nvPr/>
          </p:nvSpPr>
          <p:spPr bwMode="auto">
            <a:xfrm>
              <a:off x="0" y="0"/>
              <a:ext cx="603" cy="232"/>
            </a:xfrm>
            <a:custGeom>
              <a:avLst/>
              <a:gdLst>
                <a:gd name="T0" fmla="*/ 0 w 21600"/>
                <a:gd name="T1" fmla="*/ 13533 h 21600"/>
                <a:gd name="T2" fmla="*/ 9228 w 21600"/>
                <a:gd name="T3" fmla="*/ 21600 h 21600"/>
                <a:gd name="T4" fmla="*/ 21600 w 21600"/>
                <a:gd name="T5" fmla="*/ 5378 h 21600"/>
                <a:gd name="T6" fmla="*/ 12372 w 21600"/>
                <a:gd name="T7" fmla="*/ 0 h 21600"/>
                <a:gd name="T8" fmla="*/ 0 w 21600"/>
                <a:gd name="T9" fmla="*/ 13533 h 21600"/>
                <a:gd name="T10" fmla="*/ 0 w 21600"/>
                <a:gd name="T11" fmla="*/ 13533 h 21600"/>
              </a:gdLst>
              <a:ahLst/>
              <a:cxnLst>
                <a:cxn ang="0">
                  <a:pos x="T0" y="T1"/>
                </a:cxn>
                <a:cxn ang="0">
                  <a:pos x="T2" y="T3"/>
                </a:cxn>
                <a:cxn ang="0">
                  <a:pos x="T4" y="T5"/>
                </a:cxn>
                <a:cxn ang="0">
                  <a:pos x="T6" y="T7"/>
                </a:cxn>
                <a:cxn ang="0">
                  <a:pos x="T8" y="T9"/>
                </a:cxn>
                <a:cxn ang="0">
                  <a:pos x="T10" y="T11"/>
                </a:cxn>
              </a:cxnLst>
              <a:rect l="0" t="0" r="r" b="b"/>
              <a:pathLst>
                <a:path w="21600" h="21600">
                  <a:moveTo>
                    <a:pt x="0" y="13533"/>
                  </a:moveTo>
                  <a:lnTo>
                    <a:pt x="9228" y="21600"/>
                  </a:lnTo>
                  <a:lnTo>
                    <a:pt x="21600" y="5378"/>
                  </a:lnTo>
                  <a:lnTo>
                    <a:pt x="12372" y="0"/>
                  </a:lnTo>
                  <a:lnTo>
                    <a:pt x="0" y="13533"/>
                  </a:lnTo>
                  <a:close/>
                  <a:moveTo>
                    <a:pt x="0" y="1353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grpSp>
      <p:sp>
        <p:nvSpPr>
          <p:cNvPr id="138315" name="Freeform 75"/>
          <p:cNvSpPr>
            <a:spLocks/>
          </p:cNvSpPr>
          <p:nvPr/>
        </p:nvSpPr>
        <p:spPr bwMode="auto">
          <a:xfrm>
            <a:off x="3949700" y="1219200"/>
            <a:ext cx="3436938" cy="3940175"/>
          </a:xfrm>
          <a:custGeom>
            <a:avLst/>
            <a:gdLst>
              <a:gd name="T0" fmla="*/ 21600 w 21600"/>
              <a:gd name="T1" fmla="*/ 19350 h 21600"/>
              <a:gd name="T2" fmla="*/ 19021 w 21600"/>
              <a:gd name="T3" fmla="*/ 17100 h 21600"/>
              <a:gd name="T4" fmla="*/ 19021 w 21600"/>
              <a:gd name="T5" fmla="*/ 18000 h 21600"/>
              <a:gd name="T6" fmla="*/ 16152 w 21600"/>
              <a:gd name="T7" fmla="*/ 18000 h 21600"/>
              <a:gd name="T8" fmla="*/ 15120 w 21600"/>
              <a:gd name="T9" fmla="*/ 18000 h 21600"/>
              <a:gd name="T10" fmla="*/ 8543 w 21600"/>
              <a:gd name="T11" fmla="*/ 18000 h 21600"/>
              <a:gd name="T12" fmla="*/ 8382 w 21600"/>
              <a:gd name="T13" fmla="*/ 18000 h 21600"/>
              <a:gd name="T14" fmla="*/ 8382 w 21600"/>
              <a:gd name="T15" fmla="*/ 18000 h 21600"/>
              <a:gd name="T16" fmla="*/ 3095 w 21600"/>
              <a:gd name="T17" fmla="*/ 13247 h 21600"/>
              <a:gd name="T18" fmla="*/ 8543 w 21600"/>
              <a:gd name="T19" fmla="*/ 8466 h 21600"/>
              <a:gd name="T20" fmla="*/ 13992 w 21600"/>
              <a:gd name="T21" fmla="*/ 13247 h 21600"/>
              <a:gd name="T22" fmla="*/ 10220 w 21600"/>
              <a:gd name="T23" fmla="*/ 17775 h 21600"/>
              <a:gd name="T24" fmla="*/ 15346 w 21600"/>
              <a:gd name="T25" fmla="*/ 17775 h 21600"/>
              <a:gd name="T26" fmla="*/ 17087 w 21600"/>
              <a:gd name="T27" fmla="*/ 13247 h 21600"/>
              <a:gd name="T28" fmla="*/ 12541 w 21600"/>
              <a:gd name="T29" fmla="*/ 6638 h 21600"/>
              <a:gd name="T30" fmla="*/ 13766 w 21600"/>
              <a:gd name="T31" fmla="*/ 3937 h 21600"/>
              <a:gd name="T32" fmla="*/ 9253 w 21600"/>
              <a:gd name="T33" fmla="*/ 0 h 21600"/>
              <a:gd name="T34" fmla="*/ 5706 w 21600"/>
              <a:gd name="T35" fmla="*/ 1519 h 21600"/>
              <a:gd name="T36" fmla="*/ 5190 w 21600"/>
              <a:gd name="T37" fmla="*/ 1041 h 21600"/>
              <a:gd name="T38" fmla="*/ 5190 w 21600"/>
              <a:gd name="T39" fmla="*/ 3066 h 21600"/>
              <a:gd name="T40" fmla="*/ 7512 w 21600"/>
              <a:gd name="T41" fmla="*/ 3066 h 21600"/>
              <a:gd name="T42" fmla="*/ 6899 w 21600"/>
              <a:gd name="T43" fmla="*/ 2531 h 21600"/>
              <a:gd name="T44" fmla="*/ 9253 w 21600"/>
              <a:gd name="T45" fmla="*/ 1434 h 21600"/>
              <a:gd name="T46" fmla="*/ 12154 w 21600"/>
              <a:gd name="T47" fmla="*/ 3937 h 21600"/>
              <a:gd name="T48" fmla="*/ 10832 w 21600"/>
              <a:gd name="T49" fmla="*/ 6047 h 21600"/>
              <a:gd name="T50" fmla="*/ 8543 w 21600"/>
              <a:gd name="T51" fmla="*/ 5766 h 21600"/>
              <a:gd name="T52" fmla="*/ 0 w 21600"/>
              <a:gd name="T53" fmla="*/ 13247 h 21600"/>
              <a:gd name="T54" fmla="*/ 1967 w 21600"/>
              <a:gd name="T55" fmla="*/ 18000 h 21600"/>
              <a:gd name="T56" fmla="*/ 8285 w 21600"/>
              <a:gd name="T57" fmla="*/ 20700 h 21600"/>
              <a:gd name="T58" fmla="*/ 8382 w 21600"/>
              <a:gd name="T59" fmla="*/ 20700 h 21600"/>
              <a:gd name="T60" fmla="*/ 8382 w 21600"/>
              <a:gd name="T61" fmla="*/ 20700 h 21600"/>
              <a:gd name="T62" fmla="*/ 19021 w 21600"/>
              <a:gd name="T63" fmla="*/ 20700 h 21600"/>
              <a:gd name="T64" fmla="*/ 19021 w 21600"/>
              <a:gd name="T65" fmla="*/ 21600 h 21600"/>
              <a:gd name="T66" fmla="*/ 21600 w 21600"/>
              <a:gd name="T67" fmla="*/ 19350 h 21600"/>
              <a:gd name="T68" fmla="*/ 21600 w 21600"/>
              <a:gd name="T69" fmla="*/ 193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00" h="21600">
                <a:moveTo>
                  <a:pt x="21600" y="19350"/>
                </a:moveTo>
                <a:cubicBezTo>
                  <a:pt x="19021" y="17100"/>
                  <a:pt x="19021" y="17100"/>
                  <a:pt x="19021" y="17100"/>
                </a:cubicBezTo>
                <a:cubicBezTo>
                  <a:pt x="19021" y="18000"/>
                  <a:pt x="19021" y="18000"/>
                  <a:pt x="19021" y="18000"/>
                </a:cubicBezTo>
                <a:cubicBezTo>
                  <a:pt x="16152" y="18000"/>
                  <a:pt x="16152" y="18000"/>
                  <a:pt x="16152" y="18000"/>
                </a:cubicBezTo>
                <a:cubicBezTo>
                  <a:pt x="15120" y="18000"/>
                  <a:pt x="15120" y="18000"/>
                  <a:pt x="15120" y="18000"/>
                </a:cubicBezTo>
                <a:cubicBezTo>
                  <a:pt x="8543" y="18000"/>
                  <a:pt x="8543" y="18000"/>
                  <a:pt x="8543" y="18000"/>
                </a:cubicBezTo>
                <a:cubicBezTo>
                  <a:pt x="8382" y="18000"/>
                  <a:pt x="8382" y="18000"/>
                  <a:pt x="8382" y="18000"/>
                </a:cubicBezTo>
                <a:cubicBezTo>
                  <a:pt x="5448" y="17916"/>
                  <a:pt x="3095" y="15806"/>
                  <a:pt x="3095" y="13247"/>
                </a:cubicBezTo>
                <a:cubicBezTo>
                  <a:pt x="3095" y="10603"/>
                  <a:pt x="5513" y="8466"/>
                  <a:pt x="8543" y="8466"/>
                </a:cubicBezTo>
                <a:cubicBezTo>
                  <a:pt x="11574" y="8466"/>
                  <a:pt x="13992" y="10603"/>
                  <a:pt x="13992" y="13247"/>
                </a:cubicBezTo>
                <a:cubicBezTo>
                  <a:pt x="13992" y="15356"/>
                  <a:pt x="12412" y="17156"/>
                  <a:pt x="10220" y="17775"/>
                </a:cubicBezTo>
                <a:cubicBezTo>
                  <a:pt x="15346" y="17775"/>
                  <a:pt x="15346" y="17775"/>
                  <a:pt x="15346" y="17775"/>
                </a:cubicBezTo>
                <a:cubicBezTo>
                  <a:pt x="16442" y="16509"/>
                  <a:pt x="17087" y="14934"/>
                  <a:pt x="17087" y="13247"/>
                </a:cubicBezTo>
                <a:cubicBezTo>
                  <a:pt x="17087" y="10378"/>
                  <a:pt x="15249" y="7903"/>
                  <a:pt x="12541" y="6638"/>
                </a:cubicBezTo>
                <a:cubicBezTo>
                  <a:pt x="13315" y="5934"/>
                  <a:pt x="13766" y="4978"/>
                  <a:pt x="13766" y="3937"/>
                </a:cubicBezTo>
                <a:cubicBezTo>
                  <a:pt x="13766" y="1772"/>
                  <a:pt x="11767" y="0"/>
                  <a:pt x="9253" y="0"/>
                </a:cubicBezTo>
                <a:cubicBezTo>
                  <a:pt x="7834" y="0"/>
                  <a:pt x="6544" y="591"/>
                  <a:pt x="5706" y="1519"/>
                </a:cubicBezTo>
                <a:cubicBezTo>
                  <a:pt x="5190" y="1041"/>
                  <a:pt x="5190" y="1041"/>
                  <a:pt x="5190" y="1041"/>
                </a:cubicBezTo>
                <a:cubicBezTo>
                  <a:pt x="5190" y="3066"/>
                  <a:pt x="5190" y="3066"/>
                  <a:pt x="5190" y="3066"/>
                </a:cubicBezTo>
                <a:cubicBezTo>
                  <a:pt x="7512" y="3066"/>
                  <a:pt x="7512" y="3066"/>
                  <a:pt x="7512" y="3066"/>
                </a:cubicBezTo>
                <a:cubicBezTo>
                  <a:pt x="6899" y="2531"/>
                  <a:pt x="6899" y="2531"/>
                  <a:pt x="6899" y="2531"/>
                </a:cubicBezTo>
                <a:cubicBezTo>
                  <a:pt x="7415" y="1856"/>
                  <a:pt x="8285" y="1434"/>
                  <a:pt x="9253" y="1434"/>
                </a:cubicBezTo>
                <a:cubicBezTo>
                  <a:pt x="10864" y="1434"/>
                  <a:pt x="12154" y="2559"/>
                  <a:pt x="12154" y="3937"/>
                </a:cubicBezTo>
                <a:cubicBezTo>
                  <a:pt x="12154" y="4809"/>
                  <a:pt x="11638" y="5597"/>
                  <a:pt x="10832" y="6047"/>
                </a:cubicBezTo>
                <a:cubicBezTo>
                  <a:pt x="10091" y="5878"/>
                  <a:pt x="9349" y="5766"/>
                  <a:pt x="8543" y="5766"/>
                </a:cubicBezTo>
                <a:cubicBezTo>
                  <a:pt x="3804" y="5766"/>
                  <a:pt x="0" y="9113"/>
                  <a:pt x="0" y="13247"/>
                </a:cubicBezTo>
                <a:cubicBezTo>
                  <a:pt x="0" y="15047"/>
                  <a:pt x="741" y="16706"/>
                  <a:pt x="1967" y="18000"/>
                </a:cubicBezTo>
                <a:cubicBezTo>
                  <a:pt x="3482" y="19603"/>
                  <a:pt x="5739" y="20644"/>
                  <a:pt x="8285" y="20700"/>
                </a:cubicBezTo>
                <a:cubicBezTo>
                  <a:pt x="8318" y="20700"/>
                  <a:pt x="8350" y="20700"/>
                  <a:pt x="8382" y="20700"/>
                </a:cubicBezTo>
                <a:cubicBezTo>
                  <a:pt x="19021" y="20700"/>
                  <a:pt x="19021" y="20700"/>
                  <a:pt x="19021" y="20700"/>
                </a:cubicBezTo>
                <a:cubicBezTo>
                  <a:pt x="19021" y="21600"/>
                  <a:pt x="19021" y="21600"/>
                  <a:pt x="19021" y="21600"/>
                </a:cubicBezTo>
                <a:lnTo>
                  <a:pt x="21600" y="19350"/>
                </a:lnTo>
                <a:close/>
                <a:moveTo>
                  <a:pt x="21600" y="19350"/>
                </a:moveTo>
              </a:path>
            </a:pathLst>
          </a:custGeom>
          <a:solidFill>
            <a:srgbClr val="FDE5CC"/>
          </a:solidFill>
          <a:ln w="3175" cap="flat">
            <a:solidFill>
              <a:srgbClr val="DB7408"/>
            </a:solidFill>
            <a:prstDash val="solid"/>
            <a:miter lim="800000"/>
            <a:headEnd type="none" w="med" len="med"/>
            <a:tailEnd type="none" w="med" len="med"/>
          </a:ln>
        </p:spPr>
        <p:txBody>
          <a:bodyPr lIns="0" tIns="0" rIns="0" bIns="0"/>
          <a:lstStyle/>
          <a:p>
            <a:endParaRPr lang="en-US"/>
          </a:p>
        </p:txBody>
      </p:sp>
      <p:grpSp>
        <p:nvGrpSpPr>
          <p:cNvPr id="138316" name="Group 76"/>
          <p:cNvGrpSpPr>
            <a:grpSpLocks/>
          </p:cNvGrpSpPr>
          <p:nvPr/>
        </p:nvGrpSpPr>
        <p:grpSpPr bwMode="auto">
          <a:xfrm>
            <a:off x="7615238" y="4179888"/>
            <a:ext cx="1376362" cy="985837"/>
            <a:chOff x="0" y="0"/>
            <a:chExt cx="866" cy="620"/>
          </a:xfrm>
        </p:grpSpPr>
        <p:sp>
          <p:nvSpPr>
            <p:cNvPr id="138317" name="Freeform 77"/>
            <p:cNvSpPr>
              <a:spLocks/>
            </p:cNvSpPr>
            <p:nvPr/>
          </p:nvSpPr>
          <p:spPr bwMode="auto">
            <a:xfrm>
              <a:off x="0" y="0"/>
              <a:ext cx="348" cy="610"/>
            </a:xfrm>
            <a:custGeom>
              <a:avLst/>
              <a:gdLst>
                <a:gd name="T0" fmla="*/ 21600 w 21600"/>
                <a:gd name="T1" fmla="*/ 14852 h 21600"/>
                <a:gd name="T2" fmla="*/ 0 w 21600"/>
                <a:gd name="T3" fmla="*/ 21600 h 21600"/>
                <a:gd name="T4" fmla="*/ 0 w 21600"/>
                <a:gd name="T5" fmla="*/ 5127 h 21600"/>
                <a:gd name="T6" fmla="*/ 21600 w 21600"/>
                <a:gd name="T7" fmla="*/ 0 h 21600"/>
                <a:gd name="T8" fmla="*/ 21600 w 21600"/>
                <a:gd name="T9" fmla="*/ 14852 h 21600"/>
                <a:gd name="T10" fmla="*/ 21600 w 21600"/>
                <a:gd name="T11" fmla="*/ 14852 h 21600"/>
              </a:gdLst>
              <a:ahLst/>
              <a:cxnLst>
                <a:cxn ang="0">
                  <a:pos x="T0" y="T1"/>
                </a:cxn>
                <a:cxn ang="0">
                  <a:pos x="T2" y="T3"/>
                </a:cxn>
                <a:cxn ang="0">
                  <a:pos x="T4" y="T5"/>
                </a:cxn>
                <a:cxn ang="0">
                  <a:pos x="T6" y="T7"/>
                </a:cxn>
                <a:cxn ang="0">
                  <a:pos x="T8" y="T9"/>
                </a:cxn>
                <a:cxn ang="0">
                  <a:pos x="T10" y="T11"/>
                </a:cxn>
              </a:cxnLst>
              <a:rect l="0" t="0" r="r" b="b"/>
              <a:pathLst>
                <a:path w="21600" h="21600">
                  <a:moveTo>
                    <a:pt x="21600" y="14852"/>
                  </a:moveTo>
                  <a:lnTo>
                    <a:pt x="0" y="21600"/>
                  </a:lnTo>
                  <a:lnTo>
                    <a:pt x="0" y="5127"/>
                  </a:lnTo>
                  <a:lnTo>
                    <a:pt x="21600" y="0"/>
                  </a:lnTo>
                  <a:lnTo>
                    <a:pt x="21600" y="14852"/>
                  </a:lnTo>
                  <a:close/>
                  <a:moveTo>
                    <a:pt x="21600" y="14852"/>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18" name="Freeform 78"/>
            <p:cNvSpPr>
              <a:spLocks/>
            </p:cNvSpPr>
            <p:nvPr/>
          </p:nvSpPr>
          <p:spPr bwMode="auto">
            <a:xfrm>
              <a:off x="13" y="35"/>
              <a:ext cx="323" cy="174"/>
            </a:xfrm>
            <a:custGeom>
              <a:avLst/>
              <a:gdLst>
                <a:gd name="T0" fmla="*/ 21600 w 21600"/>
                <a:gd name="T1" fmla="*/ 3948 h 21600"/>
                <a:gd name="T2" fmla="*/ 0 w 21600"/>
                <a:gd name="T3" fmla="*/ 21600 h 21600"/>
                <a:gd name="T4" fmla="*/ 0 w 21600"/>
                <a:gd name="T5" fmla="*/ 17187 h 21600"/>
                <a:gd name="T6" fmla="*/ 21600 w 21600"/>
                <a:gd name="T7" fmla="*/ 0 h 21600"/>
                <a:gd name="T8" fmla="*/ 21600 w 21600"/>
                <a:gd name="T9" fmla="*/ 3948 h 21600"/>
                <a:gd name="T10" fmla="*/ 21600 w 21600"/>
                <a:gd name="T11" fmla="*/ 3948 h 21600"/>
              </a:gdLst>
              <a:ahLst/>
              <a:cxnLst>
                <a:cxn ang="0">
                  <a:pos x="T0" y="T1"/>
                </a:cxn>
                <a:cxn ang="0">
                  <a:pos x="T2" y="T3"/>
                </a:cxn>
                <a:cxn ang="0">
                  <a:pos x="T4" y="T5"/>
                </a:cxn>
                <a:cxn ang="0">
                  <a:pos x="T6" y="T7"/>
                </a:cxn>
                <a:cxn ang="0">
                  <a:pos x="T8" y="T9"/>
                </a:cxn>
                <a:cxn ang="0">
                  <a:pos x="T10" y="T11"/>
                </a:cxn>
              </a:cxnLst>
              <a:rect l="0" t="0" r="r" b="b"/>
              <a:pathLst>
                <a:path w="21600" h="21600">
                  <a:moveTo>
                    <a:pt x="21600" y="3948"/>
                  </a:moveTo>
                  <a:lnTo>
                    <a:pt x="0" y="21600"/>
                  </a:lnTo>
                  <a:lnTo>
                    <a:pt x="0" y="17187"/>
                  </a:lnTo>
                  <a:lnTo>
                    <a:pt x="21600" y="0"/>
                  </a:lnTo>
                  <a:lnTo>
                    <a:pt x="21600" y="3948"/>
                  </a:lnTo>
                  <a:close/>
                  <a:moveTo>
                    <a:pt x="21600" y="3948"/>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19" name="Freeform 79"/>
            <p:cNvSpPr>
              <a:spLocks/>
            </p:cNvSpPr>
            <p:nvPr/>
          </p:nvSpPr>
          <p:spPr bwMode="auto">
            <a:xfrm>
              <a:off x="232" y="89"/>
              <a:ext cx="104" cy="185"/>
            </a:xfrm>
            <a:custGeom>
              <a:avLst/>
              <a:gdLst>
                <a:gd name="T0" fmla="*/ 21600 w 21600"/>
                <a:gd name="T1" fmla="*/ 15491 h 21600"/>
                <a:gd name="T2" fmla="*/ 0 w 21600"/>
                <a:gd name="T3" fmla="*/ 21600 h 21600"/>
                <a:gd name="T4" fmla="*/ 0 w 21600"/>
                <a:gd name="T5" fmla="*/ 5345 h 21600"/>
                <a:gd name="T6" fmla="*/ 21600 w 21600"/>
                <a:gd name="T7" fmla="*/ 0 h 21600"/>
                <a:gd name="T8" fmla="*/ 21600 w 21600"/>
                <a:gd name="T9" fmla="*/ 15491 h 21600"/>
                <a:gd name="T10" fmla="*/ 21600 w 21600"/>
                <a:gd name="T11" fmla="*/ 15491 h 21600"/>
              </a:gdLst>
              <a:ahLst/>
              <a:cxnLst>
                <a:cxn ang="0">
                  <a:pos x="T0" y="T1"/>
                </a:cxn>
                <a:cxn ang="0">
                  <a:pos x="T2" y="T3"/>
                </a:cxn>
                <a:cxn ang="0">
                  <a:pos x="T4" y="T5"/>
                </a:cxn>
                <a:cxn ang="0">
                  <a:pos x="T6" y="T7"/>
                </a:cxn>
                <a:cxn ang="0">
                  <a:pos x="T8" y="T9"/>
                </a:cxn>
                <a:cxn ang="0">
                  <a:pos x="T10" y="T11"/>
                </a:cxn>
              </a:cxnLst>
              <a:rect l="0" t="0" r="r" b="b"/>
              <a:pathLst>
                <a:path w="21600" h="21600">
                  <a:moveTo>
                    <a:pt x="21600" y="15491"/>
                  </a:moveTo>
                  <a:lnTo>
                    <a:pt x="0" y="21600"/>
                  </a:lnTo>
                  <a:lnTo>
                    <a:pt x="0" y="5345"/>
                  </a:lnTo>
                  <a:lnTo>
                    <a:pt x="21600" y="0"/>
                  </a:lnTo>
                  <a:lnTo>
                    <a:pt x="21600" y="15491"/>
                  </a:lnTo>
                  <a:close/>
                  <a:moveTo>
                    <a:pt x="21600" y="15491"/>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20" name="Freeform 80"/>
            <p:cNvSpPr>
              <a:spLocks/>
            </p:cNvSpPr>
            <p:nvPr/>
          </p:nvSpPr>
          <p:spPr bwMode="auto">
            <a:xfrm>
              <a:off x="13" y="144"/>
              <a:ext cx="200" cy="434"/>
            </a:xfrm>
            <a:custGeom>
              <a:avLst/>
              <a:gdLst>
                <a:gd name="T0" fmla="*/ 21600 w 21600"/>
                <a:gd name="T1" fmla="*/ 16107 h 21600"/>
                <a:gd name="T2" fmla="*/ 0 w 21600"/>
                <a:gd name="T3" fmla="*/ 21600 h 21600"/>
                <a:gd name="T4" fmla="*/ 0 w 21600"/>
                <a:gd name="T5" fmla="*/ 4376 h 21600"/>
                <a:gd name="T6" fmla="*/ 21600 w 21600"/>
                <a:gd name="T7" fmla="*/ 0 h 21600"/>
                <a:gd name="T8" fmla="*/ 21600 w 21600"/>
                <a:gd name="T9" fmla="*/ 16107 h 21600"/>
                <a:gd name="T10" fmla="*/ 21600 w 21600"/>
                <a:gd name="T11" fmla="*/ 16107 h 21600"/>
              </a:gdLst>
              <a:ahLst/>
              <a:cxnLst>
                <a:cxn ang="0">
                  <a:pos x="T0" y="T1"/>
                </a:cxn>
                <a:cxn ang="0">
                  <a:pos x="T2" y="T3"/>
                </a:cxn>
                <a:cxn ang="0">
                  <a:pos x="T4" y="T5"/>
                </a:cxn>
                <a:cxn ang="0">
                  <a:pos x="T6" y="T7"/>
                </a:cxn>
                <a:cxn ang="0">
                  <a:pos x="T8" y="T9"/>
                </a:cxn>
                <a:cxn ang="0">
                  <a:pos x="T10" y="T11"/>
                </a:cxn>
              </a:cxnLst>
              <a:rect l="0" t="0" r="r" b="b"/>
              <a:pathLst>
                <a:path w="21600" h="21600">
                  <a:moveTo>
                    <a:pt x="21600" y="16107"/>
                  </a:moveTo>
                  <a:lnTo>
                    <a:pt x="0" y="21600"/>
                  </a:lnTo>
                  <a:lnTo>
                    <a:pt x="0" y="4376"/>
                  </a:lnTo>
                  <a:lnTo>
                    <a:pt x="21600" y="0"/>
                  </a:lnTo>
                  <a:lnTo>
                    <a:pt x="21600" y="16107"/>
                  </a:lnTo>
                  <a:close/>
                  <a:moveTo>
                    <a:pt x="21600" y="16107"/>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21" name="Freeform 81"/>
            <p:cNvSpPr>
              <a:spLocks/>
            </p:cNvSpPr>
            <p:nvPr/>
          </p:nvSpPr>
          <p:spPr bwMode="auto">
            <a:xfrm>
              <a:off x="258" y="0"/>
              <a:ext cx="349" cy="610"/>
            </a:xfrm>
            <a:custGeom>
              <a:avLst/>
              <a:gdLst>
                <a:gd name="T0" fmla="*/ 21600 w 21600"/>
                <a:gd name="T1" fmla="*/ 14852 h 21600"/>
                <a:gd name="T2" fmla="*/ 0 w 21600"/>
                <a:gd name="T3" fmla="*/ 21600 h 21600"/>
                <a:gd name="T4" fmla="*/ 0 w 21600"/>
                <a:gd name="T5" fmla="*/ 5127 h 21600"/>
                <a:gd name="T6" fmla="*/ 21600 w 21600"/>
                <a:gd name="T7" fmla="*/ 0 h 21600"/>
                <a:gd name="T8" fmla="*/ 21600 w 21600"/>
                <a:gd name="T9" fmla="*/ 14852 h 21600"/>
                <a:gd name="T10" fmla="*/ 21600 w 21600"/>
                <a:gd name="T11" fmla="*/ 14852 h 21600"/>
              </a:gdLst>
              <a:ahLst/>
              <a:cxnLst>
                <a:cxn ang="0">
                  <a:pos x="T0" y="T1"/>
                </a:cxn>
                <a:cxn ang="0">
                  <a:pos x="T2" y="T3"/>
                </a:cxn>
                <a:cxn ang="0">
                  <a:pos x="T4" y="T5"/>
                </a:cxn>
                <a:cxn ang="0">
                  <a:pos x="T6" y="T7"/>
                </a:cxn>
                <a:cxn ang="0">
                  <a:pos x="T8" y="T9"/>
                </a:cxn>
                <a:cxn ang="0">
                  <a:pos x="T10" y="T11"/>
                </a:cxn>
              </a:cxnLst>
              <a:rect l="0" t="0" r="r" b="b"/>
              <a:pathLst>
                <a:path w="21600" h="21600">
                  <a:moveTo>
                    <a:pt x="21600" y="14852"/>
                  </a:moveTo>
                  <a:lnTo>
                    <a:pt x="0" y="21600"/>
                  </a:lnTo>
                  <a:lnTo>
                    <a:pt x="0" y="5127"/>
                  </a:lnTo>
                  <a:lnTo>
                    <a:pt x="21600" y="0"/>
                  </a:lnTo>
                  <a:lnTo>
                    <a:pt x="21600" y="14852"/>
                  </a:lnTo>
                  <a:close/>
                  <a:moveTo>
                    <a:pt x="21600" y="14852"/>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22" name="Freeform 82"/>
            <p:cNvSpPr>
              <a:spLocks/>
            </p:cNvSpPr>
            <p:nvPr/>
          </p:nvSpPr>
          <p:spPr bwMode="auto">
            <a:xfrm>
              <a:off x="270" y="35"/>
              <a:ext cx="324" cy="174"/>
            </a:xfrm>
            <a:custGeom>
              <a:avLst/>
              <a:gdLst>
                <a:gd name="T0" fmla="*/ 21600 w 21600"/>
                <a:gd name="T1" fmla="*/ 3948 h 21600"/>
                <a:gd name="T2" fmla="*/ 0 w 21600"/>
                <a:gd name="T3" fmla="*/ 21600 h 21600"/>
                <a:gd name="T4" fmla="*/ 0 w 21600"/>
                <a:gd name="T5" fmla="*/ 17187 h 21600"/>
                <a:gd name="T6" fmla="*/ 21600 w 21600"/>
                <a:gd name="T7" fmla="*/ 0 h 21600"/>
                <a:gd name="T8" fmla="*/ 21600 w 21600"/>
                <a:gd name="T9" fmla="*/ 3948 h 21600"/>
                <a:gd name="T10" fmla="*/ 21600 w 21600"/>
                <a:gd name="T11" fmla="*/ 3948 h 21600"/>
              </a:gdLst>
              <a:ahLst/>
              <a:cxnLst>
                <a:cxn ang="0">
                  <a:pos x="T0" y="T1"/>
                </a:cxn>
                <a:cxn ang="0">
                  <a:pos x="T2" y="T3"/>
                </a:cxn>
                <a:cxn ang="0">
                  <a:pos x="T4" y="T5"/>
                </a:cxn>
                <a:cxn ang="0">
                  <a:pos x="T6" y="T7"/>
                </a:cxn>
                <a:cxn ang="0">
                  <a:pos x="T8" y="T9"/>
                </a:cxn>
                <a:cxn ang="0">
                  <a:pos x="T10" y="T11"/>
                </a:cxn>
              </a:cxnLst>
              <a:rect l="0" t="0" r="r" b="b"/>
              <a:pathLst>
                <a:path w="21600" h="21600">
                  <a:moveTo>
                    <a:pt x="21600" y="3948"/>
                  </a:moveTo>
                  <a:lnTo>
                    <a:pt x="0" y="21600"/>
                  </a:lnTo>
                  <a:lnTo>
                    <a:pt x="0" y="17187"/>
                  </a:lnTo>
                  <a:lnTo>
                    <a:pt x="21600" y="0"/>
                  </a:lnTo>
                  <a:lnTo>
                    <a:pt x="21600" y="3948"/>
                  </a:lnTo>
                  <a:close/>
                  <a:moveTo>
                    <a:pt x="21600" y="3948"/>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23" name="Freeform 83"/>
            <p:cNvSpPr>
              <a:spLocks/>
            </p:cNvSpPr>
            <p:nvPr/>
          </p:nvSpPr>
          <p:spPr bwMode="auto">
            <a:xfrm>
              <a:off x="491" y="89"/>
              <a:ext cx="103" cy="185"/>
            </a:xfrm>
            <a:custGeom>
              <a:avLst/>
              <a:gdLst>
                <a:gd name="T0" fmla="*/ 21600 w 21600"/>
                <a:gd name="T1" fmla="*/ 15491 h 21600"/>
                <a:gd name="T2" fmla="*/ 0 w 21600"/>
                <a:gd name="T3" fmla="*/ 21600 h 21600"/>
                <a:gd name="T4" fmla="*/ 0 w 21600"/>
                <a:gd name="T5" fmla="*/ 5345 h 21600"/>
                <a:gd name="T6" fmla="*/ 21600 w 21600"/>
                <a:gd name="T7" fmla="*/ 0 h 21600"/>
                <a:gd name="T8" fmla="*/ 21600 w 21600"/>
                <a:gd name="T9" fmla="*/ 15491 h 21600"/>
                <a:gd name="T10" fmla="*/ 21600 w 21600"/>
                <a:gd name="T11" fmla="*/ 15491 h 21600"/>
              </a:gdLst>
              <a:ahLst/>
              <a:cxnLst>
                <a:cxn ang="0">
                  <a:pos x="T0" y="T1"/>
                </a:cxn>
                <a:cxn ang="0">
                  <a:pos x="T2" y="T3"/>
                </a:cxn>
                <a:cxn ang="0">
                  <a:pos x="T4" y="T5"/>
                </a:cxn>
                <a:cxn ang="0">
                  <a:pos x="T6" y="T7"/>
                </a:cxn>
                <a:cxn ang="0">
                  <a:pos x="T8" y="T9"/>
                </a:cxn>
                <a:cxn ang="0">
                  <a:pos x="T10" y="T11"/>
                </a:cxn>
              </a:cxnLst>
              <a:rect l="0" t="0" r="r" b="b"/>
              <a:pathLst>
                <a:path w="21600" h="21600">
                  <a:moveTo>
                    <a:pt x="21600" y="15491"/>
                  </a:moveTo>
                  <a:lnTo>
                    <a:pt x="0" y="21600"/>
                  </a:lnTo>
                  <a:lnTo>
                    <a:pt x="0" y="5345"/>
                  </a:lnTo>
                  <a:lnTo>
                    <a:pt x="21600" y="0"/>
                  </a:lnTo>
                  <a:lnTo>
                    <a:pt x="21600" y="15491"/>
                  </a:lnTo>
                  <a:close/>
                  <a:moveTo>
                    <a:pt x="21600" y="15491"/>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24" name="Freeform 84"/>
            <p:cNvSpPr>
              <a:spLocks/>
            </p:cNvSpPr>
            <p:nvPr/>
          </p:nvSpPr>
          <p:spPr bwMode="auto">
            <a:xfrm>
              <a:off x="270" y="144"/>
              <a:ext cx="201" cy="434"/>
            </a:xfrm>
            <a:custGeom>
              <a:avLst/>
              <a:gdLst>
                <a:gd name="T0" fmla="*/ 21600 w 21600"/>
                <a:gd name="T1" fmla="*/ 16107 h 21600"/>
                <a:gd name="T2" fmla="*/ 0 w 21600"/>
                <a:gd name="T3" fmla="*/ 21600 h 21600"/>
                <a:gd name="T4" fmla="*/ 0 w 21600"/>
                <a:gd name="T5" fmla="*/ 4376 h 21600"/>
                <a:gd name="T6" fmla="*/ 21600 w 21600"/>
                <a:gd name="T7" fmla="*/ 0 h 21600"/>
                <a:gd name="T8" fmla="*/ 21600 w 21600"/>
                <a:gd name="T9" fmla="*/ 16107 h 21600"/>
                <a:gd name="T10" fmla="*/ 21600 w 21600"/>
                <a:gd name="T11" fmla="*/ 16107 h 21600"/>
              </a:gdLst>
              <a:ahLst/>
              <a:cxnLst>
                <a:cxn ang="0">
                  <a:pos x="T0" y="T1"/>
                </a:cxn>
                <a:cxn ang="0">
                  <a:pos x="T2" y="T3"/>
                </a:cxn>
                <a:cxn ang="0">
                  <a:pos x="T4" y="T5"/>
                </a:cxn>
                <a:cxn ang="0">
                  <a:pos x="T6" y="T7"/>
                </a:cxn>
                <a:cxn ang="0">
                  <a:pos x="T8" y="T9"/>
                </a:cxn>
                <a:cxn ang="0">
                  <a:pos x="T10" y="T11"/>
                </a:cxn>
              </a:cxnLst>
              <a:rect l="0" t="0" r="r" b="b"/>
              <a:pathLst>
                <a:path w="21600" h="21600">
                  <a:moveTo>
                    <a:pt x="21600" y="16107"/>
                  </a:moveTo>
                  <a:lnTo>
                    <a:pt x="0" y="21600"/>
                  </a:lnTo>
                  <a:lnTo>
                    <a:pt x="0" y="4376"/>
                  </a:lnTo>
                  <a:lnTo>
                    <a:pt x="21600" y="0"/>
                  </a:lnTo>
                  <a:lnTo>
                    <a:pt x="21600" y="16107"/>
                  </a:lnTo>
                  <a:close/>
                  <a:moveTo>
                    <a:pt x="21600" y="16107"/>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25" name="Freeform 85"/>
            <p:cNvSpPr>
              <a:spLocks/>
            </p:cNvSpPr>
            <p:nvPr/>
          </p:nvSpPr>
          <p:spPr bwMode="auto">
            <a:xfrm>
              <a:off x="516" y="5"/>
              <a:ext cx="350" cy="615"/>
            </a:xfrm>
            <a:custGeom>
              <a:avLst/>
              <a:gdLst>
                <a:gd name="T0" fmla="*/ 21600 w 21600"/>
                <a:gd name="T1" fmla="*/ 14903 h 21600"/>
                <a:gd name="T2" fmla="*/ 0 w 21600"/>
                <a:gd name="T3" fmla="*/ 21600 h 21600"/>
                <a:gd name="T4" fmla="*/ 0 w 21600"/>
                <a:gd name="T5" fmla="*/ 5252 h 21600"/>
                <a:gd name="T6" fmla="*/ 21600 w 21600"/>
                <a:gd name="T7" fmla="*/ 0 h 21600"/>
                <a:gd name="T8" fmla="*/ 21600 w 21600"/>
                <a:gd name="T9" fmla="*/ 14903 h 21600"/>
                <a:gd name="T10" fmla="*/ 21600 w 21600"/>
                <a:gd name="T11" fmla="*/ 14903 h 21600"/>
              </a:gdLst>
              <a:ahLst/>
              <a:cxnLst>
                <a:cxn ang="0">
                  <a:pos x="T0" y="T1"/>
                </a:cxn>
                <a:cxn ang="0">
                  <a:pos x="T2" y="T3"/>
                </a:cxn>
                <a:cxn ang="0">
                  <a:pos x="T4" y="T5"/>
                </a:cxn>
                <a:cxn ang="0">
                  <a:pos x="T6" y="T7"/>
                </a:cxn>
                <a:cxn ang="0">
                  <a:pos x="T8" y="T9"/>
                </a:cxn>
                <a:cxn ang="0">
                  <a:pos x="T10" y="T11"/>
                </a:cxn>
              </a:cxnLst>
              <a:rect l="0" t="0" r="r" b="b"/>
              <a:pathLst>
                <a:path w="21600" h="21600">
                  <a:moveTo>
                    <a:pt x="21600" y="14903"/>
                  </a:moveTo>
                  <a:lnTo>
                    <a:pt x="0" y="21600"/>
                  </a:lnTo>
                  <a:lnTo>
                    <a:pt x="0" y="5252"/>
                  </a:lnTo>
                  <a:lnTo>
                    <a:pt x="21600" y="0"/>
                  </a:lnTo>
                  <a:lnTo>
                    <a:pt x="21600" y="14903"/>
                  </a:lnTo>
                  <a:close/>
                  <a:moveTo>
                    <a:pt x="21600" y="14903"/>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26" name="Freeform 86"/>
            <p:cNvSpPr>
              <a:spLocks/>
            </p:cNvSpPr>
            <p:nvPr/>
          </p:nvSpPr>
          <p:spPr bwMode="auto">
            <a:xfrm>
              <a:off x="529" y="44"/>
              <a:ext cx="324" cy="171"/>
            </a:xfrm>
            <a:custGeom>
              <a:avLst/>
              <a:gdLst>
                <a:gd name="T0" fmla="*/ 21600 w 21600"/>
                <a:gd name="T1" fmla="*/ 3659 h 21600"/>
                <a:gd name="T2" fmla="*/ 0 w 21600"/>
                <a:gd name="T3" fmla="*/ 21600 h 21600"/>
                <a:gd name="T4" fmla="*/ 0 w 21600"/>
                <a:gd name="T5" fmla="*/ 17587 h 21600"/>
                <a:gd name="T6" fmla="*/ 21600 w 21600"/>
                <a:gd name="T7" fmla="*/ 0 h 21600"/>
                <a:gd name="T8" fmla="*/ 21600 w 21600"/>
                <a:gd name="T9" fmla="*/ 3659 h 21600"/>
                <a:gd name="T10" fmla="*/ 21600 w 21600"/>
                <a:gd name="T11" fmla="*/ 3659 h 21600"/>
              </a:gdLst>
              <a:ahLst/>
              <a:cxnLst>
                <a:cxn ang="0">
                  <a:pos x="T0" y="T1"/>
                </a:cxn>
                <a:cxn ang="0">
                  <a:pos x="T2" y="T3"/>
                </a:cxn>
                <a:cxn ang="0">
                  <a:pos x="T4" y="T5"/>
                </a:cxn>
                <a:cxn ang="0">
                  <a:pos x="T6" y="T7"/>
                </a:cxn>
                <a:cxn ang="0">
                  <a:pos x="T8" y="T9"/>
                </a:cxn>
                <a:cxn ang="0">
                  <a:pos x="T10" y="T11"/>
                </a:cxn>
              </a:cxnLst>
              <a:rect l="0" t="0" r="r" b="b"/>
              <a:pathLst>
                <a:path w="21600" h="21600">
                  <a:moveTo>
                    <a:pt x="21600" y="3659"/>
                  </a:moveTo>
                  <a:lnTo>
                    <a:pt x="0" y="21600"/>
                  </a:lnTo>
                  <a:lnTo>
                    <a:pt x="0" y="17587"/>
                  </a:lnTo>
                  <a:lnTo>
                    <a:pt x="21600" y="0"/>
                  </a:lnTo>
                  <a:lnTo>
                    <a:pt x="21600" y="3659"/>
                  </a:lnTo>
                  <a:close/>
                  <a:moveTo>
                    <a:pt x="21600" y="3659"/>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27" name="Freeform 87"/>
            <p:cNvSpPr>
              <a:spLocks/>
            </p:cNvSpPr>
            <p:nvPr/>
          </p:nvSpPr>
          <p:spPr bwMode="auto">
            <a:xfrm>
              <a:off x="749" y="99"/>
              <a:ext cx="104" cy="185"/>
            </a:xfrm>
            <a:custGeom>
              <a:avLst/>
              <a:gdLst>
                <a:gd name="T0" fmla="*/ 21600 w 21600"/>
                <a:gd name="T1" fmla="*/ 15570 h 21600"/>
                <a:gd name="T2" fmla="*/ 0 w 21600"/>
                <a:gd name="T3" fmla="*/ 21600 h 21600"/>
                <a:gd name="T4" fmla="*/ 0 w 21600"/>
                <a:gd name="T5" fmla="*/ 5263 h 21600"/>
                <a:gd name="T6" fmla="*/ 21600 w 21600"/>
                <a:gd name="T7" fmla="*/ 0 h 21600"/>
                <a:gd name="T8" fmla="*/ 21600 w 21600"/>
                <a:gd name="T9" fmla="*/ 15570 h 21600"/>
                <a:gd name="T10" fmla="*/ 21600 w 21600"/>
                <a:gd name="T11" fmla="*/ 15570 h 21600"/>
              </a:gdLst>
              <a:ahLst/>
              <a:cxnLst>
                <a:cxn ang="0">
                  <a:pos x="T0" y="T1"/>
                </a:cxn>
                <a:cxn ang="0">
                  <a:pos x="T2" y="T3"/>
                </a:cxn>
                <a:cxn ang="0">
                  <a:pos x="T4" y="T5"/>
                </a:cxn>
                <a:cxn ang="0">
                  <a:pos x="T6" y="T7"/>
                </a:cxn>
                <a:cxn ang="0">
                  <a:pos x="T8" y="T9"/>
                </a:cxn>
                <a:cxn ang="0">
                  <a:pos x="T10" y="T11"/>
                </a:cxn>
              </a:cxnLst>
              <a:rect l="0" t="0" r="r" b="b"/>
              <a:pathLst>
                <a:path w="21600" h="21600">
                  <a:moveTo>
                    <a:pt x="21600" y="15570"/>
                  </a:moveTo>
                  <a:lnTo>
                    <a:pt x="0" y="21600"/>
                  </a:lnTo>
                  <a:lnTo>
                    <a:pt x="0" y="5263"/>
                  </a:lnTo>
                  <a:lnTo>
                    <a:pt x="21600" y="0"/>
                  </a:lnTo>
                  <a:lnTo>
                    <a:pt x="21600" y="15570"/>
                  </a:lnTo>
                  <a:close/>
                  <a:moveTo>
                    <a:pt x="21600" y="15570"/>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sp>
          <p:nvSpPr>
            <p:cNvPr id="138328" name="Freeform 88"/>
            <p:cNvSpPr>
              <a:spLocks/>
            </p:cNvSpPr>
            <p:nvPr/>
          </p:nvSpPr>
          <p:spPr bwMode="auto">
            <a:xfrm>
              <a:off x="529" y="151"/>
              <a:ext cx="200" cy="433"/>
            </a:xfrm>
            <a:custGeom>
              <a:avLst/>
              <a:gdLst>
                <a:gd name="T0" fmla="*/ 21600 w 21600"/>
                <a:gd name="T1" fmla="*/ 16247 h 21600"/>
                <a:gd name="T2" fmla="*/ 0 w 21600"/>
                <a:gd name="T3" fmla="*/ 21600 h 21600"/>
                <a:gd name="T4" fmla="*/ 0 w 21600"/>
                <a:gd name="T5" fmla="*/ 4516 h 21600"/>
                <a:gd name="T6" fmla="*/ 21600 w 21600"/>
                <a:gd name="T7" fmla="*/ 0 h 21600"/>
                <a:gd name="T8" fmla="*/ 21600 w 21600"/>
                <a:gd name="T9" fmla="*/ 16247 h 21600"/>
                <a:gd name="T10" fmla="*/ 21600 w 21600"/>
                <a:gd name="T11" fmla="*/ 16247 h 21600"/>
              </a:gdLst>
              <a:ahLst/>
              <a:cxnLst>
                <a:cxn ang="0">
                  <a:pos x="T0" y="T1"/>
                </a:cxn>
                <a:cxn ang="0">
                  <a:pos x="T2" y="T3"/>
                </a:cxn>
                <a:cxn ang="0">
                  <a:pos x="T4" y="T5"/>
                </a:cxn>
                <a:cxn ang="0">
                  <a:pos x="T6" y="T7"/>
                </a:cxn>
                <a:cxn ang="0">
                  <a:pos x="T8" y="T9"/>
                </a:cxn>
                <a:cxn ang="0">
                  <a:pos x="T10" y="T11"/>
                </a:cxn>
              </a:cxnLst>
              <a:rect l="0" t="0" r="r" b="b"/>
              <a:pathLst>
                <a:path w="21600" h="21600">
                  <a:moveTo>
                    <a:pt x="21600" y="16247"/>
                  </a:moveTo>
                  <a:lnTo>
                    <a:pt x="0" y="21600"/>
                  </a:lnTo>
                  <a:lnTo>
                    <a:pt x="0" y="4516"/>
                  </a:lnTo>
                  <a:lnTo>
                    <a:pt x="21600" y="0"/>
                  </a:lnTo>
                  <a:lnTo>
                    <a:pt x="21600" y="16247"/>
                  </a:lnTo>
                  <a:close/>
                  <a:moveTo>
                    <a:pt x="21600" y="16247"/>
                  </a:moveTo>
                </a:path>
              </a:pathLst>
            </a:custGeom>
            <a:solidFill>
              <a:srgbClr val="FFFFFF"/>
            </a:solidFill>
            <a:ln w="3175" cap="flat">
              <a:solidFill>
                <a:srgbClr val="783F04"/>
              </a:solidFill>
              <a:prstDash val="solid"/>
              <a:miter lim="800000"/>
              <a:headEnd type="none" w="med" len="med"/>
              <a:tailEnd type="none" w="med" len="med"/>
            </a:ln>
          </p:spPr>
          <p:txBody>
            <a:bodyPr lIns="0" tIns="0" rIns="0" bIns="0"/>
            <a:lstStyle/>
            <a:p>
              <a:endParaRPr lang="en-US"/>
            </a:p>
          </p:txBody>
        </p:sp>
      </p:grpSp>
      <p:sp>
        <p:nvSpPr>
          <p:cNvPr id="138329" name="Rectangle 89"/>
          <p:cNvSpPr>
            <a:spLocks/>
          </p:cNvSpPr>
          <p:nvPr/>
        </p:nvSpPr>
        <p:spPr bwMode="auto">
          <a:xfrm>
            <a:off x="498475" y="2419350"/>
            <a:ext cx="12033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r>
              <a:rPr lang="en-US" sz="1400" b="1">
                <a:solidFill>
                  <a:srgbClr val="4F1414"/>
                </a:solidFill>
                <a:latin typeface="Trebuchet MS" charset="0"/>
                <a:ea typeface="ＭＳ Ｐゴシック" charset="0"/>
                <a:cs typeface="Trebuchet MS" charset="0"/>
                <a:sym typeface="Trebuchet MS" charset="0"/>
              </a:rPr>
              <a:t>Story backlog</a:t>
            </a:r>
          </a:p>
        </p:txBody>
      </p:sp>
      <p:sp>
        <p:nvSpPr>
          <p:cNvPr id="138330" name="Line 90"/>
          <p:cNvSpPr>
            <a:spLocks noChangeShapeType="1"/>
          </p:cNvSpPr>
          <p:nvPr/>
        </p:nvSpPr>
        <p:spPr bwMode="auto">
          <a:xfrm flipH="1">
            <a:off x="1062038" y="2803525"/>
            <a:ext cx="1587" cy="609600"/>
          </a:xfrm>
          <a:prstGeom prst="line">
            <a:avLst/>
          </a:prstGeom>
          <a:noFill/>
          <a:ln w="28575" cap="flat">
            <a:solidFill>
              <a:srgbClr val="9F2936"/>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331" name="Rectangle 91"/>
          <p:cNvSpPr>
            <a:spLocks/>
          </p:cNvSpPr>
          <p:nvPr/>
        </p:nvSpPr>
        <p:spPr bwMode="auto">
          <a:xfrm>
            <a:off x="1157288" y="5394325"/>
            <a:ext cx="15462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r"/>
            <a:r>
              <a:rPr lang="en-US" sz="1400" b="1">
                <a:solidFill>
                  <a:srgbClr val="4F1414"/>
                </a:solidFill>
                <a:latin typeface="Trebuchet MS" charset="0"/>
                <a:ea typeface="ＭＳ Ｐゴシック" charset="0"/>
                <a:cs typeface="Trebuchet MS" charset="0"/>
                <a:sym typeface="Trebuchet MS" charset="0"/>
              </a:rPr>
              <a:t>Prioritised subset</a:t>
            </a:r>
            <a:endParaRPr lang="en-US" sz="1800">
              <a:solidFill>
                <a:schemeClr val="tx1"/>
              </a:solidFill>
              <a:latin typeface="Trebuchet MS" charset="0"/>
              <a:ea typeface="ＭＳ Ｐゴシック" charset="0"/>
              <a:cs typeface="Lucida Grande" charset="0"/>
              <a:sym typeface="Trebuchet MS" charset="0"/>
            </a:endParaRPr>
          </a:p>
          <a:p>
            <a:pPr algn="r"/>
            <a:r>
              <a:rPr lang="en-US" sz="1400" b="1">
                <a:solidFill>
                  <a:srgbClr val="4F1414"/>
                </a:solidFill>
                <a:latin typeface="Trebuchet MS" charset="0"/>
                <a:ea typeface="ＭＳ Ｐゴシック" charset="0"/>
                <a:cs typeface="Trebuchet MS" charset="0"/>
                <a:sym typeface="Trebuchet MS" charset="0"/>
              </a:rPr>
              <a:t>prepared for IKO</a:t>
            </a:r>
          </a:p>
        </p:txBody>
      </p:sp>
      <p:sp>
        <p:nvSpPr>
          <p:cNvPr id="138332" name="Line 92"/>
          <p:cNvSpPr>
            <a:spLocks noChangeShapeType="1"/>
          </p:cNvSpPr>
          <p:nvPr/>
        </p:nvSpPr>
        <p:spPr bwMode="auto">
          <a:xfrm rot="10800000" flipH="1">
            <a:off x="2433638" y="4860925"/>
            <a:ext cx="1587" cy="457200"/>
          </a:xfrm>
          <a:prstGeom prst="line">
            <a:avLst/>
          </a:prstGeom>
          <a:noFill/>
          <a:ln w="28575" cap="flat">
            <a:solidFill>
              <a:srgbClr val="9F2936"/>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333" name="AutoShape 93"/>
          <p:cNvSpPr>
            <a:spLocks/>
          </p:cNvSpPr>
          <p:nvPr/>
        </p:nvSpPr>
        <p:spPr bwMode="auto">
          <a:xfrm>
            <a:off x="3354388" y="4556125"/>
            <a:ext cx="379412" cy="400050"/>
          </a:xfrm>
          <a:custGeom>
            <a:avLst/>
            <a:gdLst/>
            <a:ahLst/>
            <a:cxnLst/>
            <a:rect l="0" t="0" r="r" b="b"/>
            <a:pathLst>
              <a:path w="22155" h="22725">
                <a:moveTo>
                  <a:pt x="11078" y="0"/>
                </a:moveTo>
                <a:lnTo>
                  <a:pt x="14404" y="4278"/>
                </a:lnTo>
                <a:lnTo>
                  <a:pt x="19739" y="4278"/>
                </a:lnTo>
                <a:lnTo>
                  <a:pt x="18552" y="9613"/>
                </a:lnTo>
                <a:lnTo>
                  <a:pt x="21878" y="13891"/>
                </a:lnTo>
                <a:lnTo>
                  <a:pt x="17072" y="16265"/>
                </a:lnTo>
                <a:lnTo>
                  <a:pt x="15884" y="21600"/>
                </a:lnTo>
                <a:lnTo>
                  <a:pt x="11078" y="19226"/>
                </a:lnTo>
                <a:lnTo>
                  <a:pt x="6272" y="21600"/>
                </a:lnTo>
                <a:lnTo>
                  <a:pt x="5084" y="16265"/>
                </a:lnTo>
                <a:lnTo>
                  <a:pt x="278" y="13891"/>
                </a:lnTo>
                <a:lnTo>
                  <a:pt x="3604" y="9613"/>
                </a:lnTo>
                <a:lnTo>
                  <a:pt x="2417" y="4278"/>
                </a:lnTo>
                <a:lnTo>
                  <a:pt x="7752" y="4278"/>
                </a:lnTo>
                <a:lnTo>
                  <a:pt x="11078" y="0"/>
                </a:lnTo>
                <a:close/>
                <a:moveTo>
                  <a:pt x="11078" y="0"/>
                </a:moveTo>
              </a:path>
            </a:pathLst>
          </a:custGeom>
          <a:solidFill>
            <a:srgbClr val="F8AC5E"/>
          </a:solidFill>
          <a:ln w="9525" cap="flat">
            <a:solidFill>
              <a:srgbClr val="771E1E"/>
            </a:solidFill>
            <a:prstDash val="solid"/>
            <a:round/>
            <a:headEnd type="none" w="med" len="med"/>
            <a:tailEnd type="none" w="med" len="med"/>
          </a:ln>
        </p:spPr>
        <p:txBody>
          <a:bodyPr lIns="0" tIns="0" rIns="0" bIns="0"/>
          <a:lstStyle/>
          <a:p>
            <a:endParaRPr lang="en-US"/>
          </a:p>
        </p:txBody>
      </p:sp>
      <p:sp>
        <p:nvSpPr>
          <p:cNvPr id="138334" name="AutoShape 94"/>
          <p:cNvSpPr>
            <a:spLocks/>
          </p:cNvSpPr>
          <p:nvPr/>
        </p:nvSpPr>
        <p:spPr bwMode="auto">
          <a:xfrm>
            <a:off x="6848475" y="4556125"/>
            <a:ext cx="379413" cy="400050"/>
          </a:xfrm>
          <a:custGeom>
            <a:avLst/>
            <a:gdLst/>
            <a:ahLst/>
            <a:cxnLst/>
            <a:rect l="0" t="0" r="r" b="b"/>
            <a:pathLst>
              <a:path w="22155" h="22725">
                <a:moveTo>
                  <a:pt x="11078" y="0"/>
                </a:moveTo>
                <a:lnTo>
                  <a:pt x="14404" y="4278"/>
                </a:lnTo>
                <a:lnTo>
                  <a:pt x="19739" y="4278"/>
                </a:lnTo>
                <a:lnTo>
                  <a:pt x="18552" y="9613"/>
                </a:lnTo>
                <a:lnTo>
                  <a:pt x="21878" y="13891"/>
                </a:lnTo>
                <a:lnTo>
                  <a:pt x="17072" y="16265"/>
                </a:lnTo>
                <a:lnTo>
                  <a:pt x="15884" y="21600"/>
                </a:lnTo>
                <a:lnTo>
                  <a:pt x="11078" y="19226"/>
                </a:lnTo>
                <a:lnTo>
                  <a:pt x="6272" y="21600"/>
                </a:lnTo>
                <a:lnTo>
                  <a:pt x="5084" y="16265"/>
                </a:lnTo>
                <a:lnTo>
                  <a:pt x="278" y="13891"/>
                </a:lnTo>
                <a:lnTo>
                  <a:pt x="3604" y="9613"/>
                </a:lnTo>
                <a:lnTo>
                  <a:pt x="2417" y="4278"/>
                </a:lnTo>
                <a:lnTo>
                  <a:pt x="7752" y="4278"/>
                </a:lnTo>
                <a:lnTo>
                  <a:pt x="11078" y="0"/>
                </a:lnTo>
                <a:close/>
                <a:moveTo>
                  <a:pt x="11078" y="0"/>
                </a:moveTo>
              </a:path>
            </a:pathLst>
          </a:custGeom>
          <a:solidFill>
            <a:srgbClr val="F8AC5E"/>
          </a:solidFill>
          <a:ln w="9525" cap="flat">
            <a:solidFill>
              <a:srgbClr val="771E1E"/>
            </a:solidFill>
            <a:prstDash val="solid"/>
            <a:round/>
            <a:headEnd type="none" w="med" len="med"/>
            <a:tailEnd type="none" w="med" len="med"/>
          </a:ln>
        </p:spPr>
        <p:txBody>
          <a:bodyPr lIns="0" tIns="0" rIns="0" bIns="0"/>
          <a:lstStyle/>
          <a:p>
            <a:endParaRPr lang="en-US"/>
          </a:p>
        </p:txBody>
      </p:sp>
      <p:sp>
        <p:nvSpPr>
          <p:cNvPr id="138335" name="Rectangle 95"/>
          <p:cNvSpPr>
            <a:spLocks/>
          </p:cNvSpPr>
          <p:nvPr/>
        </p:nvSpPr>
        <p:spPr bwMode="auto">
          <a:xfrm>
            <a:off x="3381375" y="5403850"/>
            <a:ext cx="20002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r>
              <a:rPr lang="en-US" sz="1400" b="1">
                <a:solidFill>
                  <a:srgbClr val="4F1414"/>
                </a:solidFill>
                <a:latin typeface="Trebuchet MS" charset="0"/>
                <a:ea typeface="ＭＳ Ｐゴシック" charset="0"/>
                <a:cs typeface="Trebuchet MS" charset="0"/>
                <a:sym typeface="Trebuchet MS" charset="0"/>
              </a:rPr>
              <a:t>Iteration Kick-Off (IKO)</a:t>
            </a:r>
          </a:p>
        </p:txBody>
      </p:sp>
      <p:sp>
        <p:nvSpPr>
          <p:cNvPr id="138336" name="Line 96"/>
          <p:cNvSpPr>
            <a:spLocks noChangeShapeType="1"/>
          </p:cNvSpPr>
          <p:nvPr/>
        </p:nvSpPr>
        <p:spPr bwMode="auto">
          <a:xfrm rot="10800000" flipH="1">
            <a:off x="3543300" y="5089525"/>
            <a:ext cx="1588" cy="228600"/>
          </a:xfrm>
          <a:prstGeom prst="line">
            <a:avLst/>
          </a:prstGeom>
          <a:noFill/>
          <a:ln w="28575" cap="flat">
            <a:solidFill>
              <a:srgbClr val="9F2936"/>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337" name="Line 97"/>
          <p:cNvSpPr>
            <a:spLocks noChangeShapeType="1"/>
          </p:cNvSpPr>
          <p:nvPr/>
        </p:nvSpPr>
        <p:spPr bwMode="auto">
          <a:xfrm rot="10800000" flipH="1">
            <a:off x="7037388" y="5089525"/>
            <a:ext cx="1587" cy="228600"/>
          </a:xfrm>
          <a:prstGeom prst="line">
            <a:avLst/>
          </a:prstGeom>
          <a:noFill/>
          <a:ln w="28575" cap="flat">
            <a:solidFill>
              <a:srgbClr val="9F2936"/>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338" name="Rectangle 98"/>
          <p:cNvSpPr>
            <a:spLocks/>
          </p:cNvSpPr>
          <p:nvPr/>
        </p:nvSpPr>
        <p:spPr bwMode="auto">
          <a:xfrm>
            <a:off x="6434138" y="5391150"/>
            <a:ext cx="8890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r"/>
            <a:r>
              <a:rPr lang="en-US" sz="1400" b="1">
                <a:solidFill>
                  <a:srgbClr val="4F1414"/>
                </a:solidFill>
                <a:latin typeface="Trebuchet MS" charset="0"/>
                <a:ea typeface="ＭＳ Ｐゴシック" charset="0"/>
                <a:cs typeface="Trebuchet MS" charset="0"/>
                <a:sym typeface="Trebuchet MS" charset="0"/>
              </a:rPr>
              <a:t>Showcase</a:t>
            </a:r>
          </a:p>
        </p:txBody>
      </p:sp>
      <p:sp>
        <p:nvSpPr>
          <p:cNvPr id="138339" name="AutoShape 99"/>
          <p:cNvSpPr>
            <a:spLocks/>
          </p:cNvSpPr>
          <p:nvPr/>
        </p:nvSpPr>
        <p:spPr bwMode="auto">
          <a:xfrm>
            <a:off x="4486275" y="1649413"/>
            <a:ext cx="379413" cy="401637"/>
          </a:xfrm>
          <a:custGeom>
            <a:avLst/>
            <a:gdLst/>
            <a:ahLst/>
            <a:cxnLst/>
            <a:rect l="0" t="0" r="r" b="b"/>
            <a:pathLst>
              <a:path w="22155" h="22725">
                <a:moveTo>
                  <a:pt x="11078" y="0"/>
                </a:moveTo>
                <a:lnTo>
                  <a:pt x="14404" y="4278"/>
                </a:lnTo>
                <a:lnTo>
                  <a:pt x="19739" y="4278"/>
                </a:lnTo>
                <a:lnTo>
                  <a:pt x="18552" y="9613"/>
                </a:lnTo>
                <a:lnTo>
                  <a:pt x="21878" y="13891"/>
                </a:lnTo>
                <a:lnTo>
                  <a:pt x="17072" y="16265"/>
                </a:lnTo>
                <a:lnTo>
                  <a:pt x="15884" y="21600"/>
                </a:lnTo>
                <a:lnTo>
                  <a:pt x="11078" y="19226"/>
                </a:lnTo>
                <a:lnTo>
                  <a:pt x="6272" y="21600"/>
                </a:lnTo>
                <a:lnTo>
                  <a:pt x="5084" y="16265"/>
                </a:lnTo>
                <a:lnTo>
                  <a:pt x="278" y="13891"/>
                </a:lnTo>
                <a:lnTo>
                  <a:pt x="3604" y="9613"/>
                </a:lnTo>
                <a:lnTo>
                  <a:pt x="2417" y="4278"/>
                </a:lnTo>
                <a:lnTo>
                  <a:pt x="7752" y="4278"/>
                </a:lnTo>
                <a:lnTo>
                  <a:pt x="11078" y="0"/>
                </a:lnTo>
                <a:close/>
                <a:moveTo>
                  <a:pt x="11078" y="0"/>
                </a:moveTo>
              </a:path>
            </a:pathLst>
          </a:custGeom>
          <a:solidFill>
            <a:srgbClr val="F8AC5E"/>
          </a:solidFill>
          <a:ln w="9525" cap="flat">
            <a:solidFill>
              <a:srgbClr val="771E1E"/>
            </a:solidFill>
            <a:prstDash val="solid"/>
            <a:round/>
            <a:headEnd type="none" w="med" len="med"/>
            <a:tailEnd type="none" w="med" len="med"/>
          </a:ln>
        </p:spPr>
        <p:txBody>
          <a:bodyPr lIns="0" tIns="0" rIns="0" bIns="0"/>
          <a:lstStyle/>
          <a:p>
            <a:endParaRPr lang="en-US"/>
          </a:p>
        </p:txBody>
      </p:sp>
      <p:sp>
        <p:nvSpPr>
          <p:cNvPr id="138340" name="Rectangle 100"/>
          <p:cNvSpPr>
            <a:spLocks/>
          </p:cNvSpPr>
          <p:nvPr/>
        </p:nvSpPr>
        <p:spPr bwMode="auto">
          <a:xfrm>
            <a:off x="3313113" y="1441450"/>
            <a:ext cx="812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1400" b="1">
                <a:solidFill>
                  <a:srgbClr val="4F1414"/>
                </a:solidFill>
                <a:latin typeface="Trebuchet MS" charset="0"/>
                <a:ea typeface="ＭＳ Ｐゴシック" charset="0"/>
                <a:cs typeface="Trebuchet MS" charset="0"/>
                <a:sym typeface="Trebuchet MS" charset="0"/>
              </a:rPr>
              <a:t>Daily</a:t>
            </a:r>
            <a:br>
              <a:rPr lang="en-US" sz="1400" b="1">
                <a:solidFill>
                  <a:srgbClr val="4F1414"/>
                </a:solidFill>
                <a:latin typeface="Trebuchet MS" charset="0"/>
                <a:ea typeface="ＭＳ Ｐゴシック" charset="0"/>
                <a:cs typeface="Trebuchet MS" charset="0"/>
                <a:sym typeface="Trebuchet MS" charset="0"/>
              </a:rPr>
            </a:br>
            <a:r>
              <a:rPr lang="en-US" sz="1400" b="1">
                <a:solidFill>
                  <a:srgbClr val="4F1414"/>
                </a:solidFill>
                <a:latin typeface="Trebuchet MS" charset="0"/>
                <a:ea typeface="ＭＳ Ｐゴシック" charset="0"/>
                <a:cs typeface="Trebuchet MS" charset="0"/>
                <a:sym typeface="Trebuchet MS" charset="0"/>
              </a:rPr>
              <a:t>stand-up</a:t>
            </a:r>
          </a:p>
        </p:txBody>
      </p:sp>
      <p:sp>
        <p:nvSpPr>
          <p:cNvPr id="138341" name="Line 101"/>
          <p:cNvSpPr>
            <a:spLocks noChangeShapeType="1"/>
          </p:cNvSpPr>
          <p:nvPr/>
        </p:nvSpPr>
        <p:spPr bwMode="auto">
          <a:xfrm>
            <a:off x="4219575" y="1812925"/>
            <a:ext cx="152400" cy="0"/>
          </a:xfrm>
          <a:prstGeom prst="line">
            <a:avLst/>
          </a:prstGeom>
          <a:noFill/>
          <a:ln w="28575" cap="flat">
            <a:solidFill>
              <a:srgbClr val="9F2936"/>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342" name="Rectangle 102"/>
          <p:cNvSpPr>
            <a:spLocks/>
          </p:cNvSpPr>
          <p:nvPr/>
        </p:nvSpPr>
        <p:spPr bwMode="auto">
          <a:xfrm>
            <a:off x="7756525" y="5394325"/>
            <a:ext cx="9064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r>
              <a:rPr lang="en-US" sz="1400" b="1">
                <a:solidFill>
                  <a:srgbClr val="4F1414"/>
                </a:solidFill>
                <a:latin typeface="Trebuchet MS" charset="0"/>
                <a:ea typeface="ＭＳ Ｐゴシック" charset="0"/>
                <a:cs typeface="Trebuchet MS" charset="0"/>
                <a:sym typeface="Trebuchet MS" charset="0"/>
              </a:rPr>
              <a:t>Working</a:t>
            </a:r>
            <a:br>
              <a:rPr lang="en-US" sz="1400" b="1">
                <a:solidFill>
                  <a:srgbClr val="4F1414"/>
                </a:solidFill>
                <a:latin typeface="Trebuchet MS" charset="0"/>
                <a:ea typeface="ＭＳ Ｐゴシック" charset="0"/>
                <a:cs typeface="Trebuchet MS" charset="0"/>
                <a:sym typeface="Trebuchet MS" charset="0"/>
              </a:rPr>
            </a:br>
            <a:r>
              <a:rPr lang="en-US" sz="1400" b="1">
                <a:solidFill>
                  <a:srgbClr val="4F1414"/>
                </a:solidFill>
                <a:latin typeface="Trebuchet MS" charset="0"/>
                <a:ea typeface="ＭＳ Ｐゴシック" charset="0"/>
                <a:cs typeface="Trebuchet MS" charset="0"/>
                <a:sym typeface="Trebuchet MS" charset="0"/>
              </a:rPr>
              <a:t>software</a:t>
            </a:r>
          </a:p>
        </p:txBody>
      </p:sp>
      <p:sp>
        <p:nvSpPr>
          <p:cNvPr id="138343" name="Line 103"/>
          <p:cNvSpPr>
            <a:spLocks noChangeShapeType="1"/>
          </p:cNvSpPr>
          <p:nvPr/>
        </p:nvSpPr>
        <p:spPr bwMode="auto">
          <a:xfrm rot="10800000" flipH="1">
            <a:off x="8197850" y="4860925"/>
            <a:ext cx="1588" cy="457200"/>
          </a:xfrm>
          <a:prstGeom prst="line">
            <a:avLst/>
          </a:prstGeom>
          <a:noFill/>
          <a:ln w="28575" cap="flat">
            <a:solidFill>
              <a:srgbClr val="9F2936"/>
            </a:solidFill>
            <a:prstDash val="solid"/>
            <a:round/>
            <a:headEnd type="none" w="med" len="med"/>
            <a:tailEnd type="oval" w="lg" len="lg"/>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0"/>
            <a:ext cx="8061598" cy="6858000"/>
          </a:xfrm>
          <a:prstGeom prst="rect">
            <a:avLst/>
          </a:prstGeom>
        </p:spPr>
      </p:pic>
    </p:spTree>
    <p:extLst>
      <p:ext uri="{BB962C8B-B14F-4D97-AF65-F5344CB8AC3E}">
        <p14:creationId xmlns:p14="http://schemas.microsoft.com/office/powerpoint/2010/main" val="3867586983"/>
      </p:ext>
    </p:extLst>
  </p:cSld>
  <p:clrMapOvr>
    <a:masterClrMapping/>
  </p:clrMapOvr>
  <p:transition xmlns:p14="http://schemas.microsoft.com/office/powerpoint/2010/mai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924343"/>
            <a:ext cx="7594600" cy="5933657"/>
          </a:xfrm>
          <a:prstGeom prst="rect">
            <a:avLst/>
          </a:prstGeom>
        </p:spPr>
      </p:pic>
      <p:sp>
        <p:nvSpPr>
          <p:cNvPr id="3" name="Title 2"/>
          <p:cNvSpPr>
            <a:spLocks noGrp="1"/>
          </p:cNvSpPr>
          <p:nvPr>
            <p:ph type="title"/>
          </p:nvPr>
        </p:nvSpPr>
        <p:spPr/>
        <p:txBody>
          <a:bodyPr/>
          <a:lstStyle/>
          <a:p>
            <a:r>
              <a:rPr lang="en-US" dirty="0" smtClean="0"/>
              <a:t>Retrospective in Action</a:t>
            </a:r>
            <a:endParaRPr lang="en-US" dirty="0"/>
          </a:p>
        </p:txBody>
      </p:sp>
    </p:spTree>
    <p:extLst>
      <p:ext uri="{BB962C8B-B14F-4D97-AF65-F5344CB8AC3E}">
        <p14:creationId xmlns:p14="http://schemas.microsoft.com/office/powerpoint/2010/main" val="3275991648"/>
      </p:ext>
    </p:extLst>
  </p:cSld>
  <p:clrMapOvr>
    <a:masterClrMapping/>
  </p:clrMapOvr>
  <p:transition xmlns:p14="http://schemas.microsoft.com/office/powerpoint/2010/mai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2337" name="Picture 1"/>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r="838"/>
          <a:stretch>
            <a:fillRect/>
          </a:stretch>
        </p:blipFill>
        <p:spPr bwMode="auto">
          <a:xfrm>
            <a:off x="0" y="3581400"/>
            <a:ext cx="3890963"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142341" name="Rectangle 5"/>
          <p:cNvSpPr>
            <a:spLocks noGrp="1" noChangeArrowheads="1"/>
          </p:cNvSpPr>
          <p:nvPr>
            <p:ph type="title"/>
          </p:nvPr>
        </p:nvSpPr>
        <p:spPr>
          <a:xfrm>
            <a:off x="152400" y="76200"/>
            <a:ext cx="8839200" cy="627063"/>
          </a:xfrm>
          <a:ln/>
        </p:spPr>
        <p:txBody>
          <a:bodyPr/>
          <a:lstStyle/>
          <a:p>
            <a:r>
              <a:rPr lang="en-US"/>
              <a:t>It</a:t>
            </a:r>
            <a:r>
              <a:rPr lang="ja-JP" altLang="en-US">
                <a:latin typeface="Arial"/>
              </a:rPr>
              <a:t>’</a:t>
            </a:r>
            <a:r>
              <a:rPr lang="en-US"/>
              <a:t>s good to talk</a:t>
            </a:r>
          </a:p>
        </p:txBody>
      </p:sp>
      <p:sp>
        <p:nvSpPr>
          <p:cNvPr id="142340" name="Rectangle 4"/>
          <p:cNvSpPr>
            <a:spLocks noGrp="1" noChangeArrowheads="1"/>
          </p:cNvSpPr>
          <p:nvPr>
            <p:ph idx="1"/>
          </p:nvPr>
        </p:nvSpPr>
        <p:spPr>
          <a:xfrm>
            <a:off x="457200" y="609600"/>
            <a:ext cx="4191000" cy="5562600"/>
          </a:xfrm>
          <a:ln/>
        </p:spPr>
        <p:txBody>
          <a:bodyPr/>
          <a:lstStyle/>
          <a:p>
            <a:pPr>
              <a:spcBef>
                <a:spcPct val="0"/>
              </a:spcBef>
            </a:pPr>
            <a:r>
              <a:rPr lang="en-US" dirty="0">
                <a:solidFill>
                  <a:srgbClr val="4F1414"/>
                </a:solidFill>
              </a:rPr>
              <a:t>The business and delivery teams working together, e.g.</a:t>
            </a:r>
          </a:p>
          <a:p>
            <a:pPr>
              <a:buClr>
                <a:srgbClr val="4F1414"/>
              </a:buClr>
            </a:pPr>
            <a:r>
              <a:rPr lang="en-US" b="1" dirty="0">
                <a:solidFill>
                  <a:srgbClr val="4F1414"/>
                </a:solidFill>
              </a:rPr>
              <a:t>Inception workshops</a:t>
            </a:r>
            <a:endParaRPr lang="en-US" dirty="0">
              <a:solidFill>
                <a:srgbClr val="4F1414"/>
              </a:solidFill>
            </a:endParaRPr>
          </a:p>
          <a:p>
            <a:pPr>
              <a:buClr>
                <a:srgbClr val="4F1414"/>
              </a:buClr>
            </a:pPr>
            <a:r>
              <a:rPr lang="en-US" b="1" dirty="0">
                <a:solidFill>
                  <a:srgbClr val="4F1414"/>
                </a:solidFill>
              </a:rPr>
              <a:t>Creation of stories</a:t>
            </a:r>
            <a:endParaRPr lang="en-US" dirty="0">
              <a:solidFill>
                <a:srgbClr val="4F1414"/>
              </a:solidFill>
            </a:endParaRPr>
          </a:p>
          <a:p>
            <a:pPr>
              <a:buClr>
                <a:srgbClr val="4F1414"/>
              </a:buClr>
            </a:pPr>
            <a:r>
              <a:rPr lang="en-US" b="1" dirty="0">
                <a:solidFill>
                  <a:srgbClr val="4F1414"/>
                </a:solidFill>
              </a:rPr>
              <a:t>Release planning</a:t>
            </a:r>
            <a:endParaRPr lang="en-US" dirty="0">
              <a:solidFill>
                <a:srgbClr val="4F1414"/>
              </a:solidFill>
            </a:endParaRPr>
          </a:p>
          <a:p>
            <a:pPr>
              <a:buClr>
                <a:srgbClr val="4F1414"/>
              </a:buClr>
            </a:pPr>
            <a:r>
              <a:rPr lang="en-US" b="1" dirty="0">
                <a:solidFill>
                  <a:srgbClr val="4F1414"/>
                </a:solidFill>
              </a:rPr>
              <a:t>Daily stand-ups</a:t>
            </a:r>
            <a:endParaRPr lang="en-US" dirty="0">
              <a:solidFill>
                <a:srgbClr val="4F1414"/>
              </a:solidFill>
            </a:endParaRPr>
          </a:p>
          <a:p>
            <a:pPr>
              <a:buClr>
                <a:srgbClr val="4F1414"/>
              </a:buClr>
            </a:pPr>
            <a:r>
              <a:rPr lang="en-US" b="1" dirty="0">
                <a:solidFill>
                  <a:srgbClr val="4F1414"/>
                </a:solidFill>
              </a:rPr>
              <a:t>Showcases</a:t>
            </a:r>
            <a:endParaRPr lang="en-US" dirty="0">
              <a:solidFill>
                <a:srgbClr val="4F1414"/>
              </a:solidFill>
            </a:endParaRPr>
          </a:p>
          <a:p>
            <a:pPr>
              <a:buClr>
                <a:srgbClr val="4F1414"/>
              </a:buClr>
            </a:pPr>
            <a:r>
              <a:rPr lang="en-US" b="1" dirty="0">
                <a:solidFill>
                  <a:srgbClr val="4F1414"/>
                </a:solidFill>
              </a:rPr>
              <a:t>Retrospectives</a:t>
            </a:r>
            <a:endParaRPr lang="en-US" b="1" dirty="0">
              <a:solidFill>
                <a:srgbClr val="4F1414"/>
              </a:solidFill>
              <a:ea typeface="ヒラギノ角ゴ ProN W6" charset="0"/>
              <a:cs typeface="ヒラギノ角ゴ ProN W6" charset="0"/>
            </a:endParaRPr>
          </a:p>
        </p:txBody>
      </p:sp>
      <p:pic>
        <p:nvPicPr>
          <p:cNvPr id="142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352800"/>
            <a:ext cx="449580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423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706438"/>
            <a:ext cx="4191000"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4438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4438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4438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4439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4439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4439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4439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44394" name="Rectangle 10"/>
          <p:cNvSpPr>
            <a:spLocks noGrp="1" noChangeArrowheads="1"/>
          </p:cNvSpPr>
          <p:nvPr>
            <p:ph type="title"/>
          </p:nvPr>
        </p:nvSpPr>
        <p:spPr/>
        <p:txBody>
          <a:bodyPr/>
          <a:lstStyle/>
          <a:p>
            <a:r>
              <a:rPr lang="en-US" smtClean="0"/>
              <a:t>Roles - Implementation</a:t>
            </a:r>
            <a:endParaRPr lang="en-US"/>
          </a:p>
        </p:txBody>
      </p:sp>
      <p:sp>
        <p:nvSpPr>
          <p:cNvPr id="144395" name="Rectangle 11"/>
          <p:cNvSpPr>
            <a:spLocks noGrp="1" noChangeArrowheads="1"/>
          </p:cNvSpPr>
          <p:nvPr>
            <p:ph idx="1"/>
          </p:nvPr>
        </p:nvSpPr>
        <p:spPr/>
        <p:txBody>
          <a:bodyPr/>
          <a:lstStyle/>
          <a:p>
            <a:pPr marL="0" indent="0">
              <a:buNone/>
            </a:pPr>
            <a:r>
              <a:rPr lang="en-US" dirty="0" smtClean="0"/>
              <a:t>Project Manager</a:t>
            </a:r>
          </a:p>
          <a:p>
            <a:pPr marL="294669" lvl="1" indent="0">
              <a:buNone/>
            </a:pPr>
            <a:r>
              <a:rPr lang="en-US" dirty="0" smtClean="0"/>
              <a:t>The Agile PM plans, organizes and manages people and resources to bring about the successful completion of specific project goals by being a facilitator of collaborative activity.</a:t>
            </a:r>
            <a:endParaRPr lang="en-US" dirty="0"/>
          </a:p>
        </p:txBody>
      </p:sp>
      <p:pic>
        <p:nvPicPr>
          <p:cNvPr id="14439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990600"/>
            <a:ext cx="28225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45411"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45412"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45413"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45414"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45415"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45416"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45417"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45418" name="Rectangle 10"/>
          <p:cNvSpPr>
            <a:spLocks noGrp="1" noChangeArrowheads="1"/>
          </p:cNvSpPr>
          <p:nvPr>
            <p:ph type="title"/>
          </p:nvPr>
        </p:nvSpPr>
        <p:spPr/>
        <p:txBody>
          <a:bodyPr/>
          <a:lstStyle/>
          <a:p>
            <a:r>
              <a:rPr lang="en-US" smtClean="0"/>
              <a:t>Roles - Implementation</a:t>
            </a:r>
            <a:endParaRPr lang="en-US"/>
          </a:p>
        </p:txBody>
      </p:sp>
      <p:sp>
        <p:nvSpPr>
          <p:cNvPr id="145419" name="Rectangle 11"/>
          <p:cNvSpPr>
            <a:spLocks noGrp="1" noChangeArrowheads="1"/>
          </p:cNvSpPr>
          <p:nvPr>
            <p:ph idx="1"/>
          </p:nvPr>
        </p:nvSpPr>
        <p:spPr/>
        <p:txBody>
          <a:bodyPr/>
          <a:lstStyle/>
          <a:p>
            <a:pPr marL="0" indent="0">
              <a:buNone/>
            </a:pPr>
            <a:r>
              <a:rPr lang="en-US" dirty="0" smtClean="0"/>
              <a:t>Business Analyst</a:t>
            </a:r>
          </a:p>
          <a:p>
            <a:pPr marL="294669" lvl="1" indent="0">
              <a:buNone/>
            </a:pPr>
            <a:r>
              <a:rPr lang="en-US" dirty="0" smtClean="0"/>
              <a:t>The BA works closely with the business to understand their needs to help identify business problems and propose solutions. The BA facilitates the communication between the business stakeholders and the solution delivery team. </a:t>
            </a:r>
            <a:endParaRPr lang="en-US" dirty="0"/>
          </a:p>
        </p:txBody>
      </p:sp>
      <p:pic>
        <p:nvPicPr>
          <p:cNvPr id="14542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3200" y="838200"/>
            <a:ext cx="16319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4643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4643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4643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4643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4643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4644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4644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46442" name="Rectangle 10"/>
          <p:cNvSpPr>
            <a:spLocks noGrp="1" noChangeArrowheads="1"/>
          </p:cNvSpPr>
          <p:nvPr>
            <p:ph type="title"/>
          </p:nvPr>
        </p:nvSpPr>
        <p:spPr/>
        <p:txBody>
          <a:bodyPr/>
          <a:lstStyle/>
          <a:p>
            <a:r>
              <a:rPr lang="en-US" smtClean="0"/>
              <a:t>Roles - Implementation</a:t>
            </a:r>
            <a:endParaRPr lang="en-US"/>
          </a:p>
        </p:txBody>
      </p:sp>
      <p:sp>
        <p:nvSpPr>
          <p:cNvPr id="146443" name="Rectangle 11"/>
          <p:cNvSpPr>
            <a:spLocks noGrp="1" noChangeArrowheads="1"/>
          </p:cNvSpPr>
          <p:nvPr>
            <p:ph idx="1"/>
          </p:nvPr>
        </p:nvSpPr>
        <p:spPr>
          <a:xfrm>
            <a:off x="609601" y="996777"/>
            <a:ext cx="5791199" cy="5232797"/>
          </a:xfrm>
        </p:spPr>
        <p:txBody>
          <a:bodyPr/>
          <a:lstStyle/>
          <a:p>
            <a:pPr marL="0" indent="0">
              <a:buNone/>
            </a:pPr>
            <a:r>
              <a:rPr lang="en-US" dirty="0" smtClean="0"/>
              <a:t>Quality Assurance Analyst</a:t>
            </a:r>
          </a:p>
          <a:p>
            <a:pPr marL="294669" lvl="1" indent="0">
              <a:buNone/>
            </a:pPr>
            <a:r>
              <a:rPr lang="en-US" dirty="0" smtClean="0"/>
              <a:t>The QA implements acceptance criteria in order to achieve </a:t>
            </a:r>
            <a:r>
              <a:rPr lang="ja-JP" altLang="en-US" dirty="0" smtClean="0"/>
              <a:t>“</a:t>
            </a:r>
            <a:r>
              <a:rPr lang="en-US" dirty="0" smtClean="0"/>
              <a:t>done</a:t>
            </a:r>
            <a:r>
              <a:rPr lang="ja-JP" altLang="en-US" dirty="0" smtClean="0"/>
              <a:t>”</a:t>
            </a:r>
            <a:r>
              <a:rPr lang="en-US" dirty="0" smtClean="0"/>
              <a:t> in terms of the developed solution, where </a:t>
            </a:r>
            <a:r>
              <a:rPr lang="ja-JP" altLang="en-US" dirty="0" smtClean="0"/>
              <a:t>“</a:t>
            </a:r>
            <a:r>
              <a:rPr lang="en-US" dirty="0" smtClean="0"/>
              <a:t>done</a:t>
            </a:r>
            <a:r>
              <a:rPr lang="ja-JP" altLang="en-US" dirty="0" smtClean="0"/>
              <a:t>”</a:t>
            </a:r>
            <a:r>
              <a:rPr lang="en-US" dirty="0" smtClean="0"/>
              <a:t> means that the work meets the criteria by which the stakeholders will accept the solution (</a:t>
            </a:r>
            <a:r>
              <a:rPr lang="ja-JP" altLang="en-US" dirty="0" smtClean="0"/>
              <a:t>“</a:t>
            </a:r>
            <a:r>
              <a:rPr lang="en-US" dirty="0" smtClean="0"/>
              <a:t>acceptance criteria</a:t>
            </a:r>
            <a:r>
              <a:rPr lang="ja-JP" altLang="en-US" dirty="0" smtClean="0"/>
              <a:t>”</a:t>
            </a:r>
            <a:r>
              <a:rPr lang="en-US" dirty="0" smtClean="0"/>
              <a:t>).</a:t>
            </a:r>
            <a:endParaRPr lang="en-US" dirty="0"/>
          </a:p>
        </p:txBody>
      </p:sp>
      <p:pic>
        <p:nvPicPr>
          <p:cNvPr id="146444"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1143000"/>
            <a:ext cx="26257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a:extLst>
              <a:ext uri="{28A0092B-C50C-407E-A947-70E740481C1C}">
                <a14:useLocalDpi xmlns:a14="http://schemas.microsoft.com/office/drawing/2010/main" val="0"/>
              </a:ext>
            </a:extLst>
          </a:blip>
          <a:srcRect l="5925" r="5185"/>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 y="6400800"/>
            <a:ext cx="16287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29699" name="Rectangle 3">
            <a:hlinkClick r:id="rId5"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29700" name="Rectangle 4">
            <a:hlinkClick r:id="rId6"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29701" name="Rectangle 5">
            <a:hlinkClick r:id="rId7"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29702" name="Rectangle 6">
            <a:hlinkClick r:id="rId8"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29703" name="Rectangle 7">
            <a:hlinkClick r:id="rId9"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29704" name="Rectangle 8">
            <a:hlinkClick r:id="rId10"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29705" name="Rectangle 9">
            <a:hlinkClick r:id="rId11"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29706" name="Rectangle 10">
            <a:hlinkClick r:id="rId12"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29707" name="Rectangle 11"/>
          <p:cNvSpPr>
            <a:spLocks/>
          </p:cNvSpPr>
          <p:nvPr/>
        </p:nvSpPr>
        <p:spPr bwMode="auto">
          <a:xfrm>
            <a:off x="7735888" y="6604000"/>
            <a:ext cx="1241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1000">
                <a:solidFill>
                  <a:srgbClr val="F2F2F2"/>
                </a:solidFill>
                <a:latin typeface="Trebuchet MS" charset="0"/>
                <a:ea typeface="ＭＳ Ｐゴシック" charset="0"/>
                <a:cs typeface="Trebuchet MS" charset="0"/>
                <a:sym typeface="Trebuchet MS" charset="0"/>
              </a:rPr>
              <a:t>Photo by Steven List</a:t>
            </a:r>
          </a:p>
        </p:txBody>
      </p:sp>
    </p:spTree>
  </p:cSld>
  <p:clrMapOvr>
    <a:masterClrMapping/>
  </p:clrMapOvr>
  <p:transition xmlns:p14="http://schemas.microsoft.com/office/powerpoint/2010/mai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4745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4746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4746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4746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4746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4746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4746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47466" name="Rectangle 10"/>
          <p:cNvSpPr>
            <a:spLocks noGrp="1" noChangeArrowheads="1"/>
          </p:cNvSpPr>
          <p:nvPr>
            <p:ph type="title"/>
          </p:nvPr>
        </p:nvSpPr>
        <p:spPr/>
        <p:txBody>
          <a:bodyPr/>
          <a:lstStyle/>
          <a:p>
            <a:r>
              <a:rPr lang="en-US" smtClean="0"/>
              <a:t>Roles - Implementation</a:t>
            </a:r>
            <a:endParaRPr lang="en-US"/>
          </a:p>
        </p:txBody>
      </p:sp>
      <p:sp>
        <p:nvSpPr>
          <p:cNvPr id="147467" name="Rectangle 11"/>
          <p:cNvSpPr>
            <a:spLocks noGrp="1" noChangeArrowheads="1"/>
          </p:cNvSpPr>
          <p:nvPr>
            <p:ph idx="1"/>
          </p:nvPr>
        </p:nvSpPr>
        <p:spPr>
          <a:xfrm>
            <a:off x="609601" y="996777"/>
            <a:ext cx="5791199" cy="5232797"/>
          </a:xfrm>
        </p:spPr>
        <p:txBody>
          <a:bodyPr/>
          <a:lstStyle/>
          <a:p>
            <a:pPr marL="0" indent="0">
              <a:buNone/>
            </a:pPr>
            <a:r>
              <a:rPr lang="en-US" dirty="0" smtClean="0"/>
              <a:t>Developer</a:t>
            </a:r>
          </a:p>
          <a:p>
            <a:pPr marL="294669" lvl="1" indent="0">
              <a:buNone/>
            </a:pPr>
            <a:r>
              <a:rPr lang="en-US" dirty="0" smtClean="0"/>
              <a:t>The Developer turns the requirement into working software.  This involves all the traditional technical disciplines such as technical analysis, detailed design, architecture, and testing.</a:t>
            </a:r>
            <a:endParaRPr lang="en-US" dirty="0"/>
          </a:p>
        </p:txBody>
      </p:sp>
      <p:pic>
        <p:nvPicPr>
          <p:cNvPr id="147468"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0148" y="990600"/>
            <a:ext cx="2960688"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848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03988"/>
            <a:ext cx="16271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14848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4848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4848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4848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4848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4848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4848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4848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48490" name="Rectangle 10"/>
          <p:cNvSpPr>
            <a:spLocks noGrp="1" noChangeArrowheads="1"/>
          </p:cNvSpPr>
          <p:nvPr>
            <p:ph type="title"/>
          </p:nvPr>
        </p:nvSpPr>
        <p:spPr/>
        <p:txBody>
          <a:bodyPr/>
          <a:lstStyle/>
          <a:p>
            <a:r>
              <a:rPr lang="en-US" smtClean="0"/>
              <a:t>Roles</a:t>
            </a:r>
            <a:endParaRPr lang="en-US"/>
          </a:p>
        </p:txBody>
      </p:sp>
      <p:sp>
        <p:nvSpPr>
          <p:cNvPr id="148491" name="Rectangle 11"/>
          <p:cNvSpPr>
            <a:spLocks noGrp="1" noChangeArrowheads="1"/>
          </p:cNvSpPr>
          <p:nvPr>
            <p:ph idx="1"/>
          </p:nvPr>
        </p:nvSpPr>
        <p:spPr/>
        <p:txBody>
          <a:bodyPr/>
          <a:lstStyle/>
          <a:p>
            <a:pPr marL="0" indent="0">
              <a:buNone/>
            </a:pPr>
            <a:r>
              <a:rPr lang="en-US" dirty="0" smtClean="0"/>
              <a:t>Product Owner (</a:t>
            </a:r>
            <a:r>
              <a:rPr lang="ja-JP" altLang="en-US" dirty="0" smtClean="0"/>
              <a:t>“</a:t>
            </a:r>
            <a:r>
              <a:rPr lang="en-US" dirty="0" smtClean="0"/>
              <a:t>Customer</a:t>
            </a:r>
            <a:r>
              <a:rPr lang="ja-JP" altLang="en-US" dirty="0" smtClean="0"/>
              <a:t>”</a:t>
            </a:r>
            <a:r>
              <a:rPr lang="en-US" dirty="0" smtClean="0"/>
              <a:t>)</a:t>
            </a:r>
          </a:p>
          <a:p>
            <a:pPr marL="294669" lvl="1" indent="0">
              <a:buNone/>
            </a:pPr>
            <a:r>
              <a:rPr lang="en-US" dirty="0" smtClean="0"/>
              <a:t>Provides vision for the product or service being developed</a:t>
            </a:r>
          </a:p>
          <a:p>
            <a:pPr marL="294669" lvl="1" indent="0">
              <a:buNone/>
            </a:pPr>
            <a:r>
              <a:rPr lang="en-US" dirty="0" smtClean="0"/>
              <a:t>Single point of escalation for contending priorities among stakeholders</a:t>
            </a:r>
            <a:endParaRPr lang="en-US" dirty="0"/>
          </a:p>
        </p:txBody>
      </p:sp>
      <p:pic>
        <p:nvPicPr>
          <p:cNvPr id="148492"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3852863"/>
            <a:ext cx="4267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8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84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1" grpId="0" build="p" bldLvl="5"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4950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4950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4950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4951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4951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4951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4951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49514" name="Rectangle 10"/>
          <p:cNvSpPr>
            <a:spLocks noGrp="1" noChangeArrowheads="1"/>
          </p:cNvSpPr>
          <p:nvPr>
            <p:ph type="title"/>
          </p:nvPr>
        </p:nvSpPr>
        <p:spPr/>
        <p:txBody>
          <a:bodyPr/>
          <a:lstStyle/>
          <a:p>
            <a:r>
              <a:rPr lang="en-US" smtClean="0"/>
              <a:t>Roles</a:t>
            </a:r>
            <a:endParaRPr lang="en-US"/>
          </a:p>
        </p:txBody>
      </p:sp>
      <p:sp>
        <p:nvSpPr>
          <p:cNvPr id="149515" name="Rectangle 11"/>
          <p:cNvSpPr>
            <a:spLocks noGrp="1" noChangeArrowheads="1"/>
          </p:cNvSpPr>
          <p:nvPr>
            <p:ph idx="1"/>
          </p:nvPr>
        </p:nvSpPr>
        <p:spPr>
          <a:xfrm>
            <a:off x="609601" y="996777"/>
            <a:ext cx="4952999" cy="5232797"/>
          </a:xfrm>
        </p:spPr>
        <p:txBody>
          <a:bodyPr/>
          <a:lstStyle/>
          <a:p>
            <a:pPr marL="0" indent="0">
              <a:buNone/>
            </a:pPr>
            <a:r>
              <a:rPr lang="en-US" dirty="0" smtClean="0"/>
              <a:t>Business Stakeholders</a:t>
            </a:r>
          </a:p>
          <a:p>
            <a:pPr marL="294669" lvl="1" indent="0">
              <a:buNone/>
            </a:pPr>
            <a:r>
              <a:rPr lang="en-US" dirty="0" smtClean="0"/>
              <a:t>Represents a particular area of the business (e.g. sales / marketing, legal / compliance, etc.) during the lifetime of the project</a:t>
            </a:r>
          </a:p>
          <a:p>
            <a:pPr marL="294669" lvl="1" indent="0">
              <a:buNone/>
            </a:pPr>
            <a:r>
              <a:rPr lang="en-US" dirty="0" smtClean="0"/>
              <a:t>Participates in key activities, e.g. inception, release planning, showcases, etc.</a:t>
            </a:r>
            <a:endParaRPr lang="en-US" dirty="0"/>
          </a:p>
        </p:txBody>
      </p:sp>
      <p:pic>
        <p:nvPicPr>
          <p:cNvPr id="14951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44843" y="1752600"/>
            <a:ext cx="3635191"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5053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5053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5053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5053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5053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5053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5053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50538" name="Rectangle 10"/>
          <p:cNvSpPr>
            <a:spLocks noGrp="1" noChangeArrowheads="1"/>
          </p:cNvSpPr>
          <p:nvPr>
            <p:ph type="title"/>
          </p:nvPr>
        </p:nvSpPr>
        <p:spPr/>
        <p:txBody>
          <a:bodyPr/>
          <a:lstStyle/>
          <a:p>
            <a:r>
              <a:rPr lang="en-US" smtClean="0"/>
              <a:t>Roles</a:t>
            </a:r>
            <a:endParaRPr lang="en-US"/>
          </a:p>
        </p:txBody>
      </p:sp>
      <p:sp>
        <p:nvSpPr>
          <p:cNvPr id="150539" name="Rectangle 11"/>
          <p:cNvSpPr>
            <a:spLocks noGrp="1" noChangeArrowheads="1"/>
          </p:cNvSpPr>
          <p:nvPr>
            <p:ph idx="1"/>
          </p:nvPr>
        </p:nvSpPr>
        <p:spPr/>
        <p:txBody>
          <a:bodyPr/>
          <a:lstStyle/>
          <a:p>
            <a:pPr marL="0" indent="0">
              <a:buNone/>
            </a:pPr>
            <a:r>
              <a:rPr lang="en-US" dirty="0" smtClean="0"/>
              <a:t>Implementation Stakeholders</a:t>
            </a:r>
          </a:p>
          <a:p>
            <a:pPr marL="294669" lvl="1" indent="0">
              <a:buNone/>
            </a:pPr>
            <a:r>
              <a:rPr lang="en-US" dirty="0" smtClean="0"/>
              <a:t>Represent a particular area of the wider delivery team (e.g. Operations)</a:t>
            </a:r>
          </a:p>
          <a:p>
            <a:pPr marL="294669" lvl="1" indent="0">
              <a:buNone/>
            </a:pPr>
            <a:r>
              <a:rPr lang="en-US" dirty="0" smtClean="0"/>
              <a:t>Participate in key activities, e.g. inception, release planning, showcases, etc.</a:t>
            </a:r>
            <a:endParaRPr lang="en-US" dirty="0"/>
          </a:p>
        </p:txBody>
      </p:sp>
      <p:pic>
        <p:nvPicPr>
          <p:cNvPr id="15054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1800" y="3886200"/>
            <a:ext cx="95091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50541"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0" y="3352800"/>
            <a:ext cx="7016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50542"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600" y="4191000"/>
            <a:ext cx="90963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50539">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50539">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50539">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499"/>
                                          </p:stCondLst>
                                        </p:cTn>
                                        <p:tgtEl>
                                          <p:spTgt spid="150542"/>
                                        </p:tgtEl>
                                        <p:attrNameLst>
                                          <p:attrName>style.visibility</p:attrName>
                                        </p:attrNameLst>
                                      </p:cBhvr>
                                      <p:to>
                                        <p:strVal val="visible"/>
                                      </p:to>
                                    </p:set>
                                  </p:childTnLst>
                                </p:cTn>
                              </p:par>
                            </p:childTnLst>
                          </p:cTn>
                        </p:par>
                        <p:par>
                          <p:cTn id="16" fill="hold" nodeType="afterGroup">
                            <p:stCondLst>
                              <p:cond delay="2500"/>
                            </p:stCondLst>
                            <p:childTnLst>
                              <p:par>
                                <p:cTn id="17" presetID="1" presetClass="entr" presetSubtype="0" fill="hold" nodeType="afterEffect">
                                  <p:stCondLst>
                                    <p:cond delay="500"/>
                                  </p:stCondLst>
                                  <p:childTnLst>
                                    <p:set>
                                      <p:cBhvr>
                                        <p:cTn id="18" dur="1" fill="hold">
                                          <p:stCondLst>
                                            <p:cond delay="499"/>
                                          </p:stCondLst>
                                        </p:cTn>
                                        <p:tgtEl>
                                          <p:spTgt spid="150540"/>
                                        </p:tgtEl>
                                        <p:attrNameLst>
                                          <p:attrName>style.visibility</p:attrName>
                                        </p:attrNameLst>
                                      </p:cBhvr>
                                      <p:to>
                                        <p:strVal val="visible"/>
                                      </p:to>
                                    </p:set>
                                  </p:childTnLst>
                                </p:cTn>
                              </p:par>
                            </p:childTnLst>
                          </p:cTn>
                        </p:par>
                        <p:par>
                          <p:cTn id="19" fill="hold" nodeType="afterGroup">
                            <p:stCondLst>
                              <p:cond delay="3500"/>
                            </p:stCondLst>
                            <p:childTnLst>
                              <p:par>
                                <p:cTn id="20" presetID="1" presetClass="entr" presetSubtype="0" fill="hold" nodeType="afterEffect">
                                  <p:stCondLst>
                                    <p:cond delay="500"/>
                                  </p:stCondLst>
                                  <p:childTnLst>
                                    <p:set>
                                      <p:cBhvr>
                                        <p:cTn id="21" dur="1" fill="hold">
                                          <p:stCondLst>
                                            <p:cond delay="499"/>
                                          </p:stCondLst>
                                        </p:cTn>
                                        <p:tgtEl>
                                          <p:spTgt spid="150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9" grpId="0" build="p" bldLvl="5" autoUpdateAnimBg="0" advAuto="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5155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5155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5155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5155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5155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5156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5156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51562" name="Rectangle 10"/>
          <p:cNvSpPr>
            <a:spLocks noGrp="1" noChangeArrowheads="1"/>
          </p:cNvSpPr>
          <p:nvPr>
            <p:ph type="title"/>
          </p:nvPr>
        </p:nvSpPr>
        <p:spPr/>
        <p:txBody>
          <a:bodyPr/>
          <a:lstStyle/>
          <a:p>
            <a:r>
              <a:rPr lang="en-US" smtClean="0"/>
              <a:t>Worth remembering...</a:t>
            </a:r>
            <a:endParaRPr lang="en-US"/>
          </a:p>
        </p:txBody>
      </p:sp>
      <p:sp>
        <p:nvSpPr>
          <p:cNvPr id="151563" name="Rectangle 11"/>
          <p:cNvSpPr>
            <a:spLocks noGrp="1" noChangeArrowheads="1"/>
          </p:cNvSpPr>
          <p:nvPr>
            <p:ph idx="1"/>
          </p:nvPr>
        </p:nvSpPr>
        <p:spPr/>
        <p:txBody>
          <a:bodyPr/>
          <a:lstStyle/>
          <a:p>
            <a:pPr marL="0" indent="0">
              <a:buNone/>
            </a:pPr>
            <a:r>
              <a:rPr lang="en-US" dirty="0" smtClean="0"/>
              <a:t>Agile is not something for nothing</a:t>
            </a:r>
          </a:p>
          <a:p>
            <a:pPr marL="0" indent="0">
              <a:buNone/>
            </a:pPr>
            <a:r>
              <a:rPr lang="en-US" dirty="0" smtClean="0"/>
              <a:t>It thrives on mutual respect and collective responsibility</a:t>
            </a:r>
          </a:p>
        </p:txBody>
      </p:sp>
      <p:pic>
        <p:nvPicPr>
          <p:cNvPr id="151564"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4056063"/>
            <a:ext cx="3505200"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15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15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3" grpId="0" build="p" bldLvl="5"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52579"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52580"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52581"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52582"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52583"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52584"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52585"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52587" name="Rectangle 11"/>
          <p:cNvSpPr>
            <a:spLocks noGrp="1" noChangeArrowheads="1"/>
          </p:cNvSpPr>
          <p:nvPr>
            <p:ph type="title"/>
          </p:nvPr>
        </p:nvSpPr>
        <p:spPr/>
        <p:txBody>
          <a:bodyPr/>
          <a:lstStyle/>
          <a:p>
            <a:r>
              <a:rPr lang="en-US" smtClean="0"/>
              <a:t>What we</a:t>
            </a:r>
            <a:r>
              <a:rPr lang="ja-JP" altLang="en-US" smtClean="0"/>
              <a:t>’</a:t>
            </a:r>
            <a:r>
              <a:rPr lang="en-US" smtClean="0"/>
              <a:t>ve covered</a:t>
            </a:r>
            <a:endParaRPr lang="en-US"/>
          </a:p>
        </p:txBody>
      </p:sp>
      <p:sp>
        <p:nvSpPr>
          <p:cNvPr id="152586" name="Rectangle 10"/>
          <p:cNvSpPr>
            <a:spLocks noGrp="1" noChangeArrowheads="1"/>
          </p:cNvSpPr>
          <p:nvPr>
            <p:ph idx="1"/>
          </p:nvPr>
        </p:nvSpPr>
        <p:spPr/>
        <p:txBody>
          <a:bodyPr/>
          <a:lstStyle/>
          <a:p>
            <a:r>
              <a:rPr lang="en-US" smtClean="0"/>
              <a:t>User Stories</a:t>
            </a:r>
          </a:p>
          <a:p>
            <a:r>
              <a:rPr lang="en-US" smtClean="0"/>
              <a:t>Iterative &amp; Incremental</a:t>
            </a:r>
          </a:p>
          <a:p>
            <a:r>
              <a:rPr lang="en-US" smtClean="0"/>
              <a:t>Continuous Feedback</a:t>
            </a:r>
          </a:p>
          <a:p>
            <a:r>
              <a:rPr lang="en-US" smtClean="0"/>
              <a:t>The Project Lifecycle</a:t>
            </a:r>
          </a:p>
          <a:p>
            <a:r>
              <a:rPr lang="en-US" smtClean="0"/>
              <a:t>Stand-Ups</a:t>
            </a:r>
          </a:p>
          <a:p>
            <a:r>
              <a:rPr lang="en-US" smtClean="0"/>
              <a:t>Retrospectives</a:t>
            </a:r>
            <a:endParaRPr lang="en-US"/>
          </a:p>
        </p:txBody>
      </p:sp>
    </p:spTree>
  </p:cSld>
  <p:clrMapOvr>
    <a:masterClrMapping/>
  </p:clrMapOvr>
  <p:transition xmlns:p14="http://schemas.microsoft.com/office/powerpoint/2010/mai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153603" name="Rectangle 3">
            <a:hlinkClick r:id="rId4"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53604" name="Rectangle 4">
            <a:hlinkClick r:id="rId5"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53605" name="Rectangle 5">
            <a:hlinkClick r:id="rId6"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53606" name="Rectangle 6">
            <a:hlinkClick r:id="rId7"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53607" name="Rectangle 7">
            <a:hlinkClick r:id="rId8"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53608" name="Rectangle 8">
            <a:hlinkClick r:id="rId9"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53609" name="Rectangle 9">
            <a:hlinkClick r:id="rId10"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53610" name="Rectangle 10">
            <a:hlinkClick r:id="rId11"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53611" name="Rectangle 11"/>
          <p:cNvSpPr>
            <a:spLocks/>
          </p:cNvSpPr>
          <p:nvPr/>
        </p:nvSpPr>
        <p:spPr bwMode="auto">
          <a:xfrm>
            <a:off x="7735888" y="6604000"/>
            <a:ext cx="1241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1000">
                <a:solidFill>
                  <a:srgbClr val="F2F2F2"/>
                </a:solidFill>
                <a:latin typeface="Trebuchet MS" charset="0"/>
                <a:ea typeface="ＭＳ Ｐゴシック" charset="0"/>
                <a:cs typeface="Trebuchet MS" charset="0"/>
                <a:sym typeface="Trebuchet MS" charset="0"/>
              </a:rPr>
              <a:t>Photo by Steven List</a:t>
            </a:r>
          </a:p>
        </p:txBody>
      </p:sp>
    </p:spTree>
  </p:cSld>
  <p:clrMapOvr>
    <a:masterClrMapping/>
  </p:clrMapOvr>
  <p:transition xmlns:p14="http://schemas.microsoft.com/office/powerpoint/2010/mai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8" name="Rectangle 10"/>
          <p:cNvSpPr>
            <a:spLocks noGrp="1" noChangeArrowheads="1"/>
          </p:cNvSpPr>
          <p:nvPr>
            <p:ph type="title"/>
          </p:nvPr>
        </p:nvSpPr>
        <p:spPr>
          <a:ln/>
        </p:spPr>
        <p:txBody>
          <a:bodyPr/>
          <a:lstStyle/>
          <a:p>
            <a:r>
              <a:rPr lang="en-US" dirty="0"/>
              <a:t>Some fun</a:t>
            </a:r>
          </a:p>
        </p:txBody>
      </p:sp>
      <p:sp>
        <p:nvSpPr>
          <p:cNvPr id="155650"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55651"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55652"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55653"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55654"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55655"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55656"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55657"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83" name="Rectangle 11"/>
          <p:cNvSpPr>
            <a:spLocks noGrp="1" noChangeArrowheads="1"/>
          </p:cNvSpPr>
          <p:nvPr>
            <p:ph type="title"/>
          </p:nvPr>
        </p:nvSpPr>
        <p:spPr/>
        <p:txBody>
          <a:bodyPr/>
          <a:lstStyle/>
          <a:p>
            <a:r>
              <a:rPr lang="en-US" dirty="0" err="1" smtClean="0"/>
              <a:t>Bizz</a:t>
            </a:r>
            <a:r>
              <a:rPr lang="en-US" dirty="0" smtClean="0"/>
              <a:t> Buzz</a:t>
            </a:r>
            <a:endParaRPr lang="en-US" dirty="0"/>
          </a:p>
        </p:txBody>
      </p:sp>
      <p:sp>
        <p:nvSpPr>
          <p:cNvPr id="156682" name="Rectangle 10"/>
          <p:cNvSpPr>
            <a:spLocks noGrp="1" noChangeArrowheads="1"/>
          </p:cNvSpPr>
          <p:nvPr>
            <p:ph idx="1"/>
          </p:nvPr>
        </p:nvSpPr>
        <p:spPr/>
        <p:txBody>
          <a:bodyPr/>
          <a:lstStyle/>
          <a:p>
            <a:r>
              <a:rPr lang="en-US" dirty="0" smtClean="0"/>
              <a:t>Stand in a large circle(</a:t>
            </a:r>
            <a:r>
              <a:rPr lang="en-US" dirty="0" err="1" smtClean="0"/>
              <a:t>ish</a:t>
            </a:r>
            <a:r>
              <a:rPr lang="en-US" dirty="0" smtClean="0"/>
              <a:t>) so everyone can see everyone else</a:t>
            </a:r>
          </a:p>
          <a:p>
            <a:r>
              <a:rPr lang="en-US" dirty="0" smtClean="0"/>
              <a:t>Count off around the circle, starting at 1</a:t>
            </a:r>
          </a:p>
          <a:p>
            <a:r>
              <a:rPr lang="en-US" dirty="0" smtClean="0"/>
              <a:t>When you come to a number that is a multiple of 5, clap instead of saying the number</a:t>
            </a:r>
          </a:p>
          <a:p>
            <a:r>
              <a:rPr lang="en-US" dirty="0" smtClean="0"/>
              <a:t>When you come to a number that is a multiple of 7, turn around in place instead of saying the number</a:t>
            </a:r>
          </a:p>
          <a:p>
            <a:pPr marL="0" indent="0">
              <a:buNone/>
            </a:pPr>
            <a:r>
              <a:rPr lang="en-US" dirty="0" smtClean="0"/>
              <a:t>(continued on next slide)</a:t>
            </a:r>
            <a:endParaRPr lang="en-US" dirty="0"/>
          </a:p>
        </p:txBody>
      </p:sp>
      <p:sp>
        <p:nvSpPr>
          <p:cNvPr id="15667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5667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5667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5667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5667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5667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5668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5668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83" name="Rectangle 11"/>
          <p:cNvSpPr>
            <a:spLocks noGrp="1" noChangeArrowheads="1"/>
          </p:cNvSpPr>
          <p:nvPr>
            <p:ph type="title"/>
          </p:nvPr>
        </p:nvSpPr>
        <p:spPr/>
        <p:txBody>
          <a:bodyPr/>
          <a:lstStyle/>
          <a:p>
            <a:r>
              <a:rPr lang="en-US" dirty="0" err="1" smtClean="0"/>
              <a:t>Bizz</a:t>
            </a:r>
            <a:r>
              <a:rPr lang="en-US" dirty="0" smtClean="0"/>
              <a:t> Buzz</a:t>
            </a:r>
            <a:endParaRPr lang="en-US" dirty="0"/>
          </a:p>
        </p:txBody>
      </p:sp>
      <p:sp>
        <p:nvSpPr>
          <p:cNvPr id="156682" name="Rectangle 10"/>
          <p:cNvSpPr>
            <a:spLocks noGrp="1" noChangeArrowheads="1"/>
          </p:cNvSpPr>
          <p:nvPr>
            <p:ph idx="1"/>
          </p:nvPr>
        </p:nvSpPr>
        <p:spPr/>
        <p:txBody>
          <a:bodyPr/>
          <a:lstStyle/>
          <a:p>
            <a:r>
              <a:rPr lang="en-US" dirty="0" smtClean="0"/>
              <a:t>If you do what you</a:t>
            </a:r>
            <a:r>
              <a:rPr lang="ja-JP" altLang="en-US" dirty="0" smtClean="0"/>
              <a:t>’</a:t>
            </a:r>
            <a:r>
              <a:rPr lang="en-US" dirty="0" smtClean="0"/>
              <a:t>re not supposed to, or don</a:t>
            </a:r>
            <a:r>
              <a:rPr lang="ja-JP" altLang="en-US" dirty="0" smtClean="0"/>
              <a:t>’</a:t>
            </a:r>
            <a:r>
              <a:rPr lang="en-US" dirty="0" smtClean="0"/>
              <a:t>t do what you</a:t>
            </a:r>
            <a:r>
              <a:rPr lang="ja-JP" altLang="en-US" dirty="0" smtClean="0"/>
              <a:t>’</a:t>
            </a:r>
            <a:r>
              <a:rPr lang="en-US" dirty="0" smtClean="0"/>
              <a:t>re supposed to, you</a:t>
            </a:r>
            <a:r>
              <a:rPr lang="ja-JP" altLang="en-US" dirty="0" smtClean="0"/>
              <a:t>’</a:t>
            </a:r>
            <a:r>
              <a:rPr lang="en-US" dirty="0" smtClean="0"/>
              <a:t>re out and you sit down</a:t>
            </a:r>
          </a:p>
          <a:p>
            <a:r>
              <a:rPr lang="en-US" dirty="0" smtClean="0"/>
              <a:t>The group gets to decide if you</a:t>
            </a:r>
            <a:r>
              <a:rPr lang="ja-JP" altLang="en-US" dirty="0" smtClean="0"/>
              <a:t>’</a:t>
            </a:r>
            <a:r>
              <a:rPr lang="en-US" dirty="0" smtClean="0"/>
              <a:t>re out</a:t>
            </a:r>
          </a:p>
          <a:p>
            <a:r>
              <a:rPr lang="en-US" dirty="0" smtClean="0"/>
              <a:t>When someone is out, start over at 1</a:t>
            </a:r>
            <a:endParaRPr lang="en-US" dirty="0"/>
          </a:p>
        </p:txBody>
      </p:sp>
      <p:sp>
        <p:nvSpPr>
          <p:cNvPr id="15667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5667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5667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5667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5667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5667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5668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5668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extLst>
      <p:ext uri="{BB962C8B-B14F-4D97-AF65-F5344CB8AC3E}">
        <p14:creationId xmlns:p14="http://schemas.microsoft.com/office/powerpoint/2010/main" val="1917219276"/>
      </p:ext>
    </p:extLst>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4" name="Rectangle 10"/>
          <p:cNvSpPr>
            <a:spLocks noGrp="1" noChangeArrowheads="1"/>
          </p:cNvSpPr>
          <p:nvPr>
            <p:ph type="title"/>
          </p:nvPr>
        </p:nvSpPr>
        <p:spPr>
          <a:ln/>
        </p:spPr>
        <p:txBody>
          <a:bodyPr anchor="ctr"/>
          <a:lstStyle/>
          <a:p>
            <a:r>
              <a:rPr lang="en-US" sz="6000" dirty="0"/>
              <a:t>The Origins of</a:t>
            </a:r>
            <a:br>
              <a:rPr lang="en-US" sz="6000" dirty="0"/>
            </a:br>
            <a:r>
              <a:rPr lang="en-US" sz="6000" dirty="0"/>
              <a:t>Agile Software Development</a:t>
            </a:r>
          </a:p>
        </p:txBody>
      </p:sp>
      <p:sp>
        <p:nvSpPr>
          <p:cNvPr id="3174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174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174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174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175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175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175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175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6" name="Rectangle 10"/>
          <p:cNvSpPr>
            <a:spLocks noGrp="1" noChangeArrowheads="1"/>
          </p:cNvSpPr>
          <p:nvPr>
            <p:ph type="title"/>
          </p:nvPr>
        </p:nvSpPr>
        <p:spPr>
          <a:ln/>
        </p:spPr>
        <p:txBody>
          <a:bodyPr anchor="ctr"/>
          <a:lstStyle/>
          <a:p>
            <a:r>
              <a:rPr lang="en-US"/>
              <a:t>Technical practices</a:t>
            </a:r>
          </a:p>
        </p:txBody>
      </p:sp>
      <p:sp>
        <p:nvSpPr>
          <p:cNvPr id="15769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5769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5770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5770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5770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5770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5770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5770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5974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5974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5974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5975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5975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5975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5975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
        <p:nvSpPr>
          <p:cNvPr id="159755" name="Rectangle 11"/>
          <p:cNvSpPr>
            <a:spLocks noGrp="1" noChangeArrowheads="1"/>
          </p:cNvSpPr>
          <p:nvPr>
            <p:ph type="title"/>
          </p:nvPr>
        </p:nvSpPr>
        <p:spPr/>
        <p:txBody>
          <a:bodyPr/>
          <a:lstStyle/>
          <a:p>
            <a:r>
              <a:rPr lang="en-US" smtClean="0"/>
              <a:t>Core development practices</a:t>
            </a:r>
            <a:endParaRPr lang="en-US"/>
          </a:p>
        </p:txBody>
      </p:sp>
      <p:sp>
        <p:nvSpPr>
          <p:cNvPr id="159754" name="Rectangle 10"/>
          <p:cNvSpPr>
            <a:spLocks noGrp="1" noChangeArrowheads="1"/>
          </p:cNvSpPr>
          <p:nvPr>
            <p:ph idx="1"/>
          </p:nvPr>
        </p:nvSpPr>
        <p:spPr/>
        <p:txBody>
          <a:bodyPr/>
          <a:lstStyle/>
          <a:p>
            <a:r>
              <a:rPr lang="en-US" smtClean="0"/>
              <a:t>Test Driven Development</a:t>
            </a:r>
          </a:p>
          <a:p>
            <a:r>
              <a:rPr lang="en-US" smtClean="0"/>
              <a:t>Automated testing and the central role of </a:t>
            </a:r>
            <a:r>
              <a:rPr lang="ja-JP" altLang="en-US" smtClean="0"/>
              <a:t>“</a:t>
            </a:r>
            <a:r>
              <a:rPr lang="en-US" smtClean="0"/>
              <a:t>Quality</a:t>
            </a:r>
            <a:r>
              <a:rPr lang="ja-JP" altLang="en-US" smtClean="0"/>
              <a:t>”</a:t>
            </a:r>
            <a:endParaRPr lang="en-US" smtClean="0"/>
          </a:p>
          <a:p>
            <a:r>
              <a:rPr lang="en-US" smtClean="0"/>
              <a:t>Refactoring</a:t>
            </a:r>
          </a:p>
          <a:p>
            <a:r>
              <a:rPr lang="en-US" smtClean="0"/>
              <a:t>Pairing</a:t>
            </a:r>
          </a:p>
          <a:p>
            <a:r>
              <a:rPr lang="en-US" smtClean="0"/>
              <a:t>Continuous integration</a:t>
            </a:r>
            <a:endParaRPr lang="en-US"/>
          </a:p>
        </p:txBody>
      </p:sp>
    </p:spTree>
  </p:cSld>
  <p:clrMapOvr>
    <a:masterClrMapping/>
  </p:clrMapOvr>
  <p:transition xmlns:p14="http://schemas.microsoft.com/office/powerpoint/2010/main">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8" name="Rectangle 10"/>
          <p:cNvSpPr>
            <a:spLocks noGrp="1" noChangeArrowheads="1"/>
          </p:cNvSpPr>
          <p:nvPr>
            <p:ph type="title"/>
          </p:nvPr>
        </p:nvSpPr>
        <p:spPr>
          <a:ln/>
        </p:spPr>
        <p:txBody>
          <a:bodyPr/>
          <a:lstStyle/>
          <a:p>
            <a:r>
              <a:rPr lang="en-US"/>
              <a:t>Before Test-Driven</a:t>
            </a:r>
          </a:p>
        </p:txBody>
      </p:sp>
      <p:sp>
        <p:nvSpPr>
          <p:cNvPr id="160770"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60771"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60772"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60773"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60774"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60775"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60776"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60777"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3" name="Rectangle 11"/>
          <p:cNvSpPr>
            <a:spLocks noGrp="1" noChangeArrowheads="1"/>
          </p:cNvSpPr>
          <p:nvPr>
            <p:ph type="title"/>
          </p:nvPr>
        </p:nvSpPr>
        <p:spPr/>
        <p:txBody>
          <a:bodyPr/>
          <a:lstStyle/>
          <a:p>
            <a:r>
              <a:rPr lang="en-US" smtClean="0"/>
              <a:t>An Idea</a:t>
            </a:r>
            <a:endParaRPr lang="en-US"/>
          </a:p>
        </p:txBody>
      </p:sp>
      <p:sp>
        <p:nvSpPr>
          <p:cNvPr id="16179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6179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6179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6179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6179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6179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6180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6180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61802"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307975"/>
            <a:ext cx="8075613" cy="624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1" name="Rectangle 11"/>
          <p:cNvSpPr>
            <a:spLocks noGrp="1" noChangeArrowheads="1"/>
          </p:cNvSpPr>
          <p:nvPr>
            <p:ph type="title"/>
          </p:nvPr>
        </p:nvSpPr>
        <p:spPr/>
        <p:txBody>
          <a:bodyPr/>
          <a:lstStyle/>
          <a:p>
            <a:r>
              <a:rPr lang="en-US" smtClean="0"/>
              <a:t>Requirements</a:t>
            </a:r>
            <a:endParaRPr lang="en-US"/>
          </a:p>
        </p:txBody>
      </p:sp>
      <p:sp>
        <p:nvSpPr>
          <p:cNvPr id="16384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6384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6384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6384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6384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6384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6384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6384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6385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249238"/>
            <a:ext cx="8228013" cy="635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9" name="Rectangle 11"/>
          <p:cNvSpPr>
            <a:spLocks noGrp="1" noChangeArrowheads="1"/>
          </p:cNvSpPr>
          <p:nvPr>
            <p:ph type="title"/>
          </p:nvPr>
        </p:nvSpPr>
        <p:spPr>
          <a:ln/>
        </p:spPr>
        <p:txBody>
          <a:bodyPr/>
          <a:lstStyle/>
          <a:p>
            <a:r>
              <a:rPr lang="en-US"/>
              <a:t>Development</a:t>
            </a:r>
          </a:p>
        </p:txBody>
      </p:sp>
      <p:sp>
        <p:nvSpPr>
          <p:cNvPr id="16589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6589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6589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6589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6589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6589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6589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6589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6589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249238"/>
            <a:ext cx="8228013" cy="635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7" name="Rectangle 11"/>
          <p:cNvSpPr>
            <a:spLocks noGrp="1" noChangeArrowheads="1"/>
          </p:cNvSpPr>
          <p:nvPr>
            <p:ph type="title"/>
          </p:nvPr>
        </p:nvSpPr>
        <p:spPr>
          <a:ln/>
        </p:spPr>
        <p:txBody>
          <a:bodyPr/>
          <a:lstStyle/>
          <a:p>
            <a:r>
              <a:rPr lang="en-US"/>
              <a:t>Ready for Testing</a:t>
            </a:r>
          </a:p>
        </p:txBody>
      </p:sp>
      <p:sp>
        <p:nvSpPr>
          <p:cNvPr id="16793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6793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6794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6794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6794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6794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6794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6794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6794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638" y="304800"/>
            <a:ext cx="8085137"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95" name="Rectangle 11"/>
          <p:cNvSpPr>
            <a:spLocks noGrp="1" noChangeArrowheads="1"/>
          </p:cNvSpPr>
          <p:nvPr>
            <p:ph type="title"/>
          </p:nvPr>
        </p:nvSpPr>
        <p:spPr>
          <a:ln/>
        </p:spPr>
        <p:txBody>
          <a:bodyPr/>
          <a:lstStyle/>
          <a:p>
            <a:r>
              <a:rPr lang="en-US"/>
              <a:t>User Acceptance Testing</a:t>
            </a:r>
          </a:p>
        </p:txBody>
      </p:sp>
      <p:sp>
        <p:nvSpPr>
          <p:cNvPr id="16998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6998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6998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6998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6999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6999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6999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6999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6999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249238"/>
            <a:ext cx="8228013" cy="635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42" name="Rectangle 10"/>
          <p:cNvSpPr>
            <a:spLocks noGrp="1" noChangeArrowheads="1"/>
          </p:cNvSpPr>
          <p:nvPr>
            <p:ph type="title"/>
          </p:nvPr>
        </p:nvSpPr>
        <p:spPr>
          <a:ln/>
        </p:spPr>
        <p:txBody>
          <a:bodyPr/>
          <a:lstStyle/>
          <a:p>
            <a:r>
              <a:rPr lang="en-US"/>
              <a:t>Test-Driven Development</a:t>
            </a:r>
          </a:p>
        </p:txBody>
      </p:sp>
      <p:sp>
        <p:nvSpPr>
          <p:cNvPr id="17203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7203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7203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7203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7203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7203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7204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7204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7" name="Rectangle 11"/>
          <p:cNvSpPr>
            <a:spLocks noGrp="1" noChangeArrowheads="1"/>
          </p:cNvSpPr>
          <p:nvPr>
            <p:ph type="title"/>
          </p:nvPr>
        </p:nvSpPr>
        <p:spPr>
          <a:ln/>
        </p:spPr>
        <p:txBody>
          <a:bodyPr/>
          <a:lstStyle/>
          <a:p>
            <a:r>
              <a:rPr lang="en-US"/>
              <a:t>A User Story</a:t>
            </a:r>
          </a:p>
        </p:txBody>
      </p:sp>
      <p:sp>
        <p:nvSpPr>
          <p:cNvPr id="17305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7305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7306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7306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7306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7306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7306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7306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7306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4663" y="152400"/>
            <a:ext cx="5621337"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73068"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6013" y="1217613"/>
            <a:ext cx="7297737"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2" name="Rectangle 10"/>
          <p:cNvSpPr>
            <a:spLocks noGrp="1" noChangeArrowheads="1"/>
          </p:cNvSpPr>
          <p:nvPr>
            <p:ph type="title"/>
          </p:nvPr>
        </p:nvSpPr>
        <p:spPr/>
        <p:txBody>
          <a:bodyPr/>
          <a:lstStyle/>
          <a:p>
            <a:r>
              <a:rPr lang="en-US" smtClean="0"/>
              <a:t>What</a:t>
            </a:r>
            <a:r>
              <a:rPr lang="ja-JP" altLang="en-US" smtClean="0"/>
              <a:t>’</a:t>
            </a:r>
            <a:r>
              <a:rPr lang="en-US" smtClean="0"/>
              <a:t>s coming…</a:t>
            </a:r>
            <a:endParaRPr lang="en-US"/>
          </a:p>
        </p:txBody>
      </p:sp>
      <p:sp>
        <p:nvSpPr>
          <p:cNvPr id="5" name="Content Placeholder 4"/>
          <p:cNvSpPr>
            <a:spLocks noGrp="1"/>
          </p:cNvSpPr>
          <p:nvPr>
            <p:ph idx="1"/>
          </p:nvPr>
        </p:nvSpPr>
        <p:spPr/>
        <p:txBody>
          <a:bodyPr/>
          <a:lstStyle/>
          <a:p>
            <a:r>
              <a:rPr lang="en-US" smtClean="0">
                <a:sym typeface="Gill Sans MT" charset="0"/>
              </a:rPr>
              <a:t>Where it came from</a:t>
            </a:r>
          </a:p>
          <a:p>
            <a:r>
              <a:rPr lang="en-US" smtClean="0">
                <a:sym typeface="Gill Sans MT" charset="0"/>
              </a:rPr>
              <a:t>Why it came to be</a:t>
            </a:r>
          </a:p>
          <a:p>
            <a:r>
              <a:rPr lang="en-US" smtClean="0">
                <a:sym typeface="Gill Sans MT" charset="0"/>
              </a:rPr>
              <a:t>Who were the players</a:t>
            </a:r>
          </a:p>
          <a:p>
            <a:r>
              <a:rPr lang="en-US" smtClean="0">
                <a:sym typeface="Gill Sans MT" charset="0"/>
              </a:rPr>
              <a:t>A Manifesto for Agile Software Development</a:t>
            </a:r>
          </a:p>
          <a:p>
            <a:endParaRPr lang="en-US" dirty="0"/>
          </a:p>
        </p:txBody>
      </p:sp>
      <p:sp>
        <p:nvSpPr>
          <p:cNvPr id="33794"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33795"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33796"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33797"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33798"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33799"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33800"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33801"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5" name="Rectangle 11"/>
          <p:cNvSpPr>
            <a:spLocks noGrp="1" noChangeArrowheads="1"/>
          </p:cNvSpPr>
          <p:nvPr>
            <p:ph type="title"/>
          </p:nvPr>
        </p:nvSpPr>
        <p:spPr>
          <a:ln/>
        </p:spPr>
        <p:txBody>
          <a:bodyPr/>
          <a:lstStyle/>
          <a:p>
            <a:pPr algn="r"/>
            <a:r>
              <a:rPr lang="en-US" sz="3200"/>
              <a:t>Test First</a:t>
            </a:r>
          </a:p>
        </p:txBody>
      </p:sp>
      <p:sp>
        <p:nvSpPr>
          <p:cNvPr id="17510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7510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7510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7510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7511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7511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7511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7511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7511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925" y="0"/>
            <a:ext cx="8347075" cy="644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7715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7715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7715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7715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7715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7716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7716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77162"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0"/>
            <a:ext cx="8305800" cy="641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79203"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79204"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79205"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79206"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79207"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79208"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79209"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7921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249238"/>
            <a:ext cx="8228013" cy="635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81251"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81252"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81253"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81254"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81255"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81256"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81257"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8125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213" y="0"/>
            <a:ext cx="8281987"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83299"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83300"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83301"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83302"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83303"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83304"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83305"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8330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0"/>
            <a:ext cx="8228013" cy="635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a:ln/>
        </p:spPr>
        <p:txBody>
          <a:bodyPr/>
          <a:lstStyle/>
          <a:p>
            <a:r>
              <a:rPr lang="en-US" sz="6000" dirty="0"/>
              <a:t>Automated testing and</a:t>
            </a:r>
            <a:br>
              <a:rPr lang="en-US" sz="6000" dirty="0"/>
            </a:br>
            <a:r>
              <a:rPr lang="en-US" sz="6000" dirty="0"/>
              <a:t>the central role of </a:t>
            </a:r>
            <a:r>
              <a:rPr lang="ja-JP" altLang="en-US" sz="6000" dirty="0">
                <a:latin typeface="Arial"/>
              </a:rPr>
              <a:t>“</a:t>
            </a:r>
            <a:r>
              <a:rPr lang="en-US" sz="6000" dirty="0"/>
              <a:t>Quality</a:t>
            </a:r>
            <a:r>
              <a:rPr lang="ja-JP" altLang="en-US" sz="6000" dirty="0">
                <a:latin typeface="Arial"/>
              </a:rPr>
              <a:t>”</a:t>
            </a:r>
            <a:endParaRPr lang="en-US" sz="6000" dirty="0"/>
          </a:p>
        </p:txBody>
      </p:sp>
      <p:sp>
        <p:nvSpPr>
          <p:cNvPr id="185346"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85347"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85348"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85349"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85350"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85351"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85352"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85353"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fade thruBlk="1"/>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8" name="Rectangle 10"/>
          <p:cNvSpPr>
            <a:spLocks noGrp="1" noChangeArrowheads="1"/>
          </p:cNvSpPr>
          <p:nvPr>
            <p:ph type="title"/>
          </p:nvPr>
        </p:nvSpPr>
        <p:spPr>
          <a:ln/>
        </p:spPr>
        <p:txBody>
          <a:bodyPr/>
          <a:lstStyle/>
          <a:p>
            <a:r>
              <a:rPr lang="en-US"/>
              <a:t>What is Quality?</a:t>
            </a:r>
          </a:p>
        </p:txBody>
      </p:sp>
      <p:sp>
        <p:nvSpPr>
          <p:cNvPr id="186370"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86371"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86372"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86373"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86374"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86375"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86376"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86377"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03" name="Rectangle 11"/>
          <p:cNvSpPr>
            <a:spLocks noGrp="1" noChangeArrowheads="1"/>
          </p:cNvSpPr>
          <p:nvPr>
            <p:ph type="title"/>
          </p:nvPr>
        </p:nvSpPr>
        <p:spPr>
          <a:ln/>
        </p:spPr>
        <p:txBody>
          <a:bodyPr/>
          <a:lstStyle/>
          <a:p>
            <a:r>
              <a:rPr lang="en-US"/>
              <a:t>The usual</a:t>
            </a:r>
          </a:p>
        </p:txBody>
      </p:sp>
      <p:sp>
        <p:nvSpPr>
          <p:cNvPr id="187394"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87395"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87396"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87397"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87398"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87399"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87400"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87401"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87402" name="Picture 10"/>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27475" y="525463"/>
            <a:ext cx="384492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87404"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400" y="2667000"/>
            <a:ext cx="380365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87405"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000" y="762000"/>
            <a:ext cx="3143250" cy="142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87406"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86375" y="3803650"/>
            <a:ext cx="3286125"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50" name="Rectangle 10"/>
          <p:cNvSpPr>
            <a:spLocks noGrp="1" noChangeArrowheads="1"/>
          </p:cNvSpPr>
          <p:nvPr>
            <p:ph type="title"/>
          </p:nvPr>
        </p:nvSpPr>
        <p:spPr>
          <a:ln/>
        </p:spPr>
        <p:txBody>
          <a:bodyPr/>
          <a:lstStyle/>
          <a:p>
            <a:r>
              <a:rPr lang="en-US"/>
              <a:t>Better: When is Quality?</a:t>
            </a:r>
          </a:p>
        </p:txBody>
      </p:sp>
      <p:sp>
        <p:nvSpPr>
          <p:cNvPr id="189442" name="Rectangle 2">
            <a:hlinkClick r:id="rId2"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89443" name="Rectangle 3">
            <a:hlinkClick r:id="rId3"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89444" name="Rectangle 4">
            <a:hlinkClick r:id="rId4"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89445" name="Rectangle 5">
            <a:hlinkClick r:id="rId5"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89446" name="Rectangle 6">
            <a:hlinkClick r:id="rId6"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89447" name="Rectangle 7">
            <a:hlinkClick r:id="rId7"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89448" name="Rectangle 8">
            <a:hlinkClick r:id="rId8"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89449" name="Rectangle 9">
            <a:hlinkClick r:id="rId9"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spTree>
  </p:cSld>
  <p:clrMapOvr>
    <a:masterClrMapping/>
  </p:clrMapOvr>
  <p:transition xmlns:p14="http://schemas.microsoft.com/office/powerpoint/2010/mai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74" name="Rectangle 10"/>
          <p:cNvSpPr>
            <a:spLocks noGrp="1" noChangeArrowheads="1"/>
          </p:cNvSpPr>
          <p:nvPr>
            <p:ph type="title"/>
          </p:nvPr>
        </p:nvSpPr>
        <p:spPr>
          <a:ln/>
        </p:spPr>
        <p:txBody>
          <a:bodyPr/>
          <a:lstStyle/>
          <a:p>
            <a:r>
              <a:rPr lang="en-US" dirty="0"/>
              <a:t>Quality is part </a:t>
            </a:r>
            <a:r>
              <a:rPr lang="en-US" dirty="0" smtClean="0"/>
              <a:t>of everything</a:t>
            </a:r>
            <a:endParaRPr lang="en-US" dirty="0"/>
          </a:p>
        </p:txBody>
      </p:sp>
      <p:sp>
        <p:nvSpPr>
          <p:cNvPr id="190466" name="Rectangle 2">
            <a:hlinkClick r:id="rId3" action="ppaction://hlinksldjump"/>
          </p:cNvPr>
          <p:cNvSpPr>
            <a:spLocks/>
          </p:cNvSpPr>
          <p:nvPr/>
        </p:nvSpPr>
        <p:spPr bwMode="auto">
          <a:xfrm rot="-5400000">
            <a:off x="-134938" y="5759451"/>
            <a:ext cx="6508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Agenda</a:t>
            </a:r>
          </a:p>
        </p:txBody>
      </p:sp>
      <p:sp>
        <p:nvSpPr>
          <p:cNvPr id="190467" name="Rectangle 3">
            <a:hlinkClick r:id="rId4" action="ppaction://hlinksldjump"/>
          </p:cNvPr>
          <p:cNvSpPr>
            <a:spLocks/>
          </p:cNvSpPr>
          <p:nvPr/>
        </p:nvSpPr>
        <p:spPr bwMode="auto">
          <a:xfrm rot="-5400000">
            <a:off x="-30957" y="51363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Intro</a:t>
            </a:r>
          </a:p>
        </p:txBody>
      </p:sp>
      <p:sp>
        <p:nvSpPr>
          <p:cNvPr id="190468" name="Rectangle 4">
            <a:hlinkClick r:id="rId5" action="ppaction://hlinksldjump"/>
          </p:cNvPr>
          <p:cNvSpPr>
            <a:spLocks/>
          </p:cNvSpPr>
          <p:nvPr/>
        </p:nvSpPr>
        <p:spPr bwMode="auto">
          <a:xfrm rot="-5400000">
            <a:off x="-109538" y="4540251"/>
            <a:ext cx="600075"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wrap="none"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Origins</a:t>
            </a:r>
          </a:p>
        </p:txBody>
      </p:sp>
      <p:sp>
        <p:nvSpPr>
          <p:cNvPr id="190469" name="Rectangle 5">
            <a:hlinkClick r:id="rId6" action="ppaction://hlinksldjump"/>
          </p:cNvPr>
          <p:cNvSpPr>
            <a:spLocks/>
          </p:cNvSpPr>
          <p:nvPr/>
        </p:nvSpPr>
        <p:spPr bwMode="auto">
          <a:xfrm rot="-5400000">
            <a:off x="-43657" y="3929857"/>
            <a:ext cx="468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Core</a:t>
            </a:r>
          </a:p>
        </p:txBody>
      </p:sp>
      <p:sp>
        <p:nvSpPr>
          <p:cNvPr id="190470" name="Rectangle 6">
            <a:hlinkClick r:id="rId7" action="ppaction://hlinksldjump"/>
          </p:cNvPr>
          <p:cNvSpPr>
            <a:spLocks/>
          </p:cNvSpPr>
          <p:nvPr/>
        </p:nvSpPr>
        <p:spPr bwMode="auto">
          <a:xfrm rot="-5400000">
            <a:off x="-30957" y="3396457"/>
            <a:ext cx="4429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Fun</a:t>
            </a:r>
          </a:p>
        </p:txBody>
      </p:sp>
      <p:sp>
        <p:nvSpPr>
          <p:cNvPr id="190471" name="Rectangle 7">
            <a:hlinkClick r:id="rId8" action="ppaction://hlinksldjump"/>
          </p:cNvPr>
          <p:cNvSpPr>
            <a:spLocks/>
          </p:cNvSpPr>
          <p:nvPr/>
        </p:nvSpPr>
        <p:spPr bwMode="auto">
          <a:xfrm rot="-5400000">
            <a:off x="-5557" y="2897982"/>
            <a:ext cx="3921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Dev</a:t>
            </a:r>
          </a:p>
        </p:txBody>
      </p:sp>
      <p:sp>
        <p:nvSpPr>
          <p:cNvPr id="190472" name="Rectangle 8">
            <a:hlinkClick r:id="rId9" action="ppaction://hlinksldjump"/>
          </p:cNvPr>
          <p:cNvSpPr>
            <a:spLocks/>
          </p:cNvSpPr>
          <p:nvPr/>
        </p:nvSpPr>
        <p:spPr bwMode="auto">
          <a:xfrm rot="-5400000">
            <a:off x="-107157" y="2326482"/>
            <a:ext cx="5953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LEGO</a:t>
            </a:r>
          </a:p>
        </p:txBody>
      </p:sp>
      <p:sp>
        <p:nvSpPr>
          <p:cNvPr id="190473" name="Rectangle 9">
            <a:hlinkClick r:id="rId10" action="ppaction://hlinksldjump"/>
          </p:cNvPr>
          <p:cNvSpPr>
            <a:spLocks/>
          </p:cNvSpPr>
          <p:nvPr/>
        </p:nvSpPr>
        <p:spPr bwMode="auto">
          <a:xfrm rot="-5400000">
            <a:off x="-399257" y="1361282"/>
            <a:ext cx="1179513" cy="381000"/>
          </a:xfrm>
          <a:prstGeom prst="rect">
            <a:avLst/>
          </a:prstGeom>
          <a:gradFill rotWithShape="0">
            <a:gsLst>
              <a:gs pos="0">
                <a:srgbClr val="F27B00"/>
              </a:gs>
              <a:gs pos="20001">
                <a:srgbClr val="F07B00"/>
              </a:gs>
              <a:gs pos="100000">
                <a:srgbClr val="B75D00"/>
              </a:gs>
            </a:gsLst>
            <a:lin ang="0" scaled="1"/>
          </a:gradFill>
          <a:ln w="9525" cap="flat">
            <a:solidFill>
              <a:srgbClr val="7F7F7F"/>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nchor="ctr"/>
          <a:lstStyle/>
          <a:p>
            <a:pPr marL="342900" indent="-342900">
              <a:spcBef>
                <a:spcPts val="325"/>
              </a:spcBef>
            </a:pPr>
            <a:r>
              <a:rPr lang="en-US" sz="1400">
                <a:solidFill>
                  <a:srgbClr val="292929"/>
                </a:solidFill>
                <a:latin typeface="Arial" charset="0"/>
                <a:ea typeface="ＭＳ Ｐゴシック" charset="0"/>
                <a:cs typeface="Arial" charset="0"/>
                <a:sym typeface="Arial" charset="0"/>
              </a:rPr>
              <a:t>Plan/Manage</a:t>
            </a:r>
          </a:p>
        </p:txBody>
      </p:sp>
      <p:pic>
        <p:nvPicPr>
          <p:cNvPr id="19047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475" y="998538"/>
            <a:ext cx="321945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9047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5450" y="855663"/>
            <a:ext cx="3408363" cy="273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9047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038" y="3284538"/>
            <a:ext cx="371475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19047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7750" y="3857625"/>
            <a:ext cx="3478213"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Ovr>
    <a:masterClrMapping/>
  </p:clrMapOvr>
  <p:transition xmlns:p14="http://schemas.microsoft.com/office/powerpoint/2010/main"/>
</p:sld>
</file>

<file path=ppt/theme/theme1.xml><?xml version="1.0" encoding="utf-8"?>
<a:theme xmlns:a="http://schemas.openxmlformats.org/drawingml/2006/main" name="studios-training-solution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nk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329</TotalTime>
  <Pages>0</Pages>
  <Words>36528</Words>
  <Characters>0</Characters>
  <Application>Microsoft Macintosh PowerPoint</Application>
  <PresentationFormat>On-screen Show (4:3)</PresentationFormat>
  <Lines>0</Lines>
  <Paragraphs>4225</Paragraphs>
  <Slides>238</Slides>
  <Notes>154</Notes>
  <HiddenSlides>3</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238</vt:i4>
      </vt:variant>
    </vt:vector>
  </HeadingPairs>
  <TitlesOfParts>
    <vt:vector size="240" baseType="lpstr">
      <vt:lpstr>studios-training-solutions</vt:lpstr>
      <vt:lpstr>Chart</vt:lpstr>
      <vt:lpstr>Agile Fundamentals</vt:lpstr>
      <vt:lpstr>Your Facilitator</vt:lpstr>
      <vt:lpstr>Agenda</vt:lpstr>
      <vt:lpstr>Introductions</vt:lpstr>
      <vt:lpstr>Why are we here?</vt:lpstr>
      <vt:lpstr>Process Doodle</vt:lpstr>
      <vt:lpstr>PowerPoint Presentation</vt:lpstr>
      <vt:lpstr>The Origins of Agile Software Development</vt:lpstr>
      <vt:lpstr>What’s coming…</vt:lpstr>
      <vt:lpstr>PowerPoint Presentation</vt:lpstr>
      <vt:lpstr>PowerPoint Presentation</vt:lpstr>
      <vt:lpstr>Software project outcomes: 2004</vt:lpstr>
      <vt:lpstr>That “Waterfall” diagram...</vt:lpstr>
      <vt:lpstr>Legacy of engineering</vt:lpstr>
      <vt:lpstr>NASA’s defect density</vt:lpstr>
      <vt:lpstr>NASA’s defect density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Agile Manifesto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Evolution of Approaches</vt:lpstr>
      <vt:lpstr>It’s not either-or</vt:lpstr>
      <vt:lpstr>Let’s review</vt:lpstr>
      <vt:lpstr>PowerPoint Presentation</vt:lpstr>
      <vt:lpstr>Core practices</vt:lpstr>
      <vt:lpstr>Meet Bill</vt:lpstr>
      <vt:lpstr>Describing his dream…</vt:lpstr>
      <vt:lpstr>…and making plans</vt:lpstr>
      <vt:lpstr>Waiting…</vt:lpstr>
      <vt:lpstr>Dreams…</vt:lpstr>
      <vt:lpstr>…and reality</vt:lpstr>
      <vt:lpstr>Shalls, Shoulds, and Reality</vt:lpstr>
      <vt:lpstr>The Agile Version</vt:lpstr>
      <vt:lpstr>Story Time</vt:lpstr>
      <vt:lpstr>User Stories</vt:lpstr>
      <vt:lpstr>PowerPoint Presentation</vt:lpstr>
      <vt:lpstr>User Stories</vt:lpstr>
      <vt:lpstr>PowerPoint Presentation</vt:lpstr>
      <vt:lpstr>More Stories</vt:lpstr>
      <vt:lpstr>User Stories</vt:lpstr>
      <vt:lpstr>Collaborative, Iterative, Incremental</vt:lpstr>
      <vt:lpstr>Continuous Feedback Customer Collaboration</vt:lpstr>
      <vt:lpstr>Working Product</vt:lpstr>
      <vt:lpstr>Agile project lifecycle (TW style)</vt:lpstr>
      <vt:lpstr>Agile project lifecycle</vt:lpstr>
      <vt:lpstr>Agile project lifecycle</vt:lpstr>
      <vt:lpstr>Agile project lifecycle</vt:lpstr>
      <vt:lpstr>The basics still apply</vt:lpstr>
      <vt:lpstr>The flow</vt:lpstr>
      <vt:lpstr>PowerPoint Presentation</vt:lpstr>
      <vt:lpstr>Retrospective in Action</vt:lpstr>
      <vt:lpstr>It’s good to talk</vt:lpstr>
      <vt:lpstr>Roles - Implementation</vt:lpstr>
      <vt:lpstr>Roles - Implementation</vt:lpstr>
      <vt:lpstr>Roles - Implementation</vt:lpstr>
      <vt:lpstr>Roles - Implementation</vt:lpstr>
      <vt:lpstr>Roles</vt:lpstr>
      <vt:lpstr>Roles</vt:lpstr>
      <vt:lpstr>Roles</vt:lpstr>
      <vt:lpstr>Worth remembering...</vt:lpstr>
      <vt:lpstr>What we’ve covered</vt:lpstr>
      <vt:lpstr>PowerPoint Presentation</vt:lpstr>
      <vt:lpstr>Some fun</vt:lpstr>
      <vt:lpstr>Bizz Buzz</vt:lpstr>
      <vt:lpstr>Bizz Buzz</vt:lpstr>
      <vt:lpstr>Technical practices</vt:lpstr>
      <vt:lpstr>Core development practices</vt:lpstr>
      <vt:lpstr>Before Test-Driven</vt:lpstr>
      <vt:lpstr>An Idea</vt:lpstr>
      <vt:lpstr>Requirements</vt:lpstr>
      <vt:lpstr>Development</vt:lpstr>
      <vt:lpstr>Ready for Testing</vt:lpstr>
      <vt:lpstr>User Acceptance Testing</vt:lpstr>
      <vt:lpstr>Test-Driven Development</vt:lpstr>
      <vt:lpstr>A User Story</vt:lpstr>
      <vt:lpstr>Test First</vt:lpstr>
      <vt:lpstr>PowerPoint Presentation</vt:lpstr>
      <vt:lpstr>PowerPoint Presentation</vt:lpstr>
      <vt:lpstr>PowerPoint Presentation</vt:lpstr>
      <vt:lpstr>PowerPoint Presentation</vt:lpstr>
      <vt:lpstr>Automated testing and the central role of “Quality”</vt:lpstr>
      <vt:lpstr>What is Quality?</vt:lpstr>
      <vt:lpstr>The usual</vt:lpstr>
      <vt:lpstr>Better: When is Quality?</vt:lpstr>
      <vt:lpstr>Quality is part of everything</vt:lpstr>
      <vt:lpstr>Baked in?</vt:lpstr>
      <vt:lpstr>Acceptance criteria</vt:lpstr>
      <vt:lpstr>PowerPoint Presentation</vt:lpstr>
      <vt:lpstr>Am I done?</vt:lpstr>
      <vt:lpstr>Automation</vt:lpstr>
      <vt:lpstr>PowerPoint Presentation</vt:lpstr>
      <vt:lpstr>PowerPoint Presentation</vt:lpstr>
      <vt:lpstr>PowerPoint Presentation</vt:lpstr>
      <vt:lpstr>PowerPoint Presentation</vt:lpstr>
      <vt:lpstr>Levels and types of testing</vt:lpstr>
      <vt:lpstr>Unit Testing/TDD</vt:lpstr>
      <vt:lpstr>Functional Testing</vt:lpstr>
      <vt:lpstr>User Acceptance Testing</vt:lpstr>
      <vt:lpstr>Regression Testing</vt:lpstr>
      <vt:lpstr>Refactoring</vt:lpstr>
      <vt:lpstr>PowerPoint Presentation</vt:lpstr>
      <vt:lpstr>PowerPoint Presentation</vt:lpstr>
      <vt:lpstr>PowerPoint Presentation</vt:lpstr>
      <vt:lpstr>PowerPoint Presentation</vt:lpstr>
      <vt:lpstr>PowerPoint Presentation</vt:lpstr>
      <vt:lpstr>Pairing</vt:lpstr>
      <vt:lpstr>Pairing</vt:lpstr>
      <vt:lpstr>Its distracting!</vt:lpstr>
      <vt:lpstr>Costly</vt:lpstr>
      <vt:lpstr>Low morale</vt:lpstr>
      <vt:lpstr>Hygiene</vt:lpstr>
      <vt:lpstr>Stop slowing me down!</vt:lpstr>
      <vt:lpstr>Pairing</vt:lpstr>
      <vt:lpstr>Development The Waterfall Way</vt:lpstr>
      <vt:lpstr>PowerPoint Presentation</vt:lpstr>
      <vt:lpstr>PowerPoint Presentation</vt:lpstr>
      <vt:lpstr>The Agile Way: Pairing</vt:lpstr>
      <vt:lpstr>PowerPoint Presentation</vt:lpstr>
      <vt:lpstr>PowerPoint Presentation</vt:lpstr>
      <vt:lpstr>PowerPoint Presentation</vt:lpstr>
      <vt:lpstr>PowerPoint Presentation</vt:lpstr>
      <vt:lpstr>PowerPoint Presentation</vt:lpstr>
      <vt:lpstr>PowerPoint Presentation</vt:lpstr>
      <vt:lpstr>Other references</vt:lpstr>
      <vt:lpstr>Experiment</vt:lpstr>
      <vt:lpstr>Hygiene</vt:lpstr>
      <vt:lpstr>Understanding Smells</vt:lpstr>
      <vt:lpstr>PowerPoint Presentation</vt:lpstr>
      <vt:lpstr>Examples of Code Smells</vt:lpstr>
      <vt:lpstr>Pairing and Smells</vt:lpstr>
      <vt:lpstr>PowerPoint Presentation</vt:lpstr>
      <vt:lpstr>Before continuous integration</vt:lpstr>
      <vt:lpstr>PowerPoint Presentation</vt:lpstr>
      <vt:lpstr>PowerPoint Presentation</vt:lpstr>
      <vt:lpstr>PowerPoint Presentation</vt:lpstr>
      <vt:lpstr>Eventually…</vt:lpstr>
      <vt:lpstr>Continuous Integration</vt:lpstr>
      <vt:lpstr>Independent Action</vt:lpstr>
      <vt:lpstr>Check and Fail Early</vt:lpstr>
      <vt:lpstr>Check</vt:lpstr>
      <vt:lpstr>Adapt / Do</vt:lpstr>
      <vt:lpstr>PowerPoint Presentation</vt:lpstr>
      <vt:lpstr>PowerPoint Presentation</vt:lpstr>
      <vt:lpstr>PowerPoint Presentation</vt:lpstr>
      <vt:lpstr>PowerPoint Presentation</vt:lpstr>
      <vt:lpstr>PowerPoint Presentation</vt:lpstr>
      <vt:lpstr>Cruise in action</vt:lpstr>
      <vt:lpstr>Not always so green</vt:lpstr>
      <vt:lpstr>Drilling down</vt:lpstr>
      <vt:lpstr>Core development practices</vt:lpstr>
      <vt:lpstr>PowerPoint Presentation</vt:lpstr>
      <vt:lpstr>Agile Lego Game</vt:lpstr>
      <vt:lpstr>Your task…</vt:lpstr>
      <vt:lpstr>The teams…</vt:lpstr>
      <vt:lpstr>Our development process</vt:lpstr>
      <vt:lpstr>Sample Story</vt:lpstr>
      <vt:lpstr>Our Iterations</vt:lpstr>
      <vt:lpstr>Our Iterations</vt:lpstr>
      <vt:lpstr>Iteration One</vt:lpstr>
      <vt:lpstr>Our Iterations</vt:lpstr>
      <vt:lpstr>Iteration Two</vt:lpstr>
      <vt:lpstr>Our Iterations</vt:lpstr>
      <vt:lpstr>Did things improve</vt:lpstr>
      <vt:lpstr>Iteration Three</vt:lpstr>
      <vt:lpstr>Our Iterations</vt:lpstr>
      <vt:lpstr>Group Retrospective (5 minutes)</vt:lpstr>
      <vt:lpstr>Did it go well &amp; when will you be done?</vt:lpstr>
      <vt:lpstr>When will you be done?</vt:lpstr>
      <vt:lpstr>What did you learn?</vt:lpstr>
      <vt:lpstr>Focus on Agility</vt:lpstr>
      <vt:lpstr>PowerPoint Presentation</vt:lpstr>
      <vt:lpstr>Planning / managing the project</vt:lpstr>
      <vt:lpstr>User Stories</vt:lpstr>
      <vt:lpstr>User Stories</vt:lpstr>
      <vt:lpstr>User Stories</vt:lpstr>
      <vt:lpstr>User Story Template</vt:lpstr>
      <vt:lpstr>Acceptance Criteria Template</vt:lpstr>
      <vt:lpstr>Different levels of stories</vt:lpstr>
      <vt:lpstr>Detail increases</vt:lpstr>
      <vt:lpstr>Roles</vt:lpstr>
      <vt:lpstr>Personas</vt:lpstr>
      <vt:lpstr>The Customer’s Journey</vt:lpstr>
      <vt:lpstr>Low-Fi Prototyping</vt:lpstr>
      <vt:lpstr>Low-Fi Prototyping</vt:lpstr>
      <vt:lpstr>Prioritising what you’ve gathered</vt:lpstr>
      <vt:lpstr>Business value</vt:lpstr>
      <vt:lpstr>Prioritisation</vt:lpstr>
      <vt:lpstr>Estimation</vt:lpstr>
      <vt:lpstr>Estimation</vt:lpstr>
      <vt:lpstr>Accuracy and Precision</vt:lpstr>
      <vt:lpstr>Accuracy and Precision</vt:lpstr>
      <vt:lpstr>Units of Estimation</vt:lpstr>
      <vt:lpstr>Units of Estimation</vt:lpstr>
      <vt:lpstr>Ideal Time</vt:lpstr>
      <vt:lpstr>Granularity of Estimation</vt:lpstr>
      <vt:lpstr>PowerPoint Presentation</vt:lpstr>
      <vt:lpstr>PowerPoint Presentation</vt:lpstr>
      <vt:lpstr>PowerPoint Presentation</vt:lpstr>
      <vt:lpstr>PowerPoint Presentation</vt:lpstr>
      <vt:lpstr>PowerPoint Presentation</vt:lpstr>
      <vt:lpstr>PowerPoint Presentation</vt:lpstr>
      <vt:lpstr>Agile Estimation: Planning Poker</vt:lpstr>
      <vt:lpstr>Agile Estimation: Planning Poker </vt:lpstr>
      <vt:lpstr>Agile Estimation: Planning Poker </vt:lpstr>
      <vt:lpstr>Agile Estimation: Planning Poker </vt:lpstr>
      <vt:lpstr>Agile Estimation: Planning Poker </vt:lpstr>
      <vt:lpstr>Agile Estimation: Planning Poker </vt:lpstr>
      <vt:lpstr>Reliability of Estimates:  Burn-Up</vt:lpstr>
      <vt:lpstr>Release planning</vt:lpstr>
      <vt:lpstr>Velocity</vt:lpstr>
      <vt:lpstr>Deciding on Releases</vt:lpstr>
      <vt:lpstr>PowerPoint Presentation</vt:lpstr>
      <vt:lpstr>Capacity</vt:lpstr>
      <vt:lpstr>Capacity</vt:lpstr>
      <vt:lpstr>Tracking and reporting</vt:lpstr>
      <vt:lpstr>The Card Wall</vt:lpstr>
      <vt:lpstr>Pigs and Chickens</vt:lpstr>
      <vt:lpstr>Daily Stand-Up</vt:lpstr>
      <vt:lpstr>Reporting Progress:  Burn-Up</vt:lpstr>
      <vt:lpstr>Reporting Progress – Burn Down</vt:lpstr>
      <vt:lpstr>Information Radiators</vt:lpstr>
      <vt:lpstr>Where we’ve been</vt:lpstr>
      <vt:lpstr>Is this the end?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subject/>
  <dc:creator>Luke Barrett</dc:creator>
  <cp:keywords/>
  <dc:description/>
  <cp:lastModifiedBy>Daniel Aragao</cp:lastModifiedBy>
  <cp:revision>31</cp:revision>
  <dcterms:modified xsi:type="dcterms:W3CDTF">2012-06-09T00:13:33Z</dcterms:modified>
</cp:coreProperties>
</file>